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06" r:id="rId3"/>
    <p:sldId id="501" r:id="rId4"/>
    <p:sldId id="510" r:id="rId5"/>
    <p:sldId id="511" r:id="rId6"/>
    <p:sldId id="523" r:id="rId7"/>
    <p:sldId id="512" r:id="rId8"/>
    <p:sldId id="509" r:id="rId9"/>
    <p:sldId id="513" r:id="rId10"/>
    <p:sldId id="522" r:id="rId11"/>
    <p:sldId id="517" r:id="rId12"/>
    <p:sldId id="514" r:id="rId13"/>
    <p:sldId id="521" r:id="rId14"/>
    <p:sldId id="524" r:id="rId15"/>
    <p:sldId id="528" r:id="rId16"/>
    <p:sldId id="526" r:id="rId17"/>
    <p:sldId id="525" r:id="rId18"/>
    <p:sldId id="536" r:id="rId19"/>
    <p:sldId id="537" r:id="rId20"/>
    <p:sldId id="534" r:id="rId21"/>
    <p:sldId id="530" r:id="rId22"/>
    <p:sldId id="535" r:id="rId23"/>
    <p:sldId id="540" r:id="rId24"/>
    <p:sldId id="541" r:id="rId25"/>
    <p:sldId id="518" r:id="rId26"/>
    <p:sldId id="542" r:id="rId27"/>
    <p:sldId id="515" r:id="rId28"/>
    <p:sldId id="539" r:id="rId29"/>
    <p:sldId id="543" r:id="rId30"/>
    <p:sldId id="544" r:id="rId31"/>
    <p:sldId id="545" r:id="rId32"/>
    <p:sldId id="546" r:id="rId33"/>
    <p:sldId id="547" r:id="rId34"/>
    <p:sldId id="50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B6FE0-C7BA-4DC7-A26B-78008A27D1AD}">
          <p14:sldIdLst/>
        </p14:section>
        <p14:section name="Simple Class Inheritance" id="{8A76DF29-9068-4B0C-A55A-1AFCA4CF9EE7}">
          <p14:sldIdLst>
            <p14:sldId id="506"/>
            <p14:sldId id="501"/>
            <p14:sldId id="510"/>
            <p14:sldId id="511"/>
            <p14:sldId id="523"/>
          </p14:sldIdLst>
        </p14:section>
        <p14:section name="Using the Parent Members" id="{F938DAEA-6AC6-488E-955B-B6CC696FD80A}">
          <p14:sldIdLst>
            <p14:sldId id="512"/>
            <p14:sldId id="509"/>
            <p14:sldId id="513"/>
            <p14:sldId id="522"/>
            <p14:sldId id="517"/>
          </p14:sldIdLst>
        </p14:section>
        <p14:section name="Prototype Chains" id="{EF3E20EF-E413-4ECC-962C-9E4996587F53}">
          <p14:sldIdLst>
            <p14:sldId id="514"/>
            <p14:sldId id="521"/>
            <p14:sldId id="524"/>
            <p14:sldId id="528"/>
            <p14:sldId id="526"/>
            <p14:sldId id="525"/>
            <p14:sldId id="536"/>
            <p14:sldId id="537"/>
            <p14:sldId id="534"/>
            <p14:sldId id="530"/>
            <p14:sldId id="535"/>
            <p14:sldId id="540"/>
            <p14:sldId id="541"/>
          </p14:sldIdLst>
        </p14:section>
        <p14:section name="Abstract Classes and Mixins" id="{F6827B2D-AE1D-4531-A21D-E1A1B499F9B9}">
          <p14:sldIdLst>
            <p14:sldId id="518"/>
            <p14:sldId id="542"/>
            <p14:sldId id="515"/>
            <p14:sldId id="539"/>
            <p14:sldId id="543"/>
            <p14:sldId id="544"/>
            <p14:sldId id="545"/>
            <p14:sldId id="546"/>
            <p14:sldId id="547"/>
          </p14:sldIdLst>
        </p14:section>
        <p14:section name="Conclusion" id="{12732869-BE39-4408-8776-3EDCD739E2F9}">
          <p14:sldIdLst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72" d="100"/>
          <a:sy n="72" d="100"/>
        </p:scale>
        <p:origin x="78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9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2" y="1752600"/>
            <a:ext cx="4427332" cy="1778158"/>
          </a:xfrm>
        </p:spPr>
        <p:txBody>
          <a:bodyPr/>
          <a:lstStyle/>
          <a:p>
            <a:r>
              <a:rPr lang="en-US" dirty="0"/>
              <a:t>Simple Class Inheritance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4412" y="3892435"/>
            <a:ext cx="4427332" cy="1365365"/>
          </a:xfrm>
        </p:spPr>
        <p:txBody>
          <a:bodyPr/>
          <a:lstStyle/>
          <a:p>
            <a:r>
              <a:rPr lang="en-US" dirty="0"/>
              <a:t>Inheriting Data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722883" y="1141475"/>
            <a:ext cx="2923730" cy="4846708"/>
            <a:chOff x="1979612" y="1567058"/>
            <a:chExt cx="2410271" cy="3995542"/>
          </a:xfrm>
        </p:grpSpPr>
        <p:cxnSp>
          <p:nvCxnSpPr>
            <p:cNvPr id="10" name="Straight Arrow Connector 35"/>
            <p:cNvCxnSpPr>
              <a:stCxn id="35" idx="0"/>
              <a:endCxn id="12" idx="2"/>
            </p:cNvCxnSpPr>
            <p:nvPr/>
          </p:nvCxnSpPr>
          <p:spPr>
            <a:xfrm flipV="1">
              <a:off x="3184748" y="3441970"/>
              <a:ext cx="0" cy="749030"/>
            </a:xfrm>
            <a:prstGeom prst="straightConnector1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979612" y="1567058"/>
              <a:ext cx="2410271" cy="1874912"/>
              <a:chOff x="4446384" y="1457528"/>
              <a:chExt cx="2943427" cy="1874912"/>
            </a:xfrm>
          </p:grpSpPr>
          <p:sp>
            <p:nvSpPr>
              <p:cNvPr id="12" name="Rectangle: Rounded Corners 6"/>
              <p:cNvSpPr/>
              <p:nvPr/>
            </p:nvSpPr>
            <p:spPr>
              <a:xfrm>
                <a:off x="4446384" y="1457528"/>
                <a:ext cx="2943427" cy="1874912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4770843" y="2043720"/>
                <a:ext cx="2281666" cy="5143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name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70412" y="1495064"/>
                <a:ext cx="1795789" cy="482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Person</a:t>
                </a: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4770844" y="2566974"/>
                <a:ext cx="2281664" cy="5143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email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979612" y="4191000"/>
              <a:ext cx="2410271" cy="1371600"/>
              <a:chOff x="4446384" y="1457528"/>
              <a:chExt cx="2943427" cy="1371600"/>
            </a:xfrm>
          </p:grpSpPr>
          <p:sp>
            <p:nvSpPr>
              <p:cNvPr id="35" name="Rectangle: Rounded Corners 6"/>
              <p:cNvSpPr/>
              <p:nvPr/>
            </p:nvSpPr>
            <p:spPr>
              <a:xfrm>
                <a:off x="4446384" y="1457528"/>
                <a:ext cx="2943427" cy="1371600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: Rounded Corners 13"/>
              <p:cNvSpPr/>
              <p:nvPr/>
            </p:nvSpPr>
            <p:spPr>
              <a:xfrm>
                <a:off x="4770843" y="2051740"/>
                <a:ext cx="2281666" cy="514356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subject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70412" y="1503083"/>
                <a:ext cx="1981899" cy="48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Teacher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322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Usage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0936" y="1104088"/>
            <a:ext cx="108036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/>
              <a:t>let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noProof="1"/>
              <a:t>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new Person</a:t>
            </a:r>
            <a:r>
              <a:rPr lang="en-US" sz="3000" noProof="1"/>
              <a:t>("Maria", "maria@gmail.com");</a:t>
            </a:r>
          </a:p>
          <a:p>
            <a:r>
              <a:rPr lang="en-US" sz="3000" noProof="1"/>
              <a:t>console.log(''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noProof="1"/>
              <a:t>);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Person (name: Maria, email: maria@gmail.com)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00936" y="2799944"/>
            <a:ext cx="108036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/>
              <a:t>let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3000" noProof="1"/>
              <a:t>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new Teacher</a:t>
            </a:r>
            <a:r>
              <a:rPr lang="en-US" sz="3000" noProof="1"/>
              <a:t>("Ivan",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"iv@yahoo.com",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"PHP");</a:t>
            </a:r>
          </a:p>
          <a:p>
            <a:r>
              <a:rPr lang="en-US" sz="3000" noProof="1"/>
              <a:t>console.log(''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3000" noProof="1"/>
              <a:t>);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Teacher (name: Ivan, email: iv@yahoo.com, subject: PHP)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005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https://judge.softuni.bg/Contests/339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4489399"/>
            <a:ext cx="108036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/>
              <a:t>let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000" noProof="1"/>
              <a:t>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new Student</a:t>
            </a:r>
            <a:r>
              <a:rPr lang="en-US" sz="3000" noProof="1"/>
              <a:t>("Ana",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"ana@mail.ru",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3);</a:t>
            </a:r>
          </a:p>
          <a:p>
            <a:r>
              <a:rPr lang="en-US" sz="3000" noProof="1"/>
              <a:t>console.log(''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000" noProof="1"/>
              <a:t>);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Student (name: Ana, email: ana@mail.ru, course: 3)</a:t>
            </a:r>
          </a:p>
        </p:txBody>
      </p:sp>
    </p:spTree>
    <p:extLst>
      <p:ext uri="{BB962C8B-B14F-4D97-AF65-F5344CB8AC3E}">
        <p14:creationId xmlns:p14="http://schemas.microsoft.com/office/powerpoint/2010/main" val="16271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The Prototype Chains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74424"/>
            <a:ext cx="8938472" cy="719034"/>
          </a:xfrm>
        </p:spPr>
        <p:txBody>
          <a:bodyPr/>
          <a:lstStyle/>
          <a:p>
            <a:r>
              <a:rPr lang="en-US"/>
              <a:t>How Do They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38" y="838200"/>
            <a:ext cx="7287020" cy="36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The Prototype Chain for JS Classes</a:t>
            </a:r>
          </a:p>
        </p:txBody>
      </p:sp>
      <p:cxnSp>
        <p:nvCxnSpPr>
          <p:cNvPr id="59" name="Straight Arrow Connector 35"/>
          <p:cNvCxnSpPr>
            <a:stCxn id="42" idx="2"/>
            <a:endCxn id="73" idx="3"/>
          </p:cNvCxnSpPr>
          <p:nvPr/>
        </p:nvCxnSpPr>
        <p:spPr>
          <a:xfrm flipH="1">
            <a:off x="3741497" y="4765199"/>
            <a:ext cx="1112303" cy="4546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35"/>
          <p:cNvCxnSpPr>
            <a:stCxn id="38" idx="2"/>
            <a:endCxn id="23" idx="3"/>
          </p:cNvCxnSpPr>
          <p:nvPr/>
        </p:nvCxnSpPr>
        <p:spPr>
          <a:xfrm rot="10800000" flipV="1">
            <a:off x="7370357" y="3076453"/>
            <a:ext cx="1354493" cy="547754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35"/>
          <p:cNvCxnSpPr>
            <a:stCxn id="57" idx="2"/>
            <a:endCxn id="23" idx="2"/>
          </p:cNvCxnSpPr>
          <p:nvPr/>
        </p:nvCxnSpPr>
        <p:spPr>
          <a:xfrm rot="10800000">
            <a:off x="5898643" y="5115129"/>
            <a:ext cx="2826207" cy="750873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426928" y="2133286"/>
            <a:ext cx="2943428" cy="2981842"/>
            <a:chOff x="3803084" y="1566154"/>
            <a:chExt cx="2943428" cy="298184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7112" y="1647216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229956" y="4045667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1052" y="3901107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41" name="Rectangle: Rounded Corners 13"/>
            <p:cNvSpPr/>
            <p:nvPr/>
          </p:nvSpPr>
          <p:spPr>
            <a:xfrm>
              <a:off x="4125039" y="3324261"/>
              <a:ext cx="2299516" cy="53937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8412" y="990600"/>
            <a:ext cx="3074344" cy="2482339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75245" y="1199744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72299" y="2918475"/>
              <a:ext cx="15422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263983" y="3054791"/>
              <a:ext cx="30600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51" name="Rectangle: Rounded Corners 13"/>
            <p:cNvSpPr/>
            <p:nvPr/>
          </p:nvSpPr>
          <p:spPr>
            <a:xfrm>
              <a:off x="8175535" y="2324919"/>
              <a:ext cx="2238367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58412" y="3780148"/>
            <a:ext cx="3074344" cy="2482339"/>
            <a:chOff x="7820668" y="1121938"/>
            <a:chExt cx="2921944" cy="2482339"/>
          </a:xfrm>
        </p:grpSpPr>
        <p:sp>
          <p:nvSpPr>
            <p:cNvPr id="54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75245" y="1199744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672299" y="2918475"/>
              <a:ext cx="15422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8263983" y="3054791"/>
              <a:ext cx="30600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course</a:t>
              </a:r>
            </a:p>
          </p:txBody>
        </p:sp>
        <p:sp>
          <p:nvSpPr>
            <p:cNvPr id="60" name="Rectangle: Rounded Corners 13"/>
            <p:cNvSpPr/>
            <p:nvPr/>
          </p:nvSpPr>
          <p:spPr>
            <a:xfrm>
              <a:off x="8175535" y="2324919"/>
              <a:ext cx="2238367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96201" y="2145314"/>
            <a:ext cx="2545296" cy="684667"/>
            <a:chOff x="2409707" y="1052646"/>
            <a:chExt cx="1600200" cy="684667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24621" y="1142324"/>
              <a:ext cx="1385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…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71" name="Straight Arrow Connector 35"/>
          <p:cNvCxnSpPr>
            <a:stCxn id="75" idx="2"/>
            <a:endCxn id="68" idx="1"/>
          </p:cNvCxnSpPr>
          <p:nvPr/>
        </p:nvCxnSpPr>
        <p:spPr>
          <a:xfrm rot="10800000">
            <a:off x="1196201" y="2487649"/>
            <a:ext cx="369112" cy="2743171"/>
          </a:xfrm>
          <a:prstGeom prst="bentConnector3">
            <a:avLst>
              <a:gd name="adj1" fmla="val 227817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2" name="Group 71"/>
          <p:cNvGrpSpPr/>
          <p:nvPr/>
        </p:nvGrpSpPr>
        <p:grpSpPr>
          <a:xfrm>
            <a:off x="1196201" y="3919830"/>
            <a:ext cx="2545296" cy="1699829"/>
            <a:chOff x="3803084" y="1566154"/>
            <a:chExt cx="2545296" cy="1699829"/>
          </a:xfrm>
        </p:grpSpPr>
        <p:sp>
          <p:nvSpPr>
            <p:cNvPr id="73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27112" y="1647216"/>
              <a:ext cx="2204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Function.</a:t>
              </a:r>
              <a:b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172196" y="2724743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3292" y="2580183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5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in JS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not found in the object are looked up in the prototype</a:t>
            </a:r>
          </a:p>
          <a:p>
            <a:pPr>
              <a:spcBef>
                <a:spcPts val="600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should be avoided!</a:t>
            </a:r>
          </a:p>
        </p:txBody>
      </p:sp>
    </p:spTree>
    <p:extLst>
      <p:ext uri="{BB962C8B-B14F-4D97-AF65-F5344CB8AC3E}">
        <p14:creationId xmlns:p14="http://schemas.microsoft.com/office/powerpoint/2010/main" val="16442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/>
              <a:t> (a parent function)</a:t>
            </a:r>
          </a:p>
          <a:p>
            <a:pPr lvl="1"/>
            <a:r>
              <a:rPr lang="en-US" dirty="0"/>
              <a:t>Prototypes 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 chain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566741"/>
            <a:ext cx="8153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Object.getPrototypeOf(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(class prototype holds the parent class)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1496" y="5224862"/>
            <a:ext cx="8153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Object.getPrototypeOf(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Function.prototype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cxnSp>
        <p:nvCxnSpPr>
          <p:cNvPr id="8" name="Straight Arrow Connector 35"/>
          <p:cNvCxnSpPr>
            <a:stCxn id="15" idx="0"/>
            <a:endCxn id="10" idx="2"/>
          </p:cNvCxnSpPr>
          <p:nvPr/>
        </p:nvCxnSpPr>
        <p:spPr>
          <a:xfrm flipV="1">
            <a:off x="10598085" y="3689932"/>
            <a:ext cx="0" cy="653468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599612" y="1981200"/>
            <a:ext cx="1996946" cy="170873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0411" y="1495064"/>
              <a:ext cx="2482096" cy="4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4" y="2566974"/>
              <a:ext cx="2281664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99612" y="4343400"/>
            <a:ext cx="1996946" cy="1295014"/>
            <a:chOff x="4446384" y="1457528"/>
            <a:chExt cx="2943427" cy="1420959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446384" y="1457528"/>
              <a:ext cx="2943427" cy="142095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70843" y="2094437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0411" y="1503083"/>
              <a:ext cx="2482096" cy="4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19" name="Text Placeholder 5"/>
          <p:cNvSpPr txBox="1">
            <a:spLocks/>
          </p:cNvSpPr>
          <p:nvPr/>
        </p:nvSpPr>
        <p:spPr>
          <a:xfrm>
            <a:off x="912812" y="3886200"/>
            <a:ext cx="8153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__proto__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388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Prototypes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/ functions</a:t>
            </a:r>
          </a:p>
          <a:p>
            <a:pPr lvl="1"/>
            <a:r>
              <a:rPr lang="en-US" dirty="0"/>
              <a:t>Classes use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to resolve methods / properties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holds the parent class / function</a:t>
            </a:r>
          </a:p>
          <a:p>
            <a:pPr lvl="1"/>
            <a:r>
              <a:rPr lang="en-US" dirty="0"/>
              <a:t>Classes have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object used to create n</a:t>
            </a:r>
            <a:r>
              <a:rPr lang="bg-BG" dirty="0"/>
              <a:t>е</a:t>
            </a:r>
            <a:r>
              <a:rPr lang="en-US" dirty="0"/>
              <a:t>w objects</a:t>
            </a:r>
          </a:p>
          <a:p>
            <a:pPr lvl="2"/>
            <a:r>
              <a:rPr lang="en-US" dirty="0"/>
              <a:t>Assigned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of each new object</a:t>
            </a:r>
          </a:p>
          <a:p>
            <a:pPr>
              <a:spcBef>
                <a:spcPts val="1200"/>
              </a:spcBef>
            </a:pPr>
            <a:r>
              <a:rPr lang="en-US" dirty="0"/>
              <a:t>Prototypes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Objects use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to resolve methods / properties</a:t>
            </a:r>
          </a:p>
          <a:p>
            <a:pPr lvl="1"/>
            <a:r>
              <a:rPr lang="en-US" dirty="0"/>
              <a:t>Objects do not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Prototypes in 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Chains for Classes and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10" y="1195332"/>
            <a:ext cx="8190002" cy="5117090"/>
          </a:xfrm>
          <a:prstGeom prst="roundRect">
            <a:avLst>
              <a:gd name="adj" fmla="val 1598"/>
            </a:avLst>
          </a:prstGeom>
        </p:spPr>
      </p:pic>
    </p:spTree>
    <p:extLst>
      <p:ext uri="{BB962C8B-B14F-4D97-AF65-F5344CB8AC3E}">
        <p14:creationId xmlns:p14="http://schemas.microsoft.com/office/powerpoint/2010/main" val="407989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Object Instantiation (Create New Object)</a:t>
            </a:r>
          </a:p>
        </p:txBody>
      </p:sp>
      <p:cxnSp>
        <p:nvCxnSpPr>
          <p:cNvPr id="59" name="Straight Arrow Connector 35"/>
          <p:cNvCxnSpPr>
            <a:stCxn id="42" idx="2"/>
            <a:endCxn id="73" idx="3"/>
          </p:cNvCxnSpPr>
          <p:nvPr/>
        </p:nvCxnSpPr>
        <p:spPr>
          <a:xfrm rot="10800000">
            <a:off x="3598199" y="1912885"/>
            <a:ext cx="1368296" cy="1455335"/>
          </a:xfrm>
          <a:prstGeom prst="bentConnector3">
            <a:avLst>
              <a:gd name="adj1" fmla="val 5318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35"/>
          <p:cNvCxnSpPr>
            <a:stCxn id="38" idx="2"/>
            <a:endCxn id="23" idx="3"/>
          </p:cNvCxnSpPr>
          <p:nvPr/>
        </p:nvCxnSpPr>
        <p:spPr>
          <a:xfrm rot="10800000">
            <a:off x="7094183" y="2403538"/>
            <a:ext cx="1549603" cy="698600"/>
          </a:xfrm>
          <a:prstGeom prst="bentConnector3">
            <a:avLst>
              <a:gd name="adj1" fmla="val 54683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05585" y="1143000"/>
            <a:ext cx="2488597" cy="2521075"/>
            <a:chOff x="3803084" y="1566154"/>
            <a:chExt cx="2943428" cy="298184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7112" y="1647216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229956" y="4045667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1052" y="3901107"/>
              <a:ext cx="1658904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41" name="Rectangle: Rounded Corners 13"/>
            <p:cNvSpPr/>
            <p:nvPr/>
          </p:nvSpPr>
          <p:spPr>
            <a:xfrm>
              <a:off x="4125039" y="3324261"/>
              <a:ext cx="2299516" cy="53937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49424" y="1338600"/>
            <a:ext cx="2599283" cy="2098757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75245" y="1199744"/>
              <a:ext cx="1305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72299" y="2918475"/>
              <a:ext cx="1576670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263983" y="3054791"/>
              <a:ext cx="30600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51" name="Rectangle: Rounded Corners 13"/>
            <p:cNvSpPr/>
            <p:nvPr/>
          </p:nvSpPr>
          <p:spPr>
            <a:xfrm>
              <a:off x="8175535" y="2324919"/>
              <a:ext cx="2238367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446213" y="2951906"/>
            <a:ext cx="2151986" cy="578869"/>
            <a:chOff x="2409707" y="1052646"/>
            <a:chExt cx="1600200" cy="684667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3810" y="1142324"/>
              <a:ext cx="1207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…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71" name="Straight Arrow Connector 35"/>
          <p:cNvCxnSpPr>
            <a:stCxn id="75" idx="2"/>
            <a:endCxn id="68" idx="1"/>
          </p:cNvCxnSpPr>
          <p:nvPr/>
        </p:nvCxnSpPr>
        <p:spPr>
          <a:xfrm rot="10800000" flipV="1">
            <a:off x="1446213" y="2302711"/>
            <a:ext cx="312075" cy="938630"/>
          </a:xfrm>
          <a:prstGeom prst="bentConnector3">
            <a:avLst>
              <a:gd name="adj1" fmla="val 25630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2" name="Group 71"/>
          <p:cNvGrpSpPr/>
          <p:nvPr/>
        </p:nvGrpSpPr>
        <p:grpSpPr>
          <a:xfrm>
            <a:off x="1446213" y="1194302"/>
            <a:ext cx="2151986" cy="1437164"/>
            <a:chOff x="3803084" y="1566154"/>
            <a:chExt cx="2545296" cy="1699829"/>
          </a:xfrm>
        </p:grpSpPr>
        <p:sp>
          <p:nvSpPr>
            <p:cNvPr id="73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27112" y="1647216"/>
              <a:ext cx="2204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Function.</a:t>
              </a:r>
              <a:b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172196" y="2724743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3292" y="2580183"/>
              <a:ext cx="1658904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34566" y="3923488"/>
            <a:ext cx="2830631" cy="2568917"/>
            <a:chOff x="4434566" y="3923488"/>
            <a:chExt cx="2830631" cy="2568917"/>
          </a:xfrm>
        </p:grpSpPr>
        <p:sp>
          <p:nvSpPr>
            <p:cNvPr id="44" name="TextBox 43"/>
            <p:cNvSpPr txBox="1"/>
            <p:nvPr/>
          </p:nvSpPr>
          <p:spPr>
            <a:xfrm>
              <a:off x="4434566" y="3923488"/>
              <a:ext cx="283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1800" b="1" noProof="1">
                  <a:solidFill>
                    <a:srgbClr val="FBEEDC"/>
                  </a:solidFill>
                  <a:latin typeface="Consolas" panose="020B0609020204030204" pitchFamily="49" charset="0"/>
                </a:rPr>
                <a:t>(instance)</a:t>
              </a:r>
              <a:endParaRPr lang="en-US" b="1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4605585" y="4413109"/>
              <a:ext cx="2488597" cy="20792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66495" y="6067698"/>
              <a:ext cx="257701" cy="257701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05612" y="5945476"/>
              <a:ext cx="1402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</p:grpSp>
      <p:sp>
        <p:nvSpPr>
          <p:cNvPr id="83" name="Rectangle: Rounded Corners 13"/>
          <p:cNvSpPr/>
          <p:nvPr/>
        </p:nvSpPr>
        <p:spPr>
          <a:xfrm>
            <a:off x="4877788" y="1719484"/>
            <a:ext cx="1944187" cy="462288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</a:p>
        </p:txBody>
      </p:sp>
      <p:sp>
        <p:nvSpPr>
          <p:cNvPr id="84" name="Rectangle: Rounded Corners 13"/>
          <p:cNvSpPr/>
          <p:nvPr/>
        </p:nvSpPr>
        <p:spPr>
          <a:xfrm>
            <a:off x="4877790" y="2168962"/>
            <a:ext cx="1944185" cy="460472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</a:p>
        </p:txBody>
      </p:sp>
      <p:sp>
        <p:nvSpPr>
          <p:cNvPr id="85" name="Rectangle: Rounded Corners 13"/>
          <p:cNvSpPr/>
          <p:nvPr/>
        </p:nvSpPr>
        <p:spPr>
          <a:xfrm>
            <a:off x="8588606" y="1896492"/>
            <a:ext cx="1944185" cy="460472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6331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9341E-6 7.40741E-7 L -0.00013 0.410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9341E-6 1.48148E-6 L -0.00013 0.4113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697E-6 4.81481E-6 L -0.3049 0.5189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51" y="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Object Instantiation (Create New Object)</a:t>
            </a:r>
          </a:p>
        </p:txBody>
      </p:sp>
      <p:cxnSp>
        <p:nvCxnSpPr>
          <p:cNvPr id="59" name="Straight Arrow Connector 35"/>
          <p:cNvCxnSpPr>
            <a:stCxn id="42" idx="2"/>
            <a:endCxn id="73" idx="3"/>
          </p:cNvCxnSpPr>
          <p:nvPr/>
        </p:nvCxnSpPr>
        <p:spPr>
          <a:xfrm rot="10800000">
            <a:off x="3598199" y="1912885"/>
            <a:ext cx="1368296" cy="1455335"/>
          </a:xfrm>
          <a:prstGeom prst="bentConnector3">
            <a:avLst>
              <a:gd name="adj1" fmla="val 5318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Arrow Connector 35"/>
          <p:cNvCxnSpPr>
            <a:stCxn id="38" idx="2"/>
            <a:endCxn id="23" idx="3"/>
          </p:cNvCxnSpPr>
          <p:nvPr/>
        </p:nvCxnSpPr>
        <p:spPr>
          <a:xfrm rot="10800000">
            <a:off x="7094183" y="2403538"/>
            <a:ext cx="1549603" cy="698600"/>
          </a:xfrm>
          <a:prstGeom prst="bentConnector3">
            <a:avLst>
              <a:gd name="adj1" fmla="val 54683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05585" y="1143000"/>
            <a:ext cx="2488597" cy="2521075"/>
            <a:chOff x="3803084" y="1566154"/>
            <a:chExt cx="2943428" cy="298184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7112" y="1647216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229956" y="4045667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1052" y="3901107"/>
              <a:ext cx="1658904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125038" y="2232849"/>
              <a:ext cx="2299518" cy="54677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40" name="Rectangle: Rounded Corners 13"/>
            <p:cNvSpPr/>
            <p:nvPr/>
          </p:nvSpPr>
          <p:spPr>
            <a:xfrm>
              <a:off x="4125039" y="2779630"/>
              <a:ext cx="2299516" cy="5446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41" name="Rectangle: Rounded Corners 13"/>
            <p:cNvSpPr/>
            <p:nvPr/>
          </p:nvSpPr>
          <p:spPr>
            <a:xfrm>
              <a:off x="4125039" y="3324261"/>
              <a:ext cx="2299516" cy="53937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49424" y="1338600"/>
            <a:ext cx="2599283" cy="2098757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75245" y="1199744"/>
              <a:ext cx="1305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72299" y="2918475"/>
              <a:ext cx="1576670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263983" y="3054791"/>
              <a:ext cx="30600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: Rounded Corners 13"/>
            <p:cNvSpPr/>
            <p:nvPr/>
          </p:nvSpPr>
          <p:spPr>
            <a:xfrm>
              <a:off x="8175535" y="1789888"/>
              <a:ext cx="2238367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51" name="Rectangle: Rounded Corners 13"/>
            <p:cNvSpPr/>
            <p:nvPr/>
          </p:nvSpPr>
          <p:spPr>
            <a:xfrm>
              <a:off x="8175535" y="2324919"/>
              <a:ext cx="2238367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446213" y="2951906"/>
            <a:ext cx="2151986" cy="578869"/>
            <a:chOff x="2409707" y="1052646"/>
            <a:chExt cx="1600200" cy="684667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3810" y="1142324"/>
              <a:ext cx="1207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…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71" name="Straight Arrow Connector 35"/>
          <p:cNvCxnSpPr>
            <a:stCxn id="75" idx="2"/>
            <a:endCxn id="68" idx="1"/>
          </p:cNvCxnSpPr>
          <p:nvPr/>
        </p:nvCxnSpPr>
        <p:spPr>
          <a:xfrm rot="10800000" flipV="1">
            <a:off x="1446213" y="2302711"/>
            <a:ext cx="312075" cy="938630"/>
          </a:xfrm>
          <a:prstGeom prst="bentConnector3">
            <a:avLst>
              <a:gd name="adj1" fmla="val 25630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2" name="Group 71"/>
          <p:cNvGrpSpPr/>
          <p:nvPr/>
        </p:nvGrpSpPr>
        <p:grpSpPr>
          <a:xfrm>
            <a:off x="1446213" y="1194302"/>
            <a:ext cx="2151986" cy="1437164"/>
            <a:chOff x="3803084" y="1566154"/>
            <a:chExt cx="2545296" cy="1699829"/>
          </a:xfrm>
        </p:grpSpPr>
        <p:sp>
          <p:nvSpPr>
            <p:cNvPr id="73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27112" y="1647216"/>
              <a:ext cx="2204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Function.</a:t>
              </a:r>
              <a:b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172196" y="2724743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3292" y="2580183"/>
              <a:ext cx="1658904" cy="54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34566" y="3923488"/>
            <a:ext cx="2830631" cy="2568917"/>
            <a:chOff x="4434566" y="3923488"/>
            <a:chExt cx="2830631" cy="2568917"/>
          </a:xfrm>
        </p:grpSpPr>
        <p:sp>
          <p:nvSpPr>
            <p:cNvPr id="44" name="TextBox 43"/>
            <p:cNvSpPr txBox="1"/>
            <p:nvPr/>
          </p:nvSpPr>
          <p:spPr>
            <a:xfrm>
              <a:off x="4434566" y="3923488"/>
              <a:ext cx="283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1800" b="1" noProof="1">
                  <a:solidFill>
                    <a:srgbClr val="FBEEDC"/>
                  </a:solidFill>
                  <a:latin typeface="Consolas" panose="020B0609020204030204" pitchFamily="49" charset="0"/>
                </a:rPr>
                <a:t>(instance)</a:t>
              </a:r>
              <a:endParaRPr lang="en-US" b="1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Rectangle: Rounded Corners 63"/>
            <p:cNvSpPr/>
            <p:nvPr/>
          </p:nvSpPr>
          <p:spPr>
            <a:xfrm>
              <a:off x="4605585" y="4413109"/>
              <a:ext cx="2488597" cy="20792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966495" y="6067698"/>
              <a:ext cx="257701" cy="257701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05612" y="5945476"/>
              <a:ext cx="1402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sz="2000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79" name="Rectangle: Rounded Corners 13"/>
            <p:cNvSpPr/>
            <p:nvPr/>
          </p:nvSpPr>
          <p:spPr>
            <a:xfrm>
              <a:off x="4877789" y="4535004"/>
              <a:ext cx="1944187" cy="462288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80" name="Rectangle: Rounded Corners 13"/>
            <p:cNvSpPr/>
            <p:nvPr/>
          </p:nvSpPr>
          <p:spPr>
            <a:xfrm>
              <a:off x="4877790" y="4997294"/>
              <a:ext cx="1944185" cy="4604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82" name="Rectangle: Rounded Corners 13"/>
            <p:cNvSpPr/>
            <p:nvPr/>
          </p:nvSpPr>
          <p:spPr>
            <a:xfrm>
              <a:off x="4877790" y="5458959"/>
              <a:ext cx="1944185" cy="4604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</p:grpSp>
      <p:cxnSp>
        <p:nvCxnSpPr>
          <p:cNvPr id="45" name="Straight Connector 9"/>
          <p:cNvCxnSpPr/>
          <p:nvPr/>
        </p:nvCxnSpPr>
        <p:spPr>
          <a:xfrm rot="10800000" flipH="1">
            <a:off x="8677312" y="3437357"/>
            <a:ext cx="871754" cy="2759192"/>
          </a:xfrm>
          <a:prstGeom prst="bentConnector4">
            <a:avLst>
              <a:gd name="adj1" fmla="val -102935"/>
              <a:gd name="adj2" fmla="val 83497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14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9341E-6 1.48148E-6 L 0.30347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Prototype Chain for JS Objects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rgbClr val="FBEEDC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2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56862" y="4133294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1109" y="2352020"/>
            <a:ext cx="3074344" cy="2543018"/>
            <a:chOff x="8457309" y="4038600"/>
            <a:chExt cx="3074344" cy="2543018"/>
          </a:xfrm>
        </p:grpSpPr>
        <p:sp>
          <p:nvSpPr>
            <p:cNvPr id="64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53359" y="5895816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Rectangle: Rounded Corners 13"/>
            <p:cNvSpPr/>
            <p:nvPr/>
          </p:nvSpPr>
          <p:spPr>
            <a:xfrm>
              <a:off x="8830685" y="532219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93" name="Rectangle: Rounded Corners 13"/>
            <p:cNvSpPr/>
            <p:nvPr/>
          </p:nvSpPr>
          <p:spPr>
            <a:xfrm>
              <a:off x="8830682" y="4222010"/>
              <a:ext cx="2355116" cy="54677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94" name="Rectangle: Rounded Corners 13"/>
            <p:cNvSpPr/>
            <p:nvPr/>
          </p:nvSpPr>
          <p:spPr>
            <a:xfrm>
              <a:off x="8830684" y="4777559"/>
              <a:ext cx="2355114" cy="5446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97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56862" y="4133294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BEEDC"/>
                  </a:solidFill>
                </a:rPr>
                <a:t>__</a:t>
              </a: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>
                  <a:solidFill>
                    <a:srgbClr val="FBEEDC"/>
                  </a:solidFill>
                </a:rPr>
                <a:t>__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cxnSp>
        <p:nvCxnSpPr>
          <p:cNvPr id="22" name="Straight Connector 21"/>
          <p:cNvCxnSpPr>
            <a:stCxn id="78" idx="2"/>
            <a:endCxn id="82" idx="3"/>
          </p:cNvCxnSpPr>
          <p:nvPr/>
        </p:nvCxnSpPr>
        <p:spPr>
          <a:xfrm rot="10800000">
            <a:off x="7609782" y="3666848"/>
            <a:ext cx="1237765" cy="831704"/>
          </a:xfrm>
          <a:prstGeom prst="bentConnector3">
            <a:avLst>
              <a:gd name="adj1" fmla="val 5820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85" idx="2"/>
            <a:endCxn id="97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4212" y="227301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32516" y="5069349"/>
            <a:ext cx="2596480" cy="1153598"/>
            <a:chOff x="8708716" y="5069349"/>
            <a:chExt cx="2596480" cy="1153598"/>
          </a:xfrm>
        </p:grpSpPr>
        <p:sp>
          <p:nvSpPr>
            <p:cNvPr id="8" name="Arrow: Up 7"/>
            <p:cNvSpPr/>
            <p:nvPr/>
          </p:nvSpPr>
          <p:spPr>
            <a:xfrm>
              <a:off x="9689680" y="5069349"/>
              <a:ext cx="609600" cy="6096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08716" y="5699727"/>
              <a:ext cx="2596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Property lookup</a:t>
              </a:r>
              <a:endParaRPr lang="en-US" sz="2800" noProof="1">
                <a:solidFill>
                  <a:srgbClr val="FBEED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8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58E-6 1.85185E-6 L -0.31246 1.85185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361199" cy="5570355"/>
          </a:xfrm>
        </p:spPr>
        <p:txBody>
          <a:bodyPr>
            <a:normAutofit/>
          </a:bodyPr>
          <a:lstStyle/>
          <a:p>
            <a:r>
              <a:rPr lang="en-US" dirty="0"/>
              <a:t>Classes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class </a:t>
            </a:r>
            <a:r>
              <a:rPr lang="en-US" dirty="0"/>
              <a:t>inherits data + methods from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>
              <a:spcBef>
                <a:spcPts val="1200"/>
              </a:spcBef>
            </a:pPr>
            <a:r>
              <a:rPr lang="en-US" dirty="0"/>
              <a:t>Child class can: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</a:t>
            </a:r>
            <a:r>
              <a:rPr lang="en-US" dirty="0"/>
              <a:t>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cxnSp>
        <p:nvCxnSpPr>
          <p:cNvPr id="17" name="Straight Arrow Connector 35"/>
          <p:cNvCxnSpPr>
            <a:stCxn id="20" idx="0"/>
            <a:endCxn id="23" idx="2"/>
          </p:cNvCxnSpPr>
          <p:nvPr/>
        </p:nvCxnSpPr>
        <p:spPr>
          <a:xfrm flipV="1">
            <a:off x="9966548" y="3667541"/>
            <a:ext cx="0" cy="90859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8504682" y="1393219"/>
            <a:ext cx="2923730" cy="2274322"/>
            <a:chOff x="4446384" y="1457528"/>
            <a:chExt cx="2943427" cy="1874912"/>
          </a:xfrm>
        </p:grpSpPr>
        <p:sp>
          <p:nvSpPr>
            <p:cNvPr id="2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0412" y="1495064"/>
              <a:ext cx="1795789" cy="48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4770844" y="2555052"/>
              <a:ext cx="2281664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04682" y="4576137"/>
            <a:ext cx="2923730" cy="1663790"/>
            <a:chOff x="4446384" y="1457528"/>
            <a:chExt cx="2943427" cy="1371600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0412" y="1503083"/>
              <a:ext cx="1981899" cy="48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</p:grp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5729592" y="597614"/>
            <a:ext cx="2481447" cy="1097369"/>
          </a:xfrm>
          <a:prstGeom prst="wedgeRoundRectCallout">
            <a:avLst>
              <a:gd name="adj1" fmla="val 68028"/>
              <a:gd name="adj2" fmla="val 478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Base</a:t>
            </a:r>
            <a:r>
              <a:rPr lang="en-US" sz="3000" noProof="1">
                <a:solidFill>
                  <a:srgbClr val="FFFFFF"/>
                </a:solidFill>
              </a:rPr>
              <a:t> (parent, super) class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5494540" y="3725907"/>
            <a:ext cx="2706771" cy="1148493"/>
          </a:xfrm>
          <a:prstGeom prst="wedgeRoundRectCallout">
            <a:avLst>
              <a:gd name="adj1" fmla="val 67018"/>
              <a:gd name="adj2" fmla="val 50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Child</a:t>
            </a:r>
            <a:r>
              <a:rPr lang="en-US" sz="3000" noProof="1">
                <a:solidFill>
                  <a:srgbClr val="FFFFFF"/>
                </a:solidFill>
              </a:rPr>
              <a:t> (derived) class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Object Prototype Chain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08149" y="2209800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Teacher </a:t>
            </a:r>
            <a:r>
              <a:rPr lang="en-US" sz="2000" noProof="1">
                <a:solidFill>
                  <a:srgbClr val="FBEEDC"/>
                </a:solidFill>
                <a:latin typeface="Consolas" panose="020B0609020204030204" pitchFamily="49" charset="0"/>
              </a:rPr>
              <a:t>(instance)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94212" y="4538861"/>
            <a:ext cx="3074344" cy="1542496"/>
            <a:chOff x="3960812" y="3276600"/>
            <a:chExt cx="3074344" cy="1542496"/>
          </a:xfrm>
        </p:grpSpPr>
        <p:sp>
          <p:nvSpPr>
            <p:cNvPr id="82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56862" y="4133294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7309" y="2733020"/>
            <a:ext cx="3074344" cy="2543018"/>
            <a:chOff x="8457309" y="4038600"/>
            <a:chExt cx="3074344" cy="2543018"/>
          </a:xfrm>
        </p:grpSpPr>
        <p:sp>
          <p:nvSpPr>
            <p:cNvPr id="64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53359" y="5895816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Rectangle: Rounded Corners 13"/>
            <p:cNvSpPr/>
            <p:nvPr/>
          </p:nvSpPr>
          <p:spPr>
            <a:xfrm>
              <a:off x="8830685" y="532219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93" name="Rectangle: Rounded Corners 13"/>
            <p:cNvSpPr/>
            <p:nvPr/>
          </p:nvSpPr>
          <p:spPr>
            <a:xfrm>
              <a:off x="8830682" y="4222010"/>
              <a:ext cx="2355116" cy="54677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94" name="Rectangle: Rounded Corners 13"/>
            <p:cNvSpPr/>
            <p:nvPr/>
          </p:nvSpPr>
          <p:spPr>
            <a:xfrm>
              <a:off x="8830684" y="4777559"/>
              <a:ext cx="2355114" cy="5446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36612" y="4538861"/>
            <a:ext cx="3074344" cy="1542496"/>
            <a:chOff x="3960812" y="3276600"/>
            <a:chExt cx="3074344" cy="1542496"/>
          </a:xfrm>
        </p:grpSpPr>
        <p:sp>
          <p:nvSpPr>
            <p:cNvPr id="97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856862" y="4133294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Rectangle: Rounded Corners 13"/>
            <p:cNvSpPr/>
            <p:nvPr/>
          </p:nvSpPr>
          <p:spPr>
            <a:xfrm>
              <a:off x="4334188" y="3539738"/>
              <a:ext cx="2355114" cy="539172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4212" y="1686580"/>
            <a:ext cx="3074344" cy="1847058"/>
            <a:chOff x="4494212" y="1686580"/>
            <a:chExt cx="3074344" cy="1847058"/>
          </a:xfrm>
        </p:grpSpPr>
        <p:sp>
          <p:nvSpPr>
            <p:cNvPr id="102" name="Rectangle: Rounded Corners 6"/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Rectangle: Rounded Corners 13"/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15" name="Straight Connector 14"/>
          <p:cNvCxnSpPr>
            <a:stCxn id="106" idx="3"/>
            <a:endCxn id="82" idx="0"/>
          </p:cNvCxnSpPr>
          <p:nvPr/>
        </p:nvCxnSpPr>
        <p:spPr>
          <a:xfrm flipH="1">
            <a:off x="6031384" y="2551885"/>
            <a:ext cx="1191318" cy="1986976"/>
          </a:xfrm>
          <a:prstGeom prst="bentConnector4">
            <a:avLst>
              <a:gd name="adj1" fmla="val -14316"/>
              <a:gd name="adj2" fmla="val 7134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78" idx="2"/>
            <a:endCxn id="82" idx="3"/>
          </p:cNvCxnSpPr>
          <p:nvPr/>
        </p:nvCxnSpPr>
        <p:spPr>
          <a:xfrm rot="10800000" flipV="1">
            <a:off x="7568556" y="4879551"/>
            <a:ext cx="1355190" cy="43055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85" idx="2"/>
            <a:endCxn id="97" idx="3"/>
          </p:cNvCxnSpPr>
          <p:nvPr/>
        </p:nvCxnSpPr>
        <p:spPr>
          <a:xfrm rot="10800000">
            <a:off x="3910957" y="5310109"/>
            <a:ext cx="1049693" cy="374762"/>
          </a:xfrm>
          <a:prstGeom prst="bentConnector3">
            <a:avLst>
              <a:gd name="adj1" fmla="val 6106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862056" y="1700523"/>
            <a:ext cx="2943428" cy="1782200"/>
            <a:chOff x="862056" y="2296180"/>
            <a:chExt cx="2943428" cy="1782200"/>
          </a:xfrm>
        </p:grpSpPr>
        <p:sp>
          <p:nvSpPr>
            <p:cNvPr id="110" name="Rectangle: Rounded Corners 109"/>
            <p:cNvSpPr/>
            <p:nvPr/>
          </p:nvSpPr>
          <p:spPr>
            <a:xfrm>
              <a:off x="862056" y="2296180"/>
              <a:ext cx="2943428" cy="17822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86084" y="2296180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12" name="Oval 111"/>
            <p:cNvSpPr/>
            <p:nvPr/>
          </p:nvSpPr>
          <p:spPr>
            <a:xfrm>
              <a:off x="1288928" y="3576051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90024" y="3431491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116" name="Rectangle: Rounded Corners 13"/>
            <p:cNvSpPr/>
            <p:nvPr/>
          </p:nvSpPr>
          <p:spPr>
            <a:xfrm>
              <a:off x="1184011" y="2854645"/>
              <a:ext cx="2299516" cy="53937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34" name="Straight Connector 33"/>
          <p:cNvCxnSpPr>
            <a:stCxn id="116" idx="3"/>
            <a:endCxn id="97" idx="0"/>
          </p:cNvCxnSpPr>
          <p:nvPr/>
        </p:nvCxnSpPr>
        <p:spPr>
          <a:xfrm flipH="1">
            <a:off x="2373784" y="2528673"/>
            <a:ext cx="1109743" cy="2010188"/>
          </a:xfrm>
          <a:prstGeom prst="bentConnector4">
            <a:avLst>
              <a:gd name="adj1" fmla="val -14059"/>
              <a:gd name="adj2" fmla="val 7114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>
            <a:stCxn id="105" idx="2"/>
            <a:endCxn id="110" idx="3"/>
          </p:cNvCxnSpPr>
          <p:nvPr/>
        </p:nvCxnSpPr>
        <p:spPr>
          <a:xfrm rot="10800000">
            <a:off x="3805485" y="2591624"/>
            <a:ext cx="1155165" cy="54552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806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9766413" y="90541"/>
            <a:ext cx="2347800" cy="900059"/>
          </a:xfrm>
          <a:prstGeom prst="rect">
            <a:avLst/>
          </a:prstGeom>
          <a:solidFill>
            <a:srgbClr val="0D0D0D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1158"/>
            <a:ext cx="9577597" cy="1110780"/>
          </a:xfrm>
        </p:spPr>
        <p:txBody>
          <a:bodyPr/>
          <a:lstStyle/>
          <a:p>
            <a:r>
              <a:rPr lang="en-US" dirty="0"/>
              <a:t>Constructor Prototype Chain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78768" y="2667000"/>
            <a:ext cx="3074344" cy="1847058"/>
            <a:chOff x="4494212" y="1686580"/>
            <a:chExt cx="3074344" cy="1847058"/>
          </a:xfrm>
        </p:grpSpPr>
        <p:sp>
          <p:nvSpPr>
            <p:cNvPr id="102" name="Rectangle: Rounded Corners 6"/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Rectangle: Rounded Corners 13"/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128" name="Straight Connector 127"/>
          <p:cNvCxnSpPr>
            <a:stCxn id="105" idx="4"/>
            <a:endCxn id="46" idx="2"/>
          </p:cNvCxnSpPr>
          <p:nvPr/>
        </p:nvCxnSpPr>
        <p:spPr>
          <a:xfrm rot="5400000">
            <a:off x="7390513" y="2998386"/>
            <a:ext cx="243486" cy="2787858"/>
          </a:xfrm>
          <a:prstGeom prst="bentConnector3">
            <a:avLst>
              <a:gd name="adj1" fmla="val 480016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" name="Group 44"/>
          <p:cNvGrpSpPr/>
          <p:nvPr/>
        </p:nvGrpSpPr>
        <p:grpSpPr>
          <a:xfrm>
            <a:off x="4581155" y="2667000"/>
            <a:ext cx="3074344" cy="1847058"/>
            <a:chOff x="4494212" y="1686580"/>
            <a:chExt cx="3074344" cy="1847058"/>
          </a:xfrm>
        </p:grpSpPr>
        <p:sp>
          <p:nvSpPr>
            <p:cNvPr id="46" name="Rectangle: Rounded Corners 6"/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: Rounded Corners 13"/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13" name="Straight Connector 12"/>
          <p:cNvCxnSpPr>
            <a:stCxn id="106" idx="1"/>
            <a:endCxn id="50" idx="3"/>
          </p:cNvCxnSpPr>
          <p:nvPr/>
        </p:nvCxnSpPr>
        <p:spPr>
          <a:xfrm flipH="1">
            <a:off x="7230326" y="3532305"/>
            <a:ext cx="1421818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/>
          <p:cNvGrpSpPr/>
          <p:nvPr/>
        </p:nvGrpSpPr>
        <p:grpSpPr>
          <a:xfrm>
            <a:off x="836612" y="2667000"/>
            <a:ext cx="3074344" cy="1847058"/>
            <a:chOff x="4494212" y="1686580"/>
            <a:chExt cx="3074344" cy="1847058"/>
          </a:xfrm>
        </p:grpSpPr>
        <p:sp>
          <p:nvSpPr>
            <p:cNvPr id="54" name="Rectangle: Rounded Corners 6"/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: Rounded Corners 13"/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16" name="Straight Connector 15"/>
          <p:cNvCxnSpPr>
            <a:stCxn id="50" idx="1"/>
            <a:endCxn id="58" idx="3"/>
          </p:cNvCxnSpPr>
          <p:nvPr/>
        </p:nvCxnSpPr>
        <p:spPr>
          <a:xfrm flipH="1">
            <a:off x="3485783" y="3532305"/>
            <a:ext cx="1389429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49" idx="4"/>
            <a:endCxn id="54" idx="2"/>
          </p:cNvCxnSpPr>
          <p:nvPr/>
        </p:nvCxnSpPr>
        <p:spPr>
          <a:xfrm rot="5400000">
            <a:off x="3669435" y="2974921"/>
            <a:ext cx="243486" cy="2834788"/>
          </a:xfrm>
          <a:prstGeom prst="bentConnector3">
            <a:avLst>
              <a:gd name="adj1" fmla="val 46809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259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Extend a passed class's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r>
              <a:rPr lang="en-US" noProof="1"/>
              <a:t> with a property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species</a:t>
            </a:r>
            <a:r>
              <a:rPr lang="en-US" noProof="1"/>
              <a:t> and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toSpeciesString()</a:t>
            </a:r>
            <a:r>
              <a:rPr lang="en-US" noProof="1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Person.prototype.species</a:t>
            </a:r>
            <a:r>
              <a:rPr lang="en-US" noProof="1"/>
              <a:t> – holds a string value "</a:t>
            </a:r>
            <a:r>
              <a:rPr lang="en-US" i="1" noProof="1"/>
              <a:t>Human</a:t>
            </a:r>
            <a:r>
              <a:rPr lang="en-US" noProof="1"/>
              <a:t>"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Person.prototype.toSpeciesString()</a:t>
            </a:r>
            <a:r>
              <a:rPr lang="en-US" noProof="1"/>
              <a:t> – returns</a:t>
            </a:r>
            <a:br>
              <a:rPr lang="en-US" noProof="1"/>
            </a:br>
            <a:r>
              <a:rPr lang="en-US" noProof="1"/>
              <a:t>"I am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{species}</a:t>
            </a:r>
            <a:r>
              <a:rPr lang="en-US" noProof="1">
                <a:cs typeface="Consolas" pitchFamily="49" charset="0"/>
              </a:rPr>
              <a:t>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{class.toString()}</a:t>
            </a:r>
            <a:r>
              <a:rPr lang="en-US" noProof="1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Extending Prototype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7969" y="4095344"/>
            <a:ext cx="10958444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Person("Maria", "maria@gmail.com").toSpeciesString()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"I am a Human. Person (name: Maria, email: maria@gmail.com)"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7969" y="5371288"/>
            <a:ext cx="1095844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Student("Ana", "ana@mail.ru", 3).toSpeciesString()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"I am a Human. Student (name: Ana, email: ana@mail.ru, course: 3)"</a:t>
            </a:r>
          </a:p>
        </p:txBody>
      </p:sp>
    </p:spTree>
    <p:extLst>
      <p:ext uri="{BB962C8B-B14F-4D97-AF65-F5344CB8AC3E}">
        <p14:creationId xmlns:p14="http://schemas.microsoft.com/office/powerpoint/2010/main" val="36774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219200"/>
            <a:ext cx="109440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700" noProof="1"/>
              <a:t>function extendPrototype(Class) {</a:t>
            </a:r>
          </a:p>
          <a:p>
            <a:pPr lvl="1"/>
            <a:r>
              <a:rPr lang="en-US" sz="2700" noProof="1"/>
              <a:t>  Class.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prototype.species</a:t>
            </a:r>
            <a:r>
              <a:rPr lang="en-US" sz="2700" noProof="1"/>
              <a:t> = "Human";</a:t>
            </a:r>
          </a:p>
          <a:p>
            <a:pPr lvl="1"/>
            <a:r>
              <a:rPr lang="en-US" sz="2700" noProof="1"/>
              <a:t>  Class.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prototype.toSpeciesString</a:t>
            </a:r>
            <a:r>
              <a:rPr lang="en-US" sz="2700" noProof="1"/>
              <a:t> = function () {</a:t>
            </a:r>
          </a:p>
          <a:p>
            <a:pPr lvl="1"/>
            <a:r>
              <a:rPr lang="en-US" sz="2700" noProof="1"/>
              <a:t>    return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700" noProof="1"/>
              <a:t>I am a ${this.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species</a:t>
            </a:r>
            <a:r>
              <a:rPr lang="en-US" sz="2700" noProof="1"/>
              <a:t>}. ${this.toString()}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700" noProof="1"/>
              <a:t>;</a:t>
            </a:r>
          </a:p>
          <a:p>
            <a:pPr lvl="1"/>
            <a:r>
              <a:rPr lang="en-US" sz="2700" noProof="1"/>
              <a:t>  }</a:t>
            </a:r>
          </a:p>
          <a:p>
            <a:pPr lvl="1"/>
            <a:r>
              <a:rPr lang="en-US" sz="2700" noProof="1"/>
              <a:t>}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9917" y="4400146"/>
            <a:ext cx="4113070" cy="1904998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30" y="4419600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1039704" y="4962277"/>
            <a:ext cx="3466937" cy="53503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species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1039704" y="5497307"/>
            <a:ext cx="3466937" cy="539172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toSpeciesString()</a:t>
            </a:r>
          </a:p>
        </p:txBody>
      </p:sp>
      <p:sp>
        <p:nvSpPr>
          <p:cNvPr id="14" name="Rectangle: Rounded Corners 6"/>
          <p:cNvSpPr/>
          <p:nvPr/>
        </p:nvSpPr>
        <p:spPr>
          <a:xfrm>
            <a:off x="7413515" y="4400144"/>
            <a:ext cx="4091097" cy="1905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2427" y="441960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717276" y="4992614"/>
            <a:ext cx="3500368" cy="53503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species</a:t>
            </a:r>
          </a:p>
        </p:txBody>
      </p:sp>
      <p:sp>
        <p:nvSpPr>
          <p:cNvPr id="17" name="Rectangle: Rounded Corners 13"/>
          <p:cNvSpPr/>
          <p:nvPr/>
        </p:nvSpPr>
        <p:spPr>
          <a:xfrm>
            <a:off x="7717276" y="5527644"/>
            <a:ext cx="3500368" cy="539172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toSpeciesString()</a:t>
            </a:r>
          </a:p>
        </p:txBody>
      </p:sp>
      <p:cxnSp>
        <p:nvCxnSpPr>
          <p:cNvPr id="20" name="Straight Arrow Connector 35"/>
          <p:cNvCxnSpPr/>
          <p:nvPr/>
        </p:nvCxnSpPr>
        <p:spPr>
          <a:xfrm flipH="1">
            <a:off x="4812987" y="5771926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5541556" y="4827459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inherit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6475412" y="3369395"/>
            <a:ext cx="5091000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ctr"/>
            <a:r>
              <a:rPr lang="en-US" sz="2700" noProof="1"/>
              <a:t>extendPrototype(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27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41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9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779520"/>
            <a:ext cx="8938472" cy="820600"/>
          </a:xfrm>
        </p:spPr>
        <p:txBody>
          <a:bodyPr/>
          <a:lstStyle/>
          <a:p>
            <a:r>
              <a:rPr lang="en-US" noProof="1"/>
              <a:t>Abstract Classes and Mixins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7144"/>
            <a:ext cx="8938472" cy="688256"/>
          </a:xfrm>
        </p:spPr>
        <p:txBody>
          <a:bodyPr/>
          <a:lstStyle/>
          <a:p>
            <a:r>
              <a:rPr lang="en-US" dirty="0"/>
              <a:t>Inheriting Pieces of Functionality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82136" y="1353403"/>
            <a:ext cx="8866313" cy="2874885"/>
            <a:chOff x="1682136" y="1658203"/>
            <a:chExt cx="8866313" cy="2532797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916974" y="1658203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Vehicle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1682136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916974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Truck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8151812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</a:t>
              </a:r>
            </a:p>
          </p:txBody>
        </p:sp>
        <p:cxnSp>
          <p:nvCxnSpPr>
            <p:cNvPr id="3" name="Straight Connector 2"/>
            <p:cNvCxnSpPr>
              <a:stCxn id="12" idx="0"/>
              <a:endCxn id="7" idx="2"/>
            </p:cNvCxnSpPr>
            <p:nvPr/>
          </p:nvCxnSpPr>
          <p:spPr>
            <a:xfrm flipV="1">
              <a:off x="6115293" y="2344003"/>
              <a:ext cx="0" cy="116119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>
              <a:stCxn id="11" idx="0"/>
              <a:endCxn id="7" idx="1"/>
            </p:cNvCxnSpPr>
            <p:nvPr/>
          </p:nvCxnSpPr>
          <p:spPr>
            <a:xfrm rot="5400000" flipH="1" flipV="1">
              <a:off x="3146666" y="1734893"/>
              <a:ext cx="1504097" cy="2036519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13" idx="0"/>
              <a:endCxn id="7" idx="3"/>
            </p:cNvCxnSpPr>
            <p:nvPr/>
          </p:nvCxnSpPr>
          <p:spPr>
            <a:xfrm rot="16200000" flipV="1">
              <a:off x="7579823" y="1734892"/>
              <a:ext cx="1504097" cy="2036520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68924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544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 classes</a:t>
            </a:r>
            <a:r>
              <a:rPr lang="en-US" dirty="0"/>
              <a:t> are abstractions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cannot be instantiated</a:t>
            </a:r>
          </a:p>
          <a:p>
            <a:pPr lvl="1"/>
            <a:r>
              <a:rPr lang="en-US" dirty="0"/>
              <a:t>Check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new.target</a:t>
            </a:r>
            <a:r>
              <a:rPr lang="en-US" dirty="0"/>
              <a:t> in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 Class?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23124" y="2637816"/>
            <a:ext cx="10744200" cy="3744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dirty="0">
                <a:effectLst/>
              </a:rPr>
              <a:t>class Abstract {</a:t>
            </a:r>
          </a:p>
          <a:p>
            <a:pPr>
              <a:lnSpc>
                <a:spcPct val="105000"/>
              </a:lnSpc>
            </a:pPr>
            <a:r>
              <a:rPr lang="en-US" dirty="0">
                <a:effectLst/>
              </a:rPr>
              <a:t>  </a:t>
            </a:r>
            <a:r>
              <a:rPr lang="en-US" noProof="1">
                <a:effectLst/>
              </a:rPr>
              <a:t>constructor() {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new.target</a:t>
            </a:r>
            <a:r>
              <a:rPr lang="en-US" noProof="1">
                <a:effectLst/>
              </a:rPr>
              <a:t> === Abstract) {</a:t>
            </a:r>
          </a:p>
          <a:p>
            <a:pPr marL="1527175" indent="-1527175">
              <a:lnSpc>
                <a:spcPct val="105000"/>
              </a:lnSpc>
            </a:pPr>
            <a:r>
              <a:rPr lang="en-US" noProof="1">
                <a:effectLst/>
              </a:rPr>
              <a:t>  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throw new TypeError</a:t>
            </a:r>
            <a:r>
              <a:rPr lang="en-US" noProof="1">
                <a:effectLst/>
              </a:rPr>
              <a:t>("Cannot construct Abstract instances directly");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noProof="1">
                <a:effectLst/>
              </a:rPr>
              <a:t>}</a:t>
            </a:r>
            <a:endParaRPr lang="en-US" i="1" noProof="1"/>
          </a:p>
        </p:txBody>
      </p:sp>
    </p:spTree>
    <p:extLst>
      <p:ext uri="{BB962C8B-B14F-4D97-AF65-F5344CB8AC3E}">
        <p14:creationId xmlns:p14="http://schemas.microsoft.com/office/powerpoint/2010/main" val="10528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166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Mixins</a:t>
            </a:r>
            <a:r>
              <a:rPr lang="en-US" dirty="0"/>
              <a:t> are bits of functionality that can be added to objects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en-US" dirty="0"/>
              <a:t>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extending existing classes without modifying them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becomes more portable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noProof="1"/>
              <a:t>Mixin</a:t>
            </a:r>
            <a:r>
              <a:rPr lang="en-US" dirty="0"/>
              <a:t>?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3916" y="3712720"/>
            <a:ext cx="995781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Mixin()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this.extensionFunc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New functionality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7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noProof="1"/>
              <a:t>Mixin</a:t>
            </a:r>
            <a:r>
              <a:rPr lang="en-US" dirty="0"/>
              <a:t>?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1097334"/>
            <a:ext cx="10958400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function asCircle()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Math.PI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.radius *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.radius;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constructor(r) { this.radius = r;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asCircle.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Circle.prototype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let circle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circle.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810768" y="2590801"/>
            <a:ext cx="2160444" cy="1832048"/>
            <a:chOff x="9039368" y="3391814"/>
            <a:chExt cx="2160444" cy="1750771"/>
          </a:xfrm>
        </p:grpSpPr>
        <p:sp>
          <p:nvSpPr>
            <p:cNvPr id="9" name="Rectangle: Rounded Corners 6"/>
            <p:cNvSpPr/>
            <p:nvPr/>
          </p:nvSpPr>
          <p:spPr>
            <a:xfrm>
              <a:off x="9039368" y="3391814"/>
              <a:ext cx="2160444" cy="1750771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9352812" y="3963236"/>
              <a:ext cx="1547976" cy="468767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radius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26557" y="3444616"/>
              <a:ext cx="1683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Circle</a:t>
              </a:r>
            </a:p>
          </p:txBody>
        </p:sp>
      </p:grpSp>
      <p:sp>
        <p:nvSpPr>
          <p:cNvPr id="13" name="Rectangle: Rounded Corners 6"/>
          <p:cNvSpPr/>
          <p:nvPr/>
        </p:nvSpPr>
        <p:spPr>
          <a:xfrm>
            <a:off x="6094412" y="2590800"/>
            <a:ext cx="2122646" cy="1374848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2702" y="2644465"/>
            <a:ext cx="18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asCircle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6398684" y="3212405"/>
            <a:ext cx="1547978" cy="46876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area()</a:t>
            </a:r>
          </a:p>
        </p:txBody>
      </p:sp>
      <p:sp>
        <p:nvSpPr>
          <p:cNvPr id="17" name="Rectangle: Rounded Corners 13"/>
          <p:cNvSpPr/>
          <p:nvPr/>
        </p:nvSpPr>
        <p:spPr>
          <a:xfrm>
            <a:off x="6398684" y="3203904"/>
            <a:ext cx="1547978" cy="46876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area()</a:t>
            </a:r>
          </a:p>
        </p:txBody>
      </p:sp>
    </p:spTree>
    <p:extLst>
      <p:ext uri="{BB962C8B-B14F-4D97-AF65-F5344CB8AC3E}">
        <p14:creationId xmlns:p14="http://schemas.microsoft.com/office/powerpoint/2010/main" val="35742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2.59259E-6 L 0.22415 0.069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3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 animBg="1"/>
      <p:bldP spid="1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object type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constructor.name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Check if object belongs to a certain class (or its descendant):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the Object Type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48314" y="1937916"/>
            <a:ext cx="10503898" cy="1599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3000" dirty="0"/>
              <a:t>let p = new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lang="en-US" sz="3000" dirty="0"/>
              <a:t>("</a:t>
            </a:r>
            <a:r>
              <a:rPr lang="en-US" sz="3000" noProof="1"/>
              <a:t>Pesho","</a:t>
            </a:r>
            <a:r>
              <a:rPr lang="en-US" sz="3000" dirty="0"/>
              <a:t>pesho@hit.bg");</a:t>
            </a:r>
          </a:p>
          <a:p>
            <a:pPr>
              <a:lnSpc>
                <a:spcPct val="105000"/>
              </a:lnSpc>
            </a:pPr>
            <a:r>
              <a:rPr lang="en-US" sz="3000" dirty="0"/>
              <a:t>console.log(p.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constructor.name</a:t>
            </a:r>
            <a:r>
              <a:rPr lang="en-US" sz="3000" dirty="0"/>
              <a:t>);</a:t>
            </a:r>
          </a:p>
          <a:p>
            <a:pPr>
              <a:lnSpc>
                <a:spcPct val="105000"/>
              </a:lnSpc>
            </a:pP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// Person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48314" y="4518599"/>
            <a:ext cx="10503898" cy="1599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3000" dirty="0"/>
              <a:t>let t = new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Teacher</a:t>
            </a:r>
            <a:r>
              <a:rPr lang="en-US" sz="3000" dirty="0"/>
              <a:t>("</a:t>
            </a:r>
            <a:r>
              <a:rPr lang="en-US" sz="3000" noProof="1"/>
              <a:t>Pesho","pp@hit.bg","</a:t>
            </a:r>
            <a:r>
              <a:rPr lang="en-US" sz="3000" dirty="0"/>
              <a:t>PHP");</a:t>
            </a:r>
          </a:p>
          <a:p>
            <a:pPr>
              <a:lnSpc>
                <a:spcPct val="105000"/>
              </a:lnSpc>
            </a:pPr>
            <a:r>
              <a:rPr lang="en-US" sz="3000" dirty="0"/>
              <a:t>console.log(t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/>
              </a:rPr>
              <a:t>instanceof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/>
              <a:t>Person)</a:t>
            </a:r>
          </a:p>
          <a:p>
            <a:pPr>
              <a:lnSpc>
                <a:spcPct val="105000"/>
              </a:lnSpc>
            </a:pP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// 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0519" y="2511956"/>
            <a:ext cx="3394953" cy="45157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798685" y="5082911"/>
            <a:ext cx="2339468" cy="45157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38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256799" cy="5570355"/>
          </a:xfrm>
        </p:spPr>
        <p:txBody>
          <a:bodyPr>
            <a:normAutofit/>
          </a:bodyPr>
          <a:lstStyle/>
          <a:p>
            <a:r>
              <a:rPr lang="en-US" dirty="0"/>
              <a:t>Define the following class hierarchy: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Figure</a:t>
            </a:r>
          </a:p>
          <a:p>
            <a:pPr lvl="2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bstract </a:t>
            </a:r>
            <a:r>
              <a:rPr lang="en-US" noProof="1">
                <a:sym typeface="Wingdings" panose="05000000000000000000" pitchFamily="2" charset="2"/>
              </a:rPr>
              <a:t>class, defines</a:t>
            </a:r>
            <a:br>
              <a:rPr lang="en-US" noProof="1">
                <a:sym typeface="Wingdings" panose="05000000000000000000" pitchFamily="2" charset="2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toString()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area()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Circle</a:t>
            </a: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radius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Rectangle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width</a:t>
            </a:r>
            <a:r>
              <a:rPr lang="en-US" noProof="1">
                <a:sym typeface="Wingdings" panose="05000000000000000000" pitchFamily="2" charset="2"/>
              </a:rPr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height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Hierarchy</a:t>
            </a:r>
          </a:p>
        </p:txBody>
      </p:sp>
      <p:cxnSp>
        <p:nvCxnSpPr>
          <p:cNvPr id="9" name="Straight Connector 14"/>
          <p:cNvCxnSpPr>
            <a:stCxn id="7" idx="0"/>
            <a:endCxn id="6" idx="2"/>
          </p:cNvCxnSpPr>
          <p:nvPr/>
        </p:nvCxnSpPr>
        <p:spPr>
          <a:xfrm rot="5400000" flipH="1" flipV="1">
            <a:off x="8037004" y="3140720"/>
            <a:ext cx="1032501" cy="11912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16"/>
          <p:cNvCxnSpPr>
            <a:stCxn id="8" idx="0"/>
            <a:endCxn id="6" idx="2"/>
          </p:cNvCxnSpPr>
          <p:nvPr/>
        </p:nvCxnSpPr>
        <p:spPr>
          <a:xfrm rot="16200000" flipV="1">
            <a:off x="9278020" y="3090981"/>
            <a:ext cx="1030667" cy="128891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" name="Group 46"/>
          <p:cNvGrpSpPr/>
          <p:nvPr/>
        </p:nvGrpSpPr>
        <p:grpSpPr>
          <a:xfrm>
            <a:off x="7936174" y="1295400"/>
            <a:ext cx="2425438" cy="1924707"/>
            <a:chOff x="8164774" y="1995539"/>
            <a:chExt cx="2425438" cy="192470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8164774" y="1995539"/>
              <a:ext cx="2425438" cy="192470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i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45844" y="2021549"/>
              <a:ext cx="118654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i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Figure</a:t>
              </a:r>
              <a:endParaRPr lang="en-US" sz="3000" dirty="0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8380412" y="2679380"/>
              <a:ext cx="1981200" cy="49052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8380412" y="3169909"/>
              <a:ext cx="1981200" cy="484458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  <a:r>
                <a:rPr lang="en-US" sz="1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area()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22334" y="4252608"/>
            <a:ext cx="1870564" cy="1355600"/>
            <a:chOff x="6738448" y="4403174"/>
            <a:chExt cx="1870564" cy="1355600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738448" y="4403174"/>
              <a:ext cx="1870564" cy="13556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15741" y="4448784"/>
              <a:ext cx="106247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Circle</a:t>
              </a:r>
              <a:endParaRPr lang="en-US" sz="3000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7008812" y="5030372"/>
              <a:ext cx="1350718" cy="49052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radius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447212" y="4250774"/>
            <a:ext cx="1981200" cy="1921426"/>
            <a:chOff x="9294812" y="4403174"/>
            <a:chExt cx="1981200" cy="192142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9294812" y="4403174"/>
              <a:ext cx="1981200" cy="192142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9562324" y="5059556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width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77493" y="4448784"/>
              <a:ext cx="17461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Rectangle</a:t>
              </a:r>
              <a:endParaRPr lang="en-US" sz="3000" dirty="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562324" y="5550085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066800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noProof="1"/>
              <a:t> 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noProof="1"/>
              <a:t>(name,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email) 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noProof="1"/>
              <a:t>.name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name;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noProof="1"/>
              <a:t>.email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email;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3668" y="3659224"/>
            <a:ext cx="7924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noProof="1"/>
              <a:t> Teacher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noProof="1"/>
              <a:t> 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noProof="1"/>
              <a:t>(name,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email,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subject) 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noProof="1"/>
              <a:t>(name, email);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noProof="1"/>
              <a:t>.subject = subject;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5212" y="2529786"/>
            <a:ext cx="3045268" cy="994277"/>
          </a:xfrm>
          <a:prstGeom prst="wedgeRoundRectCallout">
            <a:avLst>
              <a:gd name="adj1" fmla="val -64335"/>
              <a:gd name="adj2" fmla="val 579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class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</a:t>
            </a:r>
            <a:r>
              <a:rPr lang="en-US" sz="3000" noProof="1">
                <a:solidFill>
                  <a:srgbClr val="FFFFFF"/>
                </a:solidFill>
              </a:rPr>
              <a:t> inherits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611089" y="4695216"/>
            <a:ext cx="2259519" cy="1514272"/>
          </a:xfrm>
          <a:prstGeom prst="wedgeRoundRectCallout">
            <a:avLst>
              <a:gd name="adj1" fmla="val -92005"/>
              <a:gd name="adj2" fmla="val -39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Invoke the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parent constructor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7160" y="3745916"/>
            <a:ext cx="2957176" cy="43698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515416" y="4597336"/>
            <a:ext cx="3907244" cy="43698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2" name="Straight Arrow Connector 35"/>
          <p:cNvCxnSpPr>
            <a:stCxn id="19" idx="0"/>
            <a:endCxn id="14" idx="2"/>
          </p:cNvCxnSpPr>
          <p:nvPr/>
        </p:nvCxnSpPr>
        <p:spPr>
          <a:xfrm flipV="1">
            <a:off x="10316933" y="3564163"/>
            <a:ext cx="0" cy="108760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Group 12"/>
          <p:cNvGrpSpPr/>
          <p:nvPr/>
        </p:nvGrpSpPr>
        <p:grpSpPr>
          <a:xfrm>
            <a:off x="9218612" y="1496598"/>
            <a:ext cx="2196641" cy="2067565"/>
            <a:chOff x="4446384" y="1457528"/>
            <a:chExt cx="2943427" cy="1874912"/>
          </a:xfrm>
        </p:grpSpPr>
        <p:sp>
          <p:nvSpPr>
            <p:cNvPr id="14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70843" y="204372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0411" y="1495064"/>
              <a:ext cx="2482096" cy="53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4770844" y="2558076"/>
              <a:ext cx="2281664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218612" y="4651764"/>
            <a:ext cx="2196641" cy="1512536"/>
            <a:chOff x="4446384" y="1457528"/>
            <a:chExt cx="2943427" cy="1371600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4770843" y="2051740"/>
              <a:ext cx="2281666" cy="5143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0411" y="1503083"/>
              <a:ext cx="2482096" cy="53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1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7943" y="1066800"/>
            <a:ext cx="10967358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700" noProof="1"/>
              <a:t>function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classHierarchy</a:t>
            </a:r>
            <a:r>
              <a:rPr lang="en-US" sz="2700" noProof="1"/>
              <a:t>() {</a:t>
            </a:r>
          </a:p>
          <a:p>
            <a:r>
              <a:rPr lang="en-US" sz="2700" noProof="1"/>
              <a:t>  class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2700" noProof="1"/>
              <a:t> {</a:t>
            </a:r>
          </a:p>
          <a:p>
            <a:r>
              <a:rPr lang="en-US" sz="2700" noProof="1"/>
              <a:t>    constructor() {</a:t>
            </a:r>
          </a:p>
          <a:p>
            <a:r>
              <a:rPr lang="en-US" sz="2700" noProof="1"/>
              <a:t>      if (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new.target</a:t>
            </a:r>
            <a:r>
              <a:rPr lang="en-US" sz="2700" noProof="1"/>
              <a:t> ===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2700" noProof="1"/>
              <a:t>)</a:t>
            </a:r>
          </a:p>
          <a:p>
            <a:r>
              <a:rPr lang="en-US" sz="2700" noProof="1"/>
              <a:t>        throw new Error("</a:t>
            </a:r>
            <a:r>
              <a:rPr lang="en-US" sz="2700" noProof="1">
                <a:latin typeface="+mn-lt"/>
              </a:rPr>
              <a:t>Cannot instantiate an abstract class.</a:t>
            </a:r>
            <a:r>
              <a:rPr lang="en-US" sz="2700" noProof="1"/>
              <a:t>");</a:t>
            </a:r>
          </a:p>
          <a:p>
            <a:r>
              <a:rPr lang="en-US" sz="2700" noProof="1"/>
              <a:t>    }</a:t>
            </a:r>
          </a:p>
          <a:p>
            <a:pPr>
              <a:spcBef>
                <a:spcPts val="12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get area</a:t>
            </a:r>
            <a:r>
              <a:rPr lang="en-US" sz="2700" noProof="1"/>
              <a:t>() { return undefined; }</a:t>
            </a:r>
          </a:p>
          <a:p>
            <a:pPr>
              <a:spcBef>
                <a:spcPts val="12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700" noProof="1"/>
              <a:t>() {</a:t>
            </a:r>
          </a:p>
          <a:p>
            <a:r>
              <a:rPr lang="en-US" sz="2700" noProof="1"/>
              <a:t>      let type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/>
              <a:t>=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this.constructor.name</a:t>
            </a:r>
            <a:r>
              <a:rPr lang="en-US" sz="2700" noProof="1"/>
              <a:t>;</a:t>
            </a:r>
          </a:p>
          <a:p>
            <a:r>
              <a:rPr lang="en-US" sz="2700" noProof="1"/>
              <a:t>      return type;</a:t>
            </a:r>
          </a:p>
          <a:p>
            <a:r>
              <a:rPr lang="en-US" sz="2700" noProof="1"/>
              <a:t>    }</a:t>
            </a:r>
          </a:p>
          <a:p>
            <a:r>
              <a:rPr lang="en-US" sz="2700" noProof="1"/>
              <a:t>  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304212" y="3810000"/>
            <a:ext cx="3357037" cy="1547619"/>
          </a:xfrm>
          <a:prstGeom prst="wedgeRoundRectCallout">
            <a:avLst>
              <a:gd name="adj1" fmla="val -64705"/>
              <a:gd name="adj2" fmla="val -35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sz="2800" noProof="1">
                <a:solidFill>
                  <a:srgbClr val="FFFFFF"/>
                </a:solidFill>
              </a:rPr>
              <a:t> method </a:t>
            </a:r>
            <a:r>
              <a:rPr lang="en-US" sz="2800" noProof="1">
                <a:solidFill>
                  <a:srgbClr val="FFFFFF"/>
                </a:solidFill>
                <a:sym typeface="Wingdings" panose="05000000000000000000" pitchFamily="2" charset="2"/>
              </a:rPr>
              <a:t> will be implemented in child classes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4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(2)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1812" y="1162296"/>
            <a:ext cx="11125200" cy="5189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700" noProof="1"/>
              <a:t>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700" noProof="1"/>
              <a:t>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sz="2700" noProof="1"/>
              <a:t> extends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Figure </a:t>
            </a:r>
            <a:r>
              <a:rPr lang="en-US" sz="2700" noProof="1"/>
              <a:t>{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700" noProof="1"/>
              <a:t>(radius) {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  super();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  this.radius = radius;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get area</a:t>
            </a:r>
            <a:r>
              <a:rPr lang="en-US" sz="2700" noProof="1"/>
              <a:t>() {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  return Math.PI * this.radius * this.radius;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700" noProof="1"/>
              <a:t>() {</a:t>
            </a:r>
          </a:p>
          <a:p>
            <a:pPr marL="1527175" indent="-1527175">
              <a:lnSpc>
                <a:spcPct val="95000"/>
              </a:lnSpc>
            </a:pPr>
            <a:r>
              <a:rPr lang="en-US" sz="2700" noProof="1"/>
              <a:t>      return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super.toString</a:t>
            </a:r>
            <a:r>
              <a:rPr lang="en-US" sz="2700" noProof="1"/>
              <a:t>()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/>
              <a:t>+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/>
              <a:t>-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/>
              <a:t>radius:</a:t>
            </a:r>
            <a:r>
              <a:rPr lang="en-US" sz="2700" noProof="1">
                <a:latin typeface="+mn-lt"/>
              </a:rPr>
              <a:t> </a:t>
            </a:r>
            <a:r>
              <a:rPr lang="en-US" sz="2700" noProof="1"/>
              <a:t>${this.radius}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700" noProof="1"/>
              <a:t>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}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821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(3)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7918" y="1066800"/>
            <a:ext cx="10968494" cy="5430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700" noProof="1"/>
              <a:t>  class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Rectangle</a:t>
            </a:r>
            <a:r>
              <a:rPr lang="en-US" sz="2700" noProof="1"/>
              <a:t> extends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Figure</a:t>
            </a:r>
            <a:r>
              <a:rPr lang="en-US" sz="2700" noProof="1"/>
              <a:t> {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700" noProof="1"/>
              <a:t>(width, height) {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  super();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  [this.width, this.height] = [width, height];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}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get area</a:t>
            </a:r>
            <a:r>
              <a:rPr lang="en-US" sz="2700" noProof="1"/>
              <a:t>() { return this.width * this.height; }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700" noProof="1"/>
              <a:t>  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700" noProof="1"/>
              <a:t>() {</a:t>
            </a:r>
          </a:p>
          <a:p>
            <a:pPr marL="1343025" indent="-1343025">
              <a:lnSpc>
                <a:spcPct val="95000"/>
              </a:lnSpc>
            </a:pPr>
            <a:r>
              <a:rPr lang="en-US" sz="2700" noProof="1"/>
              <a:t>      return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super.toString() </a:t>
            </a:r>
            <a:r>
              <a:rPr lang="en-US" sz="2700" noProof="1"/>
              <a:t>+ ` - width: ${this.width}, height: ${this.height}`;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  }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}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 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700" noProof="1"/>
              <a:t> { Figure, Circle, Rectangle };</a:t>
            </a:r>
          </a:p>
          <a:p>
            <a:pPr>
              <a:lnSpc>
                <a:spcPct val="95000"/>
              </a:lnSpc>
            </a:pPr>
            <a:r>
              <a:rPr lang="en-US" sz="2700" noProof="1"/>
              <a:t>}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236329" y="6055464"/>
            <a:ext cx="833008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fontAlgn="auto">
              <a:spcAft>
                <a:spcPts val="0"/>
              </a:spcAft>
              <a:buClrTx/>
              <a:buSzTx/>
            </a:pPr>
            <a:r>
              <a:rPr lang="en-US" sz="2400" b="0" dirty="0">
                <a:solidFill>
                  <a:prstClr val="white"/>
                </a:solidFill>
                <a:effectLst/>
                <a:latin typeface="Calibri"/>
                <a:cs typeface="+mn-cs"/>
              </a:rPr>
              <a:t>Check your solution here: </a:t>
            </a:r>
            <a:r>
              <a:rPr lang="en-US" sz="2400" b="0" dirty="0">
                <a:solidFill>
                  <a:prstClr val="white"/>
                </a:solidFill>
                <a:effectLst/>
                <a:latin typeface="Calibri"/>
                <a:cs typeface="+mn-cs"/>
                <a:hlinkClick r:id="rId2"/>
              </a:rPr>
              <a:t>https://judge.softuni.bg/Contests/339</a:t>
            </a:r>
            <a:endParaRPr lang="en-US" sz="2700" noProof="1"/>
          </a:p>
        </p:txBody>
      </p:sp>
    </p:spTree>
    <p:extLst>
      <p:ext uri="{BB962C8B-B14F-4D97-AF65-F5344CB8AC3E}">
        <p14:creationId xmlns:p14="http://schemas.microsoft.com/office/powerpoint/2010/main" val="33645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0281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Inheritance allows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extending</a:t>
            </a:r>
            <a:r>
              <a:rPr lang="en-US" sz="3200" dirty="0"/>
              <a:t> existing classes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Objects in JS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prototypes</a:t>
            </a:r>
          </a:p>
          <a:p>
            <a:pPr lvl="1"/>
            <a:r>
              <a:rPr lang="en-US" sz="3000" dirty="0"/>
              <a:t>Objects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look for properties </a:t>
            </a:r>
            <a:r>
              <a:rPr lang="en-US" sz="3000" dirty="0"/>
              <a:t>in their prototype chains</a:t>
            </a:r>
          </a:p>
          <a:p>
            <a:pPr lvl="1"/>
            <a:r>
              <a:rPr lang="en-US" sz="3000" dirty="0"/>
              <a:t>Prototypes form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hierarchical 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4478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9" y="4267200"/>
            <a:ext cx="2009177" cy="2009177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76108" y="1865205"/>
            <a:ext cx="7162800" cy="2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600" noProof="1"/>
              <a:t> Teacher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600" noProof="1"/>
              <a:t> Person {</a:t>
            </a:r>
          </a:p>
          <a:p>
            <a:pPr>
              <a:lnSpc>
                <a:spcPct val="95000"/>
              </a:lnSpc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600" noProof="1"/>
              <a:t>(name, email, subject) {</a:t>
            </a:r>
          </a:p>
          <a:p>
            <a:pPr>
              <a:lnSpc>
                <a:spcPct val="95000"/>
              </a:lnSpc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sz="2600" noProof="1"/>
              <a:t>(name, email);</a:t>
            </a:r>
          </a:p>
          <a:p>
            <a:pPr>
              <a:lnSpc>
                <a:spcPct val="95000"/>
              </a:lnSpc>
            </a:pPr>
            <a:r>
              <a:rPr lang="en-US" sz="2600" noProof="1"/>
              <a:t>    this.subject = subject;</a:t>
            </a:r>
          </a:p>
          <a:p>
            <a:pPr>
              <a:lnSpc>
                <a:spcPct val="95000"/>
              </a:lnSpc>
            </a:pPr>
            <a:r>
              <a:rPr lang="en-US" sz="2600" noProof="1"/>
              <a:t>  }</a:t>
            </a:r>
          </a:p>
          <a:p>
            <a:pPr>
              <a:lnSpc>
                <a:spcPct val="95000"/>
              </a:lnSpc>
            </a:pPr>
            <a:r>
              <a:rPr lang="en-US" sz="2600" noProof="1"/>
              <a:t>}</a:t>
            </a:r>
            <a:endParaRPr lang="en-US" sz="2600" i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– Example (2)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0936" y="1408888"/>
            <a:ext cx="10803676" cy="2069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/>
              <a:t>let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noProof="1"/>
              <a:t>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new Person</a:t>
            </a:r>
            <a:r>
              <a:rPr lang="en-US" sz="3000" noProof="1"/>
              <a:t>("Maria", "maria@gmail.com");</a:t>
            </a:r>
          </a:p>
          <a:p>
            <a:r>
              <a:rPr lang="en-US" sz="3000" noProof="1"/>
              <a:t>console.log("Person: " +</a:t>
            </a:r>
          </a:p>
          <a:p>
            <a:r>
              <a:rPr lang="en-US" sz="3000" noProof="1"/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p.name</a:t>
            </a:r>
            <a:r>
              <a:rPr lang="en-US" sz="3000" noProof="1"/>
              <a:t> + ' ('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p.email</a:t>
            </a:r>
            <a:r>
              <a:rPr lang="en-US" sz="3000" noProof="1"/>
              <a:t> + ')');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noProof="1">
                <a:solidFill>
                  <a:schemeClr val="tx2">
                    <a:lumMod val="75000"/>
                  </a:schemeClr>
                </a:solidFill>
              </a:rPr>
              <a:t>Person: Maria (maria@gmail.com)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00936" y="3950790"/>
            <a:ext cx="10803676" cy="2069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/>
              <a:t>let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3000" noProof="1"/>
              <a:t>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new Teacher</a:t>
            </a:r>
            <a:r>
              <a:rPr lang="en-US" sz="3000" noProof="1"/>
              <a:t>("Ivan",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"iv@yahoo.com",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/>
              <a:t>"PHP");</a:t>
            </a:r>
          </a:p>
          <a:p>
            <a:r>
              <a:rPr lang="en-US" sz="3000" noProof="1"/>
              <a:t>console.log("Teacher: "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t.name</a:t>
            </a:r>
            <a:r>
              <a:rPr lang="en-US" sz="3000" noProof="1"/>
              <a:t> +</a:t>
            </a:r>
          </a:p>
          <a:p>
            <a:r>
              <a:rPr lang="en-US" sz="3000" noProof="1"/>
              <a:t>  ' ('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t.email</a:t>
            </a:r>
            <a:r>
              <a:rPr lang="en-US" sz="3000" noProof="1"/>
              <a:t> + '), teaches ' +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t.subject</a:t>
            </a:r>
            <a:r>
              <a:rPr lang="en-US" sz="3000" noProof="1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i="1" noProof="1">
                <a:solidFill>
                  <a:schemeClr val="tx2">
                    <a:lumMod val="75000"/>
                  </a:schemeClr>
                </a:solidFill>
              </a:rPr>
              <a:t>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9301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SoftUni Judge (</a:t>
            </a:r>
            <a:r>
              <a:rPr lang="en-US" dirty="0">
                <a:hlinkClick r:id="rId2"/>
              </a:rPr>
              <a:t>https://judge.softuni.bg</a:t>
            </a:r>
            <a:r>
              <a:rPr lang="en-US" dirty="0"/>
              <a:t>) submissions should consist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function </a:t>
            </a:r>
            <a:r>
              <a:rPr lang="en-US" dirty="0"/>
              <a:t>/ arrow function / class definition</a:t>
            </a:r>
          </a:p>
          <a:p>
            <a:r>
              <a:rPr lang="en-US" dirty="0"/>
              <a:t>Submit multiple classes as function returning JS object: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2727" y="3261270"/>
            <a:ext cx="10540094" cy="2546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3000" noProof="1"/>
              <a:t>function personAndTeacherClasses() {</a:t>
            </a:r>
          </a:p>
          <a:p>
            <a:pPr>
              <a:lnSpc>
                <a:spcPct val="105000"/>
              </a:lnSpc>
            </a:pPr>
            <a:r>
              <a:rPr lang="en-US" sz="3000" noProof="1"/>
              <a:t>  class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000" noProof="1"/>
              <a:t> { … }</a:t>
            </a:r>
          </a:p>
          <a:p>
            <a:pPr>
              <a:lnSpc>
                <a:spcPct val="105000"/>
              </a:lnSpc>
            </a:pPr>
            <a:r>
              <a:rPr lang="en-US" sz="3000" noProof="1"/>
              <a:t>  class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Teacher</a:t>
            </a:r>
            <a:r>
              <a:rPr lang="en-US" sz="3000" noProof="1"/>
              <a:t> extends Person { … }</a:t>
            </a:r>
          </a:p>
          <a:p>
            <a:pPr>
              <a:lnSpc>
                <a:spcPct val="105000"/>
              </a:lnSpc>
            </a:pPr>
            <a:r>
              <a:rPr lang="en-US" sz="3000" noProof="1"/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000" noProof="1"/>
              <a:t>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000" noProof="1"/>
              <a:t>,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Teacher</a:t>
            </a:r>
            <a:r>
              <a:rPr lang="en-US" sz="3000" noProof="1">
                <a:latin typeface="+mn-lt"/>
              </a:rPr>
              <a:t>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noProof="1"/>
              <a:t>;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5000"/>
              </a:lnSpc>
            </a:pPr>
            <a:r>
              <a:rPr lang="en-US" sz="3000" noProof="1"/>
              <a:t>}</a:t>
            </a:r>
            <a:endParaRPr lang="en-US" sz="3000" i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07654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36700" y="1404099"/>
            <a:ext cx="3326320" cy="2296437"/>
          </a:xfrm>
        </p:spPr>
        <p:txBody>
          <a:bodyPr/>
          <a:lstStyle/>
          <a:p>
            <a:r>
              <a:rPr lang="en-US" dirty="0"/>
              <a:t>Accessing Parent Members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036700" y="4015399"/>
            <a:ext cx="3326320" cy="2156801"/>
          </a:xfrm>
        </p:spPr>
        <p:txBody>
          <a:bodyPr/>
          <a:lstStyle/>
          <a:p>
            <a:r>
              <a:rPr lang="en-US" dirty="0"/>
              <a:t>Invoking Parent Methods</a:t>
            </a:r>
          </a:p>
        </p:txBody>
      </p:sp>
      <p:cxnSp>
        <p:nvCxnSpPr>
          <p:cNvPr id="10" name="Straight Arrow Connector 35"/>
          <p:cNvCxnSpPr>
            <a:stCxn id="35" idx="0"/>
            <a:endCxn id="12" idx="2"/>
          </p:cNvCxnSpPr>
          <p:nvPr/>
        </p:nvCxnSpPr>
        <p:spPr>
          <a:xfrm rot="5400000" flipH="1" flipV="1">
            <a:off x="2802878" y="2882826"/>
            <a:ext cx="1029510" cy="166465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 10"/>
          <p:cNvGrpSpPr/>
          <p:nvPr/>
        </p:nvGrpSpPr>
        <p:grpSpPr>
          <a:xfrm>
            <a:off x="2587862" y="609600"/>
            <a:ext cx="3124201" cy="2590800"/>
            <a:chOff x="4446384" y="1457530"/>
            <a:chExt cx="2943427" cy="2135810"/>
          </a:xfrm>
        </p:grpSpPr>
        <p:sp>
          <p:nvSpPr>
            <p:cNvPr id="12" name="Rectangle: Rounded Corners 6"/>
            <p:cNvSpPr/>
            <p:nvPr/>
          </p:nvSpPr>
          <p:spPr>
            <a:xfrm>
              <a:off x="4446384" y="1457530"/>
              <a:ext cx="2943427" cy="213581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3" y="2043720"/>
              <a:ext cx="2281666" cy="44898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0412" y="1495064"/>
              <a:ext cx="1795789" cy="48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70844" y="2494477"/>
              <a:ext cx="2281664" cy="44898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4770844" y="2939270"/>
              <a:ext cx="2281664" cy="44898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5212" y="4229910"/>
            <a:ext cx="2840183" cy="2094690"/>
            <a:chOff x="4446384" y="1457528"/>
            <a:chExt cx="2943427" cy="1682720"/>
          </a:xfrm>
        </p:grpSpPr>
        <p:sp>
          <p:nvSpPr>
            <p:cNvPr id="35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4770843" y="2051740"/>
              <a:ext cx="2281666" cy="42980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subject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0412" y="1503083"/>
              <a:ext cx="1981899" cy="48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4770843" y="2481544"/>
              <a:ext cx="2281666" cy="433131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  <p:cxnSp>
        <p:nvCxnSpPr>
          <p:cNvPr id="26" name="Straight Arrow Connector 35"/>
          <p:cNvCxnSpPr>
            <a:stCxn id="44" idx="0"/>
            <a:endCxn id="12" idx="2"/>
          </p:cNvCxnSpPr>
          <p:nvPr/>
        </p:nvCxnSpPr>
        <p:spPr>
          <a:xfrm rot="16200000" flipV="1">
            <a:off x="4468887" y="2881476"/>
            <a:ext cx="1029510" cy="1667358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or: Elbow 8"/>
          <p:cNvCxnSpPr>
            <a:stCxn id="21" idx="1"/>
            <a:endCxn id="17" idx="1"/>
          </p:cNvCxnSpPr>
          <p:nvPr/>
        </p:nvCxnSpPr>
        <p:spPr>
          <a:xfrm rot="10800000" flipH="1">
            <a:off x="1378289" y="2679310"/>
            <a:ext cx="1553959" cy="3094906"/>
          </a:xfrm>
          <a:prstGeom prst="bentConnector3">
            <a:avLst>
              <a:gd name="adj1" fmla="val -3849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47" idx="3"/>
            <a:endCxn id="17" idx="3"/>
          </p:cNvCxnSpPr>
          <p:nvPr/>
        </p:nvCxnSpPr>
        <p:spPr>
          <a:xfrm flipH="1" flipV="1">
            <a:off x="5354044" y="2679310"/>
            <a:ext cx="1557897" cy="3093974"/>
          </a:xfrm>
          <a:prstGeom prst="bentConnector3">
            <a:avLst>
              <a:gd name="adj1" fmla="val -3965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397229" y="4229910"/>
            <a:ext cx="2840183" cy="2094690"/>
            <a:chOff x="4446384" y="1457528"/>
            <a:chExt cx="2943427" cy="1682720"/>
          </a:xfrm>
        </p:grpSpPr>
        <p:sp>
          <p:nvSpPr>
            <p:cNvPr id="44" name="Rectangle: Rounded Corners 6"/>
            <p:cNvSpPr/>
            <p:nvPr/>
          </p:nvSpPr>
          <p:spPr>
            <a:xfrm>
              <a:off x="4446384" y="1457528"/>
              <a:ext cx="2943427" cy="168272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: Rounded Corners 13"/>
            <p:cNvSpPr/>
            <p:nvPr/>
          </p:nvSpPr>
          <p:spPr>
            <a:xfrm>
              <a:off x="4770843" y="2051740"/>
              <a:ext cx="2281666" cy="428307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course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0412" y="1503083"/>
              <a:ext cx="1981899" cy="48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47" name="Rectangle: Rounded Corners 13"/>
            <p:cNvSpPr/>
            <p:nvPr/>
          </p:nvSpPr>
          <p:spPr>
            <a:xfrm>
              <a:off x="4770843" y="2480047"/>
              <a:ext cx="2281666" cy="434628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toString()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45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Person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77136" y="1250152"/>
            <a:ext cx="10651276" cy="5074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900" noProof="1"/>
              <a:t> Person {</a:t>
            </a:r>
          </a:p>
          <a:p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900" noProof="1"/>
              <a:t>(name, email) {</a:t>
            </a:r>
          </a:p>
          <a:p>
            <a:r>
              <a:rPr lang="en-US" sz="2900" noProof="1"/>
              <a:t>    this.name = name;</a:t>
            </a:r>
          </a:p>
          <a:p>
            <a:r>
              <a:rPr lang="en-US" sz="2900" noProof="1"/>
              <a:t>    this.email = email;</a:t>
            </a:r>
          </a:p>
          <a:p>
            <a:pPr>
              <a:lnSpc>
                <a:spcPct val="90000"/>
              </a:lnSpc>
            </a:pPr>
            <a:r>
              <a:rPr lang="en-US" sz="2900" noProof="1"/>
              <a:t>  }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900" noProof="1"/>
              <a:t>() {</a:t>
            </a:r>
          </a:p>
          <a:p>
            <a:r>
              <a:rPr lang="en-US" sz="2900" noProof="1"/>
              <a:t>    let className =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this.constructor.name</a:t>
            </a:r>
            <a:r>
              <a:rPr lang="en-US" sz="2900" noProof="1"/>
              <a:t>;</a:t>
            </a:r>
          </a:p>
          <a:p>
            <a:pPr marL="1166813" indent="-1166813"/>
            <a:r>
              <a:rPr lang="en-US" sz="2900" noProof="1"/>
              <a:t>    return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${className} (name: ${this.name}, email: ${this.email})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;</a:t>
            </a:r>
          </a:p>
          <a:p>
            <a:pPr>
              <a:lnSpc>
                <a:spcPct val="90000"/>
              </a:lnSpc>
            </a:pPr>
            <a:r>
              <a:rPr lang="en-US" sz="2900" noProof="1"/>
              <a:t>  }</a:t>
            </a:r>
          </a:p>
          <a:p>
            <a:pPr>
              <a:lnSpc>
                <a:spcPct val="90000"/>
              </a:lnSpc>
            </a:pPr>
            <a:r>
              <a:rPr lang="en-US" sz="2900" noProof="1"/>
              <a:t>}</a:t>
            </a:r>
            <a:endParaRPr lang="en-US" sz="2900" i="1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– Teacher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77136" y="1260722"/>
            <a:ext cx="10651276" cy="496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900" noProof="1"/>
              <a:t> Teacher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900" noProof="1"/>
              <a:t> Person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900" noProof="1"/>
              <a:t>(name, email, subject)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sz="2900" noProof="1"/>
              <a:t>(name, email);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this.subject = subject;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900" noProof="1"/>
              <a:t>()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let baseStr =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super.toString()</a:t>
            </a:r>
            <a:r>
              <a:rPr lang="en-US" sz="2900" noProof="1"/>
              <a:t>.slice(0, -1);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return baseStr +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,</a:t>
            </a:r>
            <a:r>
              <a:rPr lang="en-US" sz="2900" noProof="1">
                <a:latin typeface="+mn-lt"/>
              </a:rPr>
              <a:t> </a:t>
            </a:r>
            <a:r>
              <a:rPr lang="en-US" sz="2900" noProof="1"/>
              <a:t>subject:</a:t>
            </a:r>
            <a:r>
              <a:rPr lang="en-US" sz="2900" noProof="1">
                <a:latin typeface="+mn-lt"/>
              </a:rPr>
              <a:t> </a:t>
            </a:r>
            <a:r>
              <a:rPr lang="en-US" sz="2900" noProof="1"/>
              <a:t>${this.subject})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}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}</a:t>
            </a:r>
            <a:endParaRPr lang="en-US" sz="2900" i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84556" y="2948074"/>
            <a:ext cx="4419600" cy="1127814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Invoke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  <a:r>
              <a:rPr lang="en-US" sz="3000" noProof="1">
                <a:solidFill>
                  <a:srgbClr val="FFFFFF"/>
                </a:solidFill>
              </a:rPr>
              <a:t> from the base (parent) class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5292" y="4289898"/>
            <a:ext cx="3341448" cy="45157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2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Inheriting and Replacing </a:t>
            </a:r>
            <a:r>
              <a:rPr lang="en-US" sz="3900" noProof="1"/>
              <a:t>toString() – Student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77136" y="1260722"/>
            <a:ext cx="10651276" cy="496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05000"/>
              </a:lnSpc>
            </a:pP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sz="2900" noProof="1"/>
              <a:t> Student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900" noProof="1"/>
              <a:t> Person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sz="2900" noProof="1"/>
              <a:t>(name, email, course)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super</a:t>
            </a:r>
            <a:r>
              <a:rPr lang="en-US" sz="2900" noProof="1"/>
              <a:t>(name, email);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this.course = course;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900" noProof="1"/>
              <a:t> 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2900" noProof="1"/>
              <a:t>() {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let baseStr =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super.toString()</a:t>
            </a:r>
            <a:r>
              <a:rPr lang="en-US" sz="2900" noProof="1"/>
              <a:t>.slice(0, -1);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  return baseStr + 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,</a:t>
            </a:r>
            <a:r>
              <a:rPr lang="en-US" sz="2900" noProof="1">
                <a:latin typeface="+mn-lt"/>
              </a:rPr>
              <a:t> </a:t>
            </a:r>
            <a:r>
              <a:rPr lang="en-US" sz="2900" noProof="1"/>
              <a:t>course:</a:t>
            </a:r>
            <a:r>
              <a:rPr lang="en-US" sz="2900" noProof="1">
                <a:latin typeface="+mn-lt"/>
              </a:rPr>
              <a:t> </a:t>
            </a:r>
            <a:r>
              <a:rPr lang="en-US" sz="2900" noProof="1"/>
              <a:t>${this.course})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900" noProof="1"/>
              <a:t>;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  }</a:t>
            </a:r>
          </a:p>
          <a:p>
            <a:pPr>
              <a:lnSpc>
                <a:spcPct val="105000"/>
              </a:lnSpc>
            </a:pPr>
            <a:r>
              <a:rPr lang="en-US" sz="2900" noProof="1"/>
              <a:t>}</a:t>
            </a:r>
            <a:endParaRPr lang="en-US" sz="2900" i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84556" y="2948074"/>
            <a:ext cx="4419600" cy="1127814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Invoke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</a:t>
            </a:r>
            <a:r>
              <a:rPr lang="en-US" sz="3000" noProof="1">
                <a:solidFill>
                  <a:srgbClr val="FFFFFF"/>
                </a:solidFill>
              </a:rPr>
              <a:t> from the base (parent) class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5292" y="4289898"/>
            <a:ext cx="3341448" cy="45157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944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>
        <a:solidFill>
          <a:srgbClr val="F0A22E">
            <a:alpha val="25098"/>
          </a:srgbClr>
        </a:solidFill>
        <a:ln w="57150">
          <a:solidFill>
            <a:srgbClr val="F3CD60"/>
          </a:solidFill>
          <a:prstDash val="sysDash"/>
        </a:ln>
      </a:spPr>
      <a:bodyPr rtlCol="0" anchor="ctr"/>
      <a:lstStyle>
        <a:defPPr algn="ctr">
          <a:defRPr sz="3200" b="1" dirty="0">
            <a:solidFill>
              <a:srgbClr val="FBEED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rgbClr val="F0A22E">
            <a:alpha val="25098"/>
          </a:srgbClr>
        </a:solidFill>
        <a:ln w="50800">
          <a:solidFill>
            <a:srgbClr val="F3CD60"/>
          </a:solidFill>
          <a:prstDash val="solid"/>
          <a:tailEnd type="triangle" w="lg" len="lg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1699</Words>
  <Application>Microsoft Office PowerPoint</Application>
  <PresentationFormat>Custom</PresentationFormat>
  <Paragraphs>422</Paragraphs>
  <Slides>33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Simple Class Inheritance</vt:lpstr>
      <vt:lpstr>Class Inheritance</vt:lpstr>
      <vt:lpstr>Class Inheritance – Example</vt:lpstr>
      <vt:lpstr>Class Inheritance – Example (2)</vt:lpstr>
      <vt:lpstr>Submitting Classes in the Judge</vt:lpstr>
      <vt:lpstr>Accessing Parent Members</vt:lpstr>
      <vt:lpstr>Inheriting and Replacing toString() – Person</vt:lpstr>
      <vt:lpstr>Inheriting and Replacing toString() – Teacher</vt:lpstr>
      <vt:lpstr>Inheriting and Replacing toString() – Student</vt:lpstr>
      <vt:lpstr>Inheriting and Replacing toString() – Usage</vt:lpstr>
      <vt:lpstr>The Prototype Chains</vt:lpstr>
      <vt:lpstr>The Prototype Chain for JS Classes</vt:lpstr>
      <vt:lpstr>Prototypes in JavaScript</vt:lpstr>
      <vt:lpstr>Prototype Chain (for Classes)</vt:lpstr>
      <vt:lpstr>Prototypes in Classes and Objects</vt:lpstr>
      <vt:lpstr>Prototype Chains for Classes and Objects</vt:lpstr>
      <vt:lpstr>Object Instantiation (Create New Object)</vt:lpstr>
      <vt:lpstr>Object Instantiation (Create New Object)</vt:lpstr>
      <vt:lpstr>Prototype Chain for JS Objects</vt:lpstr>
      <vt:lpstr>Object Prototype Chain</vt:lpstr>
      <vt:lpstr>Constructor Prototype Chain</vt:lpstr>
      <vt:lpstr>Problem: Extending Prototype</vt:lpstr>
      <vt:lpstr>Solution: Extending Prototype</vt:lpstr>
      <vt:lpstr>Abstract Classes and Mixins</vt:lpstr>
      <vt:lpstr>What is Abstract Class?</vt:lpstr>
      <vt:lpstr>What is a Mixin?</vt:lpstr>
      <vt:lpstr>What is a Mixin?</vt:lpstr>
      <vt:lpstr>Checking the Object Type</vt:lpstr>
      <vt:lpstr>Problem: Class Hierarchy</vt:lpstr>
      <vt:lpstr>Solution: Class Hierarchy</vt:lpstr>
      <vt:lpstr>Solution: Class Hierarchy (2)</vt:lpstr>
      <vt:lpstr>Solution: Class Hierarchy (3)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Prototypes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159</cp:revision>
  <dcterms:created xsi:type="dcterms:W3CDTF">2014-01-02T17:00:34Z</dcterms:created>
  <dcterms:modified xsi:type="dcterms:W3CDTF">2016-11-02T14:42:03Z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