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8BB14-4496-4C6F-9AE0-5EA771D1C898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F4F4E-9FD4-44D8-BC8E-C8A02F97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0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9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E9CA-0AF4-463F-9065-585BE5EBCA9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40DA-EC8C-253E-5949-177A4D76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60" y="1809856"/>
            <a:ext cx="9239396" cy="2394051"/>
          </a:xfrm>
        </p:spPr>
        <p:txBody>
          <a:bodyPr/>
          <a:lstStyle/>
          <a:p>
            <a:pPr algn="ctr"/>
            <a:r>
              <a:rPr lang="sr-Latn-R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RETRIEVAL-AUGMENTED GENERATION (RAG) TEHNIKA ZA UNAPREĐENJE CHATBOT APLIKACIJE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D83E-0D1A-97BE-366C-78A9C977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17" y="5666877"/>
            <a:ext cx="4610895" cy="973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Student: Bo</a:t>
            </a:r>
            <a:r>
              <a:rPr lang="sr-Latn-RS" dirty="0"/>
              <a:t>židar Mitić </a:t>
            </a:r>
            <a:r>
              <a:rPr lang="en-US" dirty="0"/>
              <a:t>B</a:t>
            </a:r>
            <a:r>
              <a:rPr lang="sr-Latn-RS" dirty="0"/>
              <a:t>r. Indeksa</a:t>
            </a:r>
            <a:r>
              <a:rPr lang="en-US" dirty="0"/>
              <a:t>:</a:t>
            </a:r>
            <a:r>
              <a:rPr lang="sr-Latn-RS" dirty="0"/>
              <a:t> 18282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45FBD5F-886D-CA0A-6B24-99C37D8C689C}"/>
              </a:ext>
            </a:extLst>
          </p:cNvPr>
          <p:cNvSpPr txBox="1">
            <a:spLocks/>
          </p:cNvSpPr>
          <p:nvPr/>
        </p:nvSpPr>
        <p:spPr>
          <a:xfrm>
            <a:off x="5000988" y="5666877"/>
            <a:ext cx="5257383" cy="97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Mentor: </a:t>
            </a:r>
            <a:r>
              <a:rPr lang="sr-Latn-RS" dirty="0"/>
              <a:t>P</a:t>
            </a:r>
            <a:r>
              <a:rPr lang="en-US" dirty="0" err="1"/>
              <a:t>rof</a:t>
            </a:r>
            <a:r>
              <a:rPr lang="en-US" dirty="0"/>
              <a:t>. </a:t>
            </a:r>
            <a:r>
              <a:rPr lang="en-US" dirty="0" err="1"/>
              <a:t>dr</a:t>
            </a:r>
            <a:r>
              <a:rPr lang="en-US" dirty="0"/>
              <a:t> Aleksandar </a:t>
            </a:r>
            <a:r>
              <a:rPr lang="en-US" dirty="0" err="1"/>
              <a:t>Stanimirovi</a:t>
            </a:r>
            <a:r>
              <a:rPr lang="sr-Latn-RS" dirty="0"/>
              <a:t>ć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BBCFD4-7BB4-C956-215C-2182ECAEBF60}"/>
              </a:ext>
            </a:extLst>
          </p:cNvPr>
          <p:cNvSpPr txBox="1">
            <a:spLocks/>
          </p:cNvSpPr>
          <p:nvPr/>
        </p:nvSpPr>
        <p:spPr>
          <a:xfrm>
            <a:off x="2791992" y="3613727"/>
            <a:ext cx="4610895" cy="97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Zavr</a:t>
            </a:r>
            <a:r>
              <a:rPr lang="sr-Latn-RS" dirty="0"/>
              <a:t>šni 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E75-DE88-B3E1-862D-E06B468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44" y="775855"/>
            <a:ext cx="8596668" cy="849746"/>
          </a:xfrm>
        </p:spPr>
        <p:txBody>
          <a:bodyPr>
            <a:normAutofit fontScale="90000"/>
          </a:bodyPr>
          <a:lstStyle/>
          <a:p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DF4A29-F325-C4E9-1B8D-74A17517EE63}"/>
              </a:ext>
            </a:extLst>
          </p:cNvPr>
          <p:cNvSpPr txBox="1">
            <a:spLocks/>
          </p:cNvSpPr>
          <p:nvPr/>
        </p:nvSpPr>
        <p:spPr>
          <a:xfrm>
            <a:off x="1208424" y="2230582"/>
            <a:ext cx="8970049" cy="849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Generativna veštačka inteligencija i veliki jezički modeli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Uvod u RAG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Osnovni RAG sistem (Basic RAG pipeline)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Napredni RAG sistem (Advanced RAG pipeline)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Implementacija RAG</a:t>
            </a:r>
            <a:r>
              <a:rPr lang="en-US" sz="2800" dirty="0"/>
              <a:t>-a </a:t>
            </a:r>
            <a:r>
              <a:rPr lang="en-US" sz="2800" dirty="0" err="1"/>
              <a:t>na</a:t>
            </a:r>
            <a:r>
              <a:rPr lang="en-US" sz="2800" dirty="0"/>
              <a:t> chatbot za </a:t>
            </a:r>
            <a:r>
              <a:rPr lang="en-US" sz="2800" dirty="0" err="1"/>
              <a:t>pravila</a:t>
            </a:r>
            <a:r>
              <a:rPr lang="en-US" sz="2800" dirty="0"/>
              <a:t> </a:t>
            </a:r>
            <a:r>
              <a:rPr lang="sr-Latn-RS" sz="2800" dirty="0"/>
              <a:t>društvenih igara</a:t>
            </a:r>
            <a:br>
              <a:rPr lang="sr-Latn-RS" sz="2800" dirty="0"/>
            </a:br>
            <a:r>
              <a:rPr lang="sr-Latn-RS" sz="2800" dirty="0"/>
              <a:t/>
            </a:r>
            <a:br>
              <a:rPr lang="sr-Latn-RS" sz="2800" dirty="0"/>
            </a:br>
            <a:r>
              <a:rPr lang="sr-Latn-RS" sz="2800" dirty="0"/>
              <a:t/>
            </a:r>
            <a:br>
              <a:rPr lang="sr-Latn-RS" sz="2800" dirty="0"/>
            </a:br>
            <a:r>
              <a:rPr lang="sr-Latn-RS" sz="2800" dirty="0"/>
              <a:t/>
            </a:r>
            <a:br>
              <a:rPr lang="sr-Latn-R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427-C6FC-39BD-554A-FDDD5D1A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92363"/>
            <a:ext cx="8596668" cy="1320800"/>
          </a:xfrm>
        </p:spPr>
        <p:txBody>
          <a:bodyPr/>
          <a:lstStyle/>
          <a:p>
            <a:pPr algn="ctr"/>
            <a:r>
              <a:rPr lang="sr-Latn-RS" dirty="0"/>
              <a:t>Generativna veštačka inteligencija i veliki jezički modeli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06D-EBF2-4D98-A719-528DAD88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53" y="2770189"/>
            <a:ext cx="8596668" cy="3880773"/>
          </a:xfrm>
        </p:spPr>
        <p:txBody>
          <a:bodyPr/>
          <a:lstStyle/>
          <a:p>
            <a:r>
              <a:rPr lang="en-US" dirty="0" err="1"/>
              <a:t>GenAI</a:t>
            </a:r>
            <a:r>
              <a:rPr lang="sr-Latn-RS" dirty="0"/>
              <a:t> (Generative Artificial Intelligence)</a:t>
            </a:r>
            <a:endParaRPr lang="en-US" dirty="0"/>
          </a:p>
          <a:p>
            <a:r>
              <a:rPr lang="sr-Latn-RS" dirty="0"/>
              <a:t>LLMs (Large Language Models)</a:t>
            </a:r>
          </a:p>
          <a:p>
            <a:r>
              <a:rPr lang="en-US" dirty="0"/>
              <a:t>Transformer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3AC46-CBC4-822D-83E6-33608E1A0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79" y="2623127"/>
            <a:ext cx="4309212" cy="243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2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6E1-1F90-6AFF-F0DE-19008A9A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2" y="2446917"/>
            <a:ext cx="8512850" cy="3889228"/>
          </a:xfrm>
        </p:spPr>
        <p:txBody>
          <a:bodyPr/>
          <a:lstStyle/>
          <a:p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  <a:p>
            <a:r>
              <a:rPr lang="sr-Latn-RS" dirty="0"/>
              <a:t>Sažimanje sadržaja</a:t>
            </a:r>
          </a:p>
          <a:p>
            <a:r>
              <a:rPr lang="sr-Latn-RS" dirty="0"/>
              <a:t>AI asistenti</a:t>
            </a:r>
          </a:p>
          <a:p>
            <a:r>
              <a:rPr lang="sr-Latn-RS" dirty="0"/>
              <a:t>Generisanje koda</a:t>
            </a:r>
          </a:p>
          <a:p>
            <a:r>
              <a:rPr lang="sr-Latn-RS" dirty="0"/>
              <a:t>Prevođenje jezika</a:t>
            </a:r>
          </a:p>
          <a:p>
            <a:r>
              <a:rPr lang="sr-Latn-RS" dirty="0"/>
              <a:t>Analiza osećanja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19558D-2680-369A-4570-F0451468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2" y="91586"/>
            <a:ext cx="8596668" cy="1320800"/>
          </a:xfrm>
        </p:spPr>
        <p:txBody>
          <a:bodyPr/>
          <a:lstStyle/>
          <a:p>
            <a:pPr algn="ctr"/>
            <a:r>
              <a:rPr lang="sr-Latn-RS" dirty="0"/>
              <a:t>Generativna veštačka inteligencija i veliki jezički modeli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2155E-5126-B3BF-1883-DBF4F0920596}"/>
              </a:ext>
            </a:extLst>
          </p:cNvPr>
          <p:cNvSpPr txBox="1">
            <a:spLocks/>
          </p:cNvSpPr>
          <p:nvPr/>
        </p:nvSpPr>
        <p:spPr>
          <a:xfrm>
            <a:off x="880532" y="185963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Primena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9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C4A-952E-B926-63D5-E0AE9C11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Uvod u RAG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AE07-29BB-FD9D-0586-BD035263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953"/>
            <a:ext cx="8596668" cy="1176047"/>
          </a:xfrm>
        </p:spPr>
        <p:txBody>
          <a:bodyPr/>
          <a:lstStyle/>
          <a:p>
            <a:r>
              <a:rPr lang="en-US" dirty="0" err="1"/>
              <a:t>Nemogu</a:t>
            </a:r>
            <a:r>
              <a:rPr lang="sr-Latn-RS" dirty="0"/>
              <a:t>ćnost dinamičkog ažuriranja</a:t>
            </a:r>
          </a:p>
          <a:p>
            <a:r>
              <a:rPr lang="sr-Latn-RS" dirty="0"/>
              <a:t>Nemogućnost pristupanja spoljnim informacijama</a:t>
            </a:r>
          </a:p>
          <a:p>
            <a:r>
              <a:rPr lang="sr-Latn-RS" dirty="0"/>
              <a:t>Halucinacije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6E4D1A-D97A-5BDF-3A64-E0886A0488C2}"/>
              </a:ext>
            </a:extLst>
          </p:cNvPr>
          <p:cNvSpPr txBox="1">
            <a:spLocks/>
          </p:cNvSpPr>
          <p:nvPr/>
        </p:nvSpPr>
        <p:spPr>
          <a:xfrm>
            <a:off x="677334" y="1674902"/>
            <a:ext cx="8596668" cy="44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400" dirty="0"/>
              <a:t>Nedostaci LLM</a:t>
            </a:r>
            <a:r>
              <a:rPr lang="en-US" sz="2400" dirty="0"/>
              <a:t>-ova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EFE8A-8A7E-BC34-278F-2F65B46EC86A}"/>
              </a:ext>
            </a:extLst>
          </p:cNvPr>
          <p:cNvSpPr txBox="1">
            <a:spLocks/>
          </p:cNvSpPr>
          <p:nvPr/>
        </p:nvSpPr>
        <p:spPr>
          <a:xfrm>
            <a:off x="677334" y="3557589"/>
            <a:ext cx="8596668" cy="44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400" dirty="0"/>
              <a:t>Komponente RAG</a:t>
            </a:r>
            <a:r>
              <a:rPr lang="en-US" sz="2400" dirty="0"/>
              <a:t>-a</a:t>
            </a:r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643C1-C184-0B58-6224-E3471F9E824D}"/>
              </a:ext>
            </a:extLst>
          </p:cNvPr>
          <p:cNvSpPr txBox="1">
            <a:spLocks/>
          </p:cNvSpPr>
          <p:nvPr/>
        </p:nvSpPr>
        <p:spPr>
          <a:xfrm>
            <a:off x="677334" y="4215681"/>
            <a:ext cx="8596668" cy="11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A6FD17-6500-9F47-FFC4-EFF80A69AED7}"/>
              </a:ext>
            </a:extLst>
          </p:cNvPr>
          <p:cNvSpPr txBox="1">
            <a:spLocks/>
          </p:cNvSpPr>
          <p:nvPr/>
        </p:nvSpPr>
        <p:spPr>
          <a:xfrm>
            <a:off x="677334" y="4135640"/>
            <a:ext cx="8596668" cy="11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čen model (Pre</a:t>
            </a:r>
            <a:r>
              <a:rPr lang="en-US" dirty="0"/>
              <a:t>-trained model</a:t>
            </a:r>
            <a:r>
              <a:rPr lang="sr-Latn-RS" dirty="0"/>
              <a:t>)</a:t>
            </a:r>
          </a:p>
          <a:p>
            <a:r>
              <a:rPr lang="sr-Latn-RS" dirty="0"/>
              <a:t>Skladiš</a:t>
            </a:r>
            <a:r>
              <a:rPr lang="en-US" dirty="0"/>
              <a:t>t</a:t>
            </a:r>
            <a:r>
              <a:rPr lang="sr-Latn-RS" dirty="0"/>
              <a:t>e podataka</a:t>
            </a:r>
            <a:r>
              <a:rPr lang="en-US" dirty="0"/>
              <a:t> (Data Storage)</a:t>
            </a:r>
            <a:endParaRPr lang="sr-Latn-RS" dirty="0"/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Mehanizam za pronalaženje </a:t>
            </a:r>
            <a:r>
              <a:rPr lang="en-US" sz="1800" dirty="0">
                <a:effectLst/>
                <a:ea typeface="Calibri" panose="020F0502020204030204" pitchFamily="34" charset="0"/>
              </a:rPr>
              <a:t>(Retrieval Mechanism)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293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F41D-897A-55A1-DA45-467A5971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Osnovni</a:t>
            </a:r>
            <a:r>
              <a:rPr lang="en-US" dirty="0"/>
              <a:t> RAG system (Basic RAG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E913-8C87-EA59-1134-5B02A37A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5" y="2188298"/>
            <a:ext cx="8596668" cy="3880773"/>
          </a:xfrm>
        </p:spPr>
        <p:txBody>
          <a:bodyPr/>
          <a:lstStyle/>
          <a:p>
            <a:r>
              <a:rPr lang="en-US" dirty="0" err="1"/>
              <a:t>Indeksiranje</a:t>
            </a:r>
            <a:r>
              <a:rPr lang="en-US" dirty="0"/>
              <a:t> (Indexing)</a:t>
            </a:r>
          </a:p>
          <a:p>
            <a:r>
              <a:rPr lang="en-US" dirty="0" err="1"/>
              <a:t>Pretraga</a:t>
            </a:r>
            <a:r>
              <a:rPr lang="en-US" dirty="0"/>
              <a:t> (Retrieval)</a:t>
            </a:r>
          </a:p>
          <a:p>
            <a:r>
              <a:rPr lang="en-US" dirty="0" err="1"/>
              <a:t>Generisanje</a:t>
            </a:r>
            <a:r>
              <a:rPr lang="en-US" dirty="0"/>
              <a:t> (Generation)</a:t>
            </a:r>
          </a:p>
        </p:txBody>
      </p:sp>
      <p:pic>
        <p:nvPicPr>
          <p:cNvPr id="4" name="Picture 3" descr="A diagram of a diagram of a document&#10;&#10;Description automatically generated">
            <a:extLst>
              <a:ext uri="{FF2B5EF4-FFF2-40B4-BE49-F238E27FC236}">
                <a16:creationId xmlns:a16="http://schemas.microsoft.com/office/drawing/2014/main" id="{E0518D91-CF78-C82D-DEA5-0722ADC08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9"/>
          <a:stretch/>
        </p:blipFill>
        <p:spPr>
          <a:xfrm>
            <a:off x="956424" y="3325091"/>
            <a:ext cx="8038488" cy="34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377"/>
            <a:ext cx="8854592" cy="8609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Napredni</a:t>
            </a:r>
            <a:r>
              <a:rPr lang="en-US" dirty="0" smtClean="0"/>
              <a:t> RAG system (Advanced RAG pipeline)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process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868218"/>
            <a:ext cx="8485830" cy="57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Prevo</a:t>
            </a:r>
            <a:r>
              <a:rPr lang="sr-Latn-RS" sz="2800" dirty="0" smtClean="0"/>
              <a:t>đenje upita (Querry translation)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62189"/>
            <a:ext cx="8596668" cy="3880773"/>
          </a:xfrm>
        </p:spPr>
        <p:txBody>
          <a:bodyPr/>
          <a:lstStyle/>
          <a:p>
            <a:r>
              <a:rPr lang="sr-Latn-RS" dirty="0" smtClean="0"/>
              <a:t>Proces transformisanja inicijalnog upita u cilju poboljšanja procesas pretrage</a:t>
            </a:r>
          </a:p>
          <a:p>
            <a:endParaRPr lang="sr-Latn-RS" dirty="0"/>
          </a:p>
          <a:p>
            <a:r>
              <a:rPr lang="sr-Latn-RS" dirty="0" smtClean="0"/>
              <a:t>Multi</a:t>
            </a:r>
            <a:r>
              <a:rPr lang="en-US" dirty="0" smtClean="0"/>
              <a:t>-query</a:t>
            </a:r>
          </a:p>
          <a:p>
            <a:r>
              <a:rPr lang="en-US" dirty="0" smtClean="0"/>
              <a:t>RAG Fusion</a:t>
            </a:r>
          </a:p>
          <a:p>
            <a:r>
              <a:rPr lang="en-US" dirty="0" err="1" smtClean="0"/>
              <a:t>Decompositon</a:t>
            </a:r>
            <a:endParaRPr lang="en-US" dirty="0" smtClean="0"/>
          </a:p>
          <a:p>
            <a:r>
              <a:rPr lang="en-US" dirty="0" smtClean="0"/>
              <a:t>Step-back prompting</a:t>
            </a:r>
          </a:p>
          <a:p>
            <a:r>
              <a:rPr lang="en-US" dirty="0" err="1" smtClean="0"/>
              <a:t>HyDE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5" y="127377"/>
            <a:ext cx="8854592" cy="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Napredni</a:t>
            </a:r>
            <a:r>
              <a:rPr lang="en-US" dirty="0" smtClean="0"/>
              <a:t> RAG s</a:t>
            </a:r>
            <a:r>
              <a:rPr lang="sr-Latn-RS" dirty="0" smtClean="0"/>
              <a:t>i</a:t>
            </a:r>
            <a:r>
              <a:rPr lang="en-US" dirty="0" smtClean="0"/>
              <a:t>stem (Advanced RAG pipeline)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0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96339" cy="3880773"/>
          </a:xfrm>
        </p:spPr>
        <p:txBody>
          <a:bodyPr/>
          <a:lstStyle/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 koju bazu podataka</a:t>
            </a:r>
            <a:r>
              <a:rPr lang="en-US" dirty="0" smtClean="0"/>
              <a:t>/prompt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korisn</a:t>
            </a:r>
            <a:r>
              <a:rPr lang="sr-Latn-RS" dirty="0" smtClean="0"/>
              <a:t>ičkog upita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Logičko rutiranje</a:t>
            </a:r>
          </a:p>
          <a:p>
            <a:r>
              <a:rPr lang="sr-Latn-RS" dirty="0" smtClean="0"/>
              <a:t>Semantičko rutiranje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5" y="127377"/>
            <a:ext cx="8854592" cy="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Napredni</a:t>
            </a:r>
            <a:r>
              <a:rPr lang="en-US" dirty="0" smtClean="0"/>
              <a:t> RAG s</a:t>
            </a:r>
            <a:r>
              <a:rPr lang="sr-Latn-RS" dirty="0" smtClean="0"/>
              <a:t>i</a:t>
            </a:r>
            <a:r>
              <a:rPr lang="en-US" dirty="0" smtClean="0"/>
              <a:t>stem (Advanced RAG pipeline)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Rutiranje</a:t>
            </a:r>
            <a:r>
              <a:rPr lang="en-US" sz="2800" dirty="0" smtClean="0"/>
              <a:t> (Routing)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0811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1812</TotalTime>
  <Words>246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RETRIEVAL-AUGMENTED GENERATION (RAG) TEHNIKA ZA UNAPREĐENJE CHATBOT APLIKACIJE </vt:lpstr>
      <vt:lpstr>    </vt:lpstr>
      <vt:lpstr>Generativna veštačka inteligencija i veliki jezički modeli</vt:lpstr>
      <vt:lpstr>Generativna veštačka inteligencija i veliki jezički modeli</vt:lpstr>
      <vt:lpstr>Uvod u RAG</vt:lpstr>
      <vt:lpstr>Osnovni RAG system (Basic RAG pipeline)</vt:lpstr>
      <vt:lpstr>Napredni RAG system (Advanced RAG pipeline)</vt:lpstr>
      <vt:lpstr>Prevođenje upita (Querry translation)</vt:lpstr>
      <vt:lpstr>Rutiranje (Routing)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RETRIEVAL-AUGMENTED GENERATION (RAG) TEHNIKA ZA UNAPREĐENJE CHATBOT APLIKACIJE </dc:title>
  <dc:creator>Bozidar Mitic</dc:creator>
  <cp:lastModifiedBy>Admin</cp:lastModifiedBy>
  <cp:revision>9</cp:revision>
  <dcterms:created xsi:type="dcterms:W3CDTF">2024-09-28T13:34:50Z</dcterms:created>
  <dcterms:modified xsi:type="dcterms:W3CDTF">2024-09-29T23:22:23Z</dcterms:modified>
</cp:coreProperties>
</file>