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60" r:id="rId7"/>
    <p:sldId id="274" r:id="rId8"/>
    <p:sldId id="262" r:id="rId9"/>
    <p:sldId id="275" r:id="rId10"/>
    <p:sldId id="264" r:id="rId11"/>
    <p:sldId id="276" r:id="rId12"/>
    <p:sldId id="265" r:id="rId13"/>
    <p:sldId id="266"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0849651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87A13-C42E-4D69-8DA6-CE34AE1EBCB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405669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15623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1464923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396561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418679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92075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53825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3215116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361626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87A13-C42E-4D69-8DA6-CE34AE1EBCB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349990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87A13-C42E-4D69-8DA6-CE34AE1EBCB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391346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87A13-C42E-4D69-8DA6-CE34AE1EBCBB}"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16772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87A13-C42E-4D69-8DA6-CE34AE1EBCBB}"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83703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E87A13-C42E-4D69-8DA6-CE34AE1EBCBB}"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65440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87A13-C42E-4D69-8DA6-CE34AE1EBCB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27022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E87A13-C42E-4D69-8DA6-CE34AE1EBCB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481E3-74BF-47F9-B5FA-226734733066}" type="slidenum">
              <a:rPr lang="en-US" smtClean="0"/>
              <a:t>‹#›</a:t>
            </a:fld>
            <a:endParaRPr lang="en-US"/>
          </a:p>
        </p:txBody>
      </p:sp>
    </p:spTree>
    <p:extLst>
      <p:ext uri="{BB962C8B-B14F-4D97-AF65-F5344CB8AC3E}">
        <p14:creationId xmlns:p14="http://schemas.microsoft.com/office/powerpoint/2010/main" val="183668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E87A13-C42E-4D69-8DA6-CE34AE1EBCBB}" type="datetimeFigureOut">
              <a:rPr lang="en-US" smtClean="0"/>
              <a:t>10/8/2020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2481E3-74BF-47F9-B5FA-226734733066}" type="slidenum">
              <a:rPr lang="en-US" smtClean="0"/>
              <a:t>‹#›</a:t>
            </a:fld>
            <a:endParaRPr lang="en-US"/>
          </a:p>
        </p:txBody>
      </p:sp>
    </p:spTree>
    <p:extLst>
      <p:ext uri="{BB962C8B-B14F-4D97-AF65-F5344CB8AC3E}">
        <p14:creationId xmlns:p14="http://schemas.microsoft.com/office/powerpoint/2010/main" val="34688907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F9CB-3E53-44F3-8618-D5E7F3489A50}"/>
              </a:ext>
            </a:extLst>
          </p:cNvPr>
          <p:cNvSpPr>
            <a:spLocks noGrp="1"/>
          </p:cNvSpPr>
          <p:nvPr>
            <p:ph type="ctrTitle"/>
          </p:nvPr>
        </p:nvSpPr>
        <p:spPr/>
        <p:txBody>
          <a:bodyPr/>
          <a:lstStyle/>
          <a:p>
            <a:r>
              <a:rPr lang="en-US" dirty="0"/>
              <a:t>Flight Delay and Cancelation</a:t>
            </a:r>
          </a:p>
        </p:txBody>
      </p:sp>
      <p:sp>
        <p:nvSpPr>
          <p:cNvPr id="3" name="Subtitle 2">
            <a:extLst>
              <a:ext uri="{FF2B5EF4-FFF2-40B4-BE49-F238E27FC236}">
                <a16:creationId xmlns:a16="http://schemas.microsoft.com/office/drawing/2014/main" id="{B37B2C28-4B1E-4BEB-80AF-044D12298025}"/>
              </a:ext>
            </a:extLst>
          </p:cNvPr>
          <p:cNvSpPr>
            <a:spLocks noGrp="1"/>
          </p:cNvSpPr>
          <p:nvPr>
            <p:ph type="subTitle" idx="1"/>
          </p:nvPr>
        </p:nvSpPr>
        <p:spPr/>
        <p:txBody>
          <a:bodyPr/>
          <a:lstStyle/>
          <a:p>
            <a:r>
              <a:rPr lang="en-US" dirty="0"/>
              <a:t>Bo</a:t>
            </a:r>
            <a:r>
              <a:rPr lang="sr-Latn-RS" dirty="0"/>
              <a:t>židar Vladislav</a:t>
            </a:r>
            <a:endParaRPr lang="en-US" dirty="0"/>
          </a:p>
        </p:txBody>
      </p:sp>
    </p:spTree>
    <p:extLst>
      <p:ext uri="{BB962C8B-B14F-4D97-AF65-F5344CB8AC3E}">
        <p14:creationId xmlns:p14="http://schemas.microsoft.com/office/powerpoint/2010/main" val="373895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0DF2-EC9A-4CA5-835F-6CBCC03E52EF}"/>
              </a:ext>
            </a:extLst>
          </p:cNvPr>
          <p:cNvSpPr>
            <a:spLocks noGrp="1"/>
          </p:cNvSpPr>
          <p:nvPr>
            <p:ph type="title"/>
          </p:nvPr>
        </p:nvSpPr>
        <p:spPr/>
        <p:txBody>
          <a:bodyPr/>
          <a:lstStyle/>
          <a:p>
            <a:r>
              <a:rPr lang="en-US" dirty="0"/>
              <a:t>Cancelation</a:t>
            </a:r>
          </a:p>
        </p:txBody>
      </p:sp>
      <p:pic>
        <p:nvPicPr>
          <p:cNvPr id="5" name="Content Placeholder 4">
            <a:extLst>
              <a:ext uri="{FF2B5EF4-FFF2-40B4-BE49-F238E27FC236}">
                <a16:creationId xmlns:a16="http://schemas.microsoft.com/office/drawing/2014/main" id="{11F37753-FA2C-43FC-A5CE-52D0C4E18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891" y="2065867"/>
            <a:ext cx="5474492" cy="3649662"/>
          </a:xfrm>
        </p:spPr>
      </p:pic>
      <p:sp>
        <p:nvSpPr>
          <p:cNvPr id="8" name="TextBox 7">
            <a:extLst>
              <a:ext uri="{FF2B5EF4-FFF2-40B4-BE49-F238E27FC236}">
                <a16:creationId xmlns:a16="http://schemas.microsoft.com/office/drawing/2014/main" id="{BEAA5DEC-4B8C-4633-9DDD-93E90E3FFDFE}"/>
              </a:ext>
            </a:extLst>
          </p:cNvPr>
          <p:cNvSpPr txBox="1"/>
          <p:nvPr/>
        </p:nvSpPr>
        <p:spPr>
          <a:xfrm>
            <a:off x="715617" y="1802296"/>
            <a:ext cx="51524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Airline with the highest number of canceled flights is Southwest Airlines Co. with 15726 cancelations</a:t>
            </a:r>
          </a:p>
          <a:p>
            <a:pPr marL="285750" indent="-285750">
              <a:buFont typeface="Arial" panose="020B0604020202020204" pitchFamily="34" charset="0"/>
              <a:buChar char="•"/>
            </a:pPr>
            <a:r>
              <a:rPr lang="en-US" dirty="0"/>
              <a:t>Airline with the lowest number of canceled flights is Hawaiian Airlines Inc. with 153 cancelations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234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DE54-E7D9-4822-ABBC-2B06BCF7350D}"/>
              </a:ext>
            </a:extLst>
          </p:cNvPr>
          <p:cNvSpPr>
            <a:spLocks noGrp="1"/>
          </p:cNvSpPr>
          <p:nvPr>
            <p:ph type="title"/>
          </p:nvPr>
        </p:nvSpPr>
        <p:spPr/>
        <p:txBody>
          <a:bodyPr/>
          <a:lstStyle/>
          <a:p>
            <a:r>
              <a:rPr lang="en-US" dirty="0"/>
              <a:t>cancelation</a:t>
            </a:r>
          </a:p>
        </p:txBody>
      </p:sp>
      <p:pic>
        <p:nvPicPr>
          <p:cNvPr id="5" name="Content Placeholder 4">
            <a:extLst>
              <a:ext uri="{FF2B5EF4-FFF2-40B4-BE49-F238E27FC236}">
                <a16:creationId xmlns:a16="http://schemas.microsoft.com/office/drawing/2014/main" id="{887E3B7E-F60F-401A-9960-362B1E922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1513" y="2065867"/>
            <a:ext cx="5474492" cy="3649662"/>
          </a:xfrm>
        </p:spPr>
      </p:pic>
      <p:sp>
        <p:nvSpPr>
          <p:cNvPr id="6" name="TextBox 5">
            <a:extLst>
              <a:ext uri="{FF2B5EF4-FFF2-40B4-BE49-F238E27FC236}">
                <a16:creationId xmlns:a16="http://schemas.microsoft.com/office/drawing/2014/main" id="{B3302133-6AAF-4BE7-B8AF-D60F1CFF11BE}"/>
              </a:ext>
            </a:extLst>
          </p:cNvPr>
          <p:cNvSpPr txBox="1"/>
          <p:nvPr/>
        </p:nvSpPr>
        <p:spPr>
          <a:xfrm>
            <a:off x="834887" y="1948070"/>
            <a:ext cx="4399722" cy="923330"/>
          </a:xfrm>
          <a:prstGeom prst="rect">
            <a:avLst/>
          </a:prstGeom>
          <a:noFill/>
        </p:spPr>
        <p:txBody>
          <a:bodyPr wrap="square" rtlCol="0">
            <a:spAutoFit/>
          </a:bodyPr>
          <a:lstStyle/>
          <a:p>
            <a:r>
              <a:rPr lang="en-US" dirty="0"/>
              <a:t>Company with lowest probability of cancelation is “Hawaiian Airlines Inc.” with probability 0.0020059786028949022</a:t>
            </a:r>
          </a:p>
        </p:txBody>
      </p:sp>
    </p:spTree>
    <p:extLst>
      <p:ext uri="{BB962C8B-B14F-4D97-AF65-F5344CB8AC3E}">
        <p14:creationId xmlns:p14="http://schemas.microsoft.com/office/powerpoint/2010/main" val="285081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C2A7-28D7-42A0-94B3-13B81EE6D0EB}"/>
              </a:ext>
            </a:extLst>
          </p:cNvPr>
          <p:cNvSpPr>
            <a:spLocks noGrp="1"/>
          </p:cNvSpPr>
          <p:nvPr>
            <p:ph type="title"/>
          </p:nvPr>
        </p:nvSpPr>
        <p:spPr/>
        <p:txBody>
          <a:bodyPr/>
          <a:lstStyle/>
          <a:p>
            <a:r>
              <a:rPr lang="en-US" dirty="0"/>
              <a:t>Weekend Delay</a:t>
            </a:r>
          </a:p>
        </p:txBody>
      </p:sp>
      <p:pic>
        <p:nvPicPr>
          <p:cNvPr id="5" name="Content Placeholder 4">
            <a:extLst>
              <a:ext uri="{FF2B5EF4-FFF2-40B4-BE49-F238E27FC236}">
                <a16:creationId xmlns:a16="http://schemas.microsoft.com/office/drawing/2014/main" id="{2CB83573-1791-45FF-8B54-D716A509C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086" y="2146218"/>
            <a:ext cx="5485714" cy="3657143"/>
          </a:xfrm>
        </p:spPr>
      </p:pic>
      <p:sp>
        <p:nvSpPr>
          <p:cNvPr id="6" name="TextBox 5">
            <a:extLst>
              <a:ext uri="{FF2B5EF4-FFF2-40B4-BE49-F238E27FC236}">
                <a16:creationId xmlns:a16="http://schemas.microsoft.com/office/drawing/2014/main" id="{029A0B46-155B-4730-AB5F-59764246E906}"/>
              </a:ext>
            </a:extLst>
          </p:cNvPr>
          <p:cNvSpPr txBox="1"/>
          <p:nvPr/>
        </p:nvSpPr>
        <p:spPr>
          <a:xfrm>
            <a:off x="503583" y="1921565"/>
            <a:ext cx="51285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Left early                                                57.381007%</a:t>
            </a:r>
          </a:p>
          <a:p>
            <a:pPr marL="285750" indent="-285750">
              <a:buFont typeface="Arial" panose="020B0604020202020204" pitchFamily="34" charset="0"/>
              <a:buChar char="•"/>
            </a:pPr>
            <a:r>
              <a:rPr lang="en-US" dirty="0"/>
              <a:t>Slight delay (under half hour)             25.248879%</a:t>
            </a:r>
          </a:p>
          <a:p>
            <a:pPr marL="285750" indent="-285750">
              <a:buFont typeface="Arial" panose="020B0604020202020204" pitchFamily="34" charset="0"/>
              <a:buChar char="•"/>
            </a:pPr>
            <a:r>
              <a:rPr lang="en-US" dirty="0"/>
              <a:t>Significant delay                                    10.307783%</a:t>
            </a:r>
          </a:p>
          <a:p>
            <a:pPr marL="285750" indent="-285750">
              <a:buFont typeface="Arial" panose="020B0604020202020204" pitchFamily="34" charset="0"/>
              <a:buChar char="•"/>
            </a:pPr>
            <a:r>
              <a:rPr lang="en-US" dirty="0"/>
              <a:t>On time                                                   5.685206%</a:t>
            </a:r>
          </a:p>
          <a:p>
            <a:pPr marL="285750" indent="-285750">
              <a:buFont typeface="Arial" panose="020B0604020202020204" pitchFamily="34" charset="0"/>
              <a:buChar char="•"/>
            </a:pPr>
            <a:r>
              <a:rPr lang="en-US" dirty="0"/>
              <a:t>Canceled                                                 1.377124%</a:t>
            </a:r>
          </a:p>
        </p:txBody>
      </p:sp>
    </p:spTree>
    <p:extLst>
      <p:ext uri="{BB962C8B-B14F-4D97-AF65-F5344CB8AC3E}">
        <p14:creationId xmlns:p14="http://schemas.microsoft.com/office/powerpoint/2010/main" val="365627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AEC1-06F8-434C-B909-C4E6DA10B457}"/>
              </a:ext>
            </a:extLst>
          </p:cNvPr>
          <p:cNvSpPr>
            <a:spLocks noGrp="1"/>
          </p:cNvSpPr>
          <p:nvPr>
            <p:ph type="title"/>
          </p:nvPr>
        </p:nvSpPr>
        <p:spPr/>
        <p:txBody>
          <a:bodyPr/>
          <a:lstStyle/>
          <a:p>
            <a:r>
              <a:rPr lang="en-US" dirty="0"/>
              <a:t>Work Day Delay</a:t>
            </a:r>
          </a:p>
        </p:txBody>
      </p:sp>
      <p:pic>
        <p:nvPicPr>
          <p:cNvPr id="5" name="Content Placeholder 4">
            <a:extLst>
              <a:ext uri="{FF2B5EF4-FFF2-40B4-BE49-F238E27FC236}">
                <a16:creationId xmlns:a16="http://schemas.microsoft.com/office/drawing/2014/main" id="{F2AEEB2E-6B09-4457-9DEC-530F5FB33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086" y="2079957"/>
            <a:ext cx="5485714" cy="3657143"/>
          </a:xfrm>
        </p:spPr>
      </p:pic>
      <p:sp>
        <p:nvSpPr>
          <p:cNvPr id="6" name="TextBox 5">
            <a:extLst>
              <a:ext uri="{FF2B5EF4-FFF2-40B4-BE49-F238E27FC236}">
                <a16:creationId xmlns:a16="http://schemas.microsoft.com/office/drawing/2014/main" id="{EDF783C7-96FA-4ACA-B350-2562D9C46E6D}"/>
              </a:ext>
            </a:extLst>
          </p:cNvPr>
          <p:cNvSpPr txBox="1"/>
          <p:nvPr/>
        </p:nvSpPr>
        <p:spPr>
          <a:xfrm>
            <a:off x="609600" y="1842052"/>
            <a:ext cx="5088835" cy="1477328"/>
          </a:xfrm>
          <a:prstGeom prst="rect">
            <a:avLst/>
          </a:prstGeom>
          <a:noFill/>
        </p:spPr>
        <p:txBody>
          <a:bodyPr wrap="square" rtlCol="0">
            <a:spAutoFit/>
          </a:bodyPr>
          <a:lstStyle/>
          <a:p>
            <a:r>
              <a:rPr lang="en-US" dirty="0"/>
              <a:t>Left early                                                       55.960375%</a:t>
            </a:r>
          </a:p>
          <a:p>
            <a:r>
              <a:rPr lang="en-US" dirty="0"/>
              <a:t>Slight delay (under half hour)                    25.667311%</a:t>
            </a:r>
          </a:p>
          <a:p>
            <a:r>
              <a:rPr lang="en-US" dirty="0"/>
              <a:t>Significant delay                                          11.204180%</a:t>
            </a:r>
          </a:p>
          <a:p>
            <a:r>
              <a:rPr lang="en-US" dirty="0"/>
              <a:t>On time                                                           5.651104%</a:t>
            </a:r>
          </a:p>
          <a:p>
            <a:r>
              <a:rPr lang="en-US" dirty="0"/>
              <a:t>Canceled                                                         1.517031%</a:t>
            </a:r>
          </a:p>
        </p:txBody>
      </p:sp>
    </p:spTree>
    <p:extLst>
      <p:ext uri="{BB962C8B-B14F-4D97-AF65-F5344CB8AC3E}">
        <p14:creationId xmlns:p14="http://schemas.microsoft.com/office/powerpoint/2010/main" val="344609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A57A-B918-47F4-BAB7-0E5587BC32C0}"/>
              </a:ext>
            </a:extLst>
          </p:cNvPr>
          <p:cNvSpPr>
            <a:spLocks noGrp="1"/>
          </p:cNvSpPr>
          <p:nvPr>
            <p:ph type="title"/>
          </p:nvPr>
        </p:nvSpPr>
        <p:spPr/>
        <p:txBody>
          <a:bodyPr/>
          <a:lstStyle/>
          <a:p>
            <a:r>
              <a:rPr lang="en-US" dirty="0"/>
              <a:t>Origin-Destination Pairs Analysis</a:t>
            </a:r>
          </a:p>
        </p:txBody>
      </p:sp>
      <p:sp>
        <p:nvSpPr>
          <p:cNvPr id="3" name="Text Placeholder 2">
            <a:extLst>
              <a:ext uri="{FF2B5EF4-FFF2-40B4-BE49-F238E27FC236}">
                <a16:creationId xmlns:a16="http://schemas.microsoft.com/office/drawing/2014/main" id="{8C1C35B8-BDA3-44EA-A9B8-897B03514C3F}"/>
              </a:ext>
            </a:extLst>
          </p:cNvPr>
          <p:cNvSpPr>
            <a:spLocks noGrp="1"/>
          </p:cNvSpPr>
          <p:nvPr>
            <p:ph type="body" idx="1"/>
          </p:nvPr>
        </p:nvSpPr>
        <p:spPr/>
        <p:txBody>
          <a:bodyPr/>
          <a:lstStyle/>
          <a:p>
            <a:r>
              <a:rPr lang="en-US" dirty="0"/>
              <a:t>Graph of Delayed Flights (30+ min)</a:t>
            </a:r>
          </a:p>
        </p:txBody>
      </p:sp>
      <p:pic>
        <p:nvPicPr>
          <p:cNvPr id="8" name="Content Placeholder 7">
            <a:extLst>
              <a:ext uri="{FF2B5EF4-FFF2-40B4-BE49-F238E27FC236}">
                <a16:creationId xmlns:a16="http://schemas.microsoft.com/office/drawing/2014/main" id="{4CEE0E0A-572F-41FE-854F-8247EFF944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0107" y="3006725"/>
            <a:ext cx="5700539" cy="2678457"/>
          </a:xfrm>
        </p:spPr>
      </p:pic>
      <p:sp>
        <p:nvSpPr>
          <p:cNvPr id="5" name="Text Placeholder 4">
            <a:extLst>
              <a:ext uri="{FF2B5EF4-FFF2-40B4-BE49-F238E27FC236}">
                <a16:creationId xmlns:a16="http://schemas.microsoft.com/office/drawing/2014/main" id="{EE562ADF-60A0-453C-8862-7B77915C0AE2}"/>
              </a:ext>
            </a:extLst>
          </p:cNvPr>
          <p:cNvSpPr>
            <a:spLocks noGrp="1"/>
          </p:cNvSpPr>
          <p:nvPr>
            <p:ph type="body" sz="quarter" idx="3"/>
          </p:nvPr>
        </p:nvSpPr>
        <p:spPr/>
        <p:txBody>
          <a:bodyPr/>
          <a:lstStyle/>
          <a:p>
            <a:r>
              <a:rPr lang="en-US" dirty="0"/>
              <a:t>Graph of Canceled Flights</a:t>
            </a:r>
          </a:p>
        </p:txBody>
      </p:sp>
      <p:pic>
        <p:nvPicPr>
          <p:cNvPr id="10" name="Content Placeholder 9">
            <a:extLst>
              <a:ext uri="{FF2B5EF4-FFF2-40B4-BE49-F238E27FC236}">
                <a16:creationId xmlns:a16="http://schemas.microsoft.com/office/drawing/2014/main" id="{25014919-5E91-4008-8B5F-757BA6D2D82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1355" y="3006725"/>
            <a:ext cx="5784295" cy="2678457"/>
          </a:xfrm>
        </p:spPr>
      </p:pic>
    </p:spTree>
    <p:extLst>
      <p:ext uri="{BB962C8B-B14F-4D97-AF65-F5344CB8AC3E}">
        <p14:creationId xmlns:p14="http://schemas.microsoft.com/office/powerpoint/2010/main" val="288962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60CF-C35A-4498-BCDE-CAFA760EC7CA}"/>
              </a:ext>
            </a:extLst>
          </p:cNvPr>
          <p:cNvSpPr>
            <a:spLocks noGrp="1"/>
          </p:cNvSpPr>
          <p:nvPr>
            <p:ph type="title"/>
          </p:nvPr>
        </p:nvSpPr>
        <p:spPr/>
        <p:txBody>
          <a:bodyPr/>
          <a:lstStyle/>
          <a:p>
            <a:r>
              <a:rPr lang="en-US" dirty="0"/>
              <a:t>Origin-Destination Pairs Analysis (Cancelation)</a:t>
            </a:r>
          </a:p>
        </p:txBody>
      </p:sp>
      <p:pic>
        <p:nvPicPr>
          <p:cNvPr id="13" name="Content Placeholder 12">
            <a:extLst>
              <a:ext uri="{FF2B5EF4-FFF2-40B4-BE49-F238E27FC236}">
                <a16:creationId xmlns:a16="http://schemas.microsoft.com/office/drawing/2014/main" id="{58670BB3-CC30-4102-A68C-0602581AB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936" y="2141538"/>
            <a:ext cx="8721152" cy="3649662"/>
          </a:xfrm>
        </p:spPr>
      </p:pic>
    </p:spTree>
    <p:extLst>
      <p:ext uri="{BB962C8B-B14F-4D97-AF65-F5344CB8AC3E}">
        <p14:creationId xmlns:p14="http://schemas.microsoft.com/office/powerpoint/2010/main" val="329096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DABF-1B0E-4BC7-A538-041CCD401976}"/>
              </a:ext>
            </a:extLst>
          </p:cNvPr>
          <p:cNvSpPr>
            <a:spLocks noGrp="1"/>
          </p:cNvSpPr>
          <p:nvPr>
            <p:ph type="title"/>
          </p:nvPr>
        </p:nvSpPr>
        <p:spPr/>
        <p:txBody>
          <a:bodyPr/>
          <a:lstStyle/>
          <a:p>
            <a:r>
              <a:rPr lang="en-US" dirty="0"/>
              <a:t>Origin-Destination Pairs Analysis (Cancelation)</a:t>
            </a:r>
          </a:p>
        </p:txBody>
      </p:sp>
      <p:sp>
        <p:nvSpPr>
          <p:cNvPr id="3" name="Content Placeholder 2">
            <a:extLst>
              <a:ext uri="{FF2B5EF4-FFF2-40B4-BE49-F238E27FC236}">
                <a16:creationId xmlns:a16="http://schemas.microsoft.com/office/drawing/2014/main" id="{64F45F17-A161-4937-BFD2-0767F4764694}"/>
              </a:ext>
            </a:extLst>
          </p:cNvPr>
          <p:cNvSpPr>
            <a:spLocks noGrp="1"/>
          </p:cNvSpPr>
          <p:nvPr>
            <p:ph idx="1"/>
          </p:nvPr>
        </p:nvSpPr>
        <p:spPr/>
        <p:txBody>
          <a:bodyPr/>
          <a:lstStyle/>
          <a:p>
            <a:r>
              <a:rPr lang="en-US" dirty="0"/>
              <a:t>Flight from “Gen. Edward Lawrence Logan International Airport” in Boston to “LaGuardia Airport (Marine Air Terminal)” in New York is the one with the highest number of cancelation – 434</a:t>
            </a:r>
          </a:p>
          <a:p>
            <a:r>
              <a:rPr lang="en-US" dirty="0"/>
              <a:t>Flight from “Denver International Airport” in Denver to “Southwest Florida International Airport” in Fort Myers has been canceled only once in 2015 along with 922 others</a:t>
            </a:r>
          </a:p>
        </p:txBody>
      </p:sp>
    </p:spTree>
    <p:extLst>
      <p:ext uri="{BB962C8B-B14F-4D97-AF65-F5344CB8AC3E}">
        <p14:creationId xmlns:p14="http://schemas.microsoft.com/office/powerpoint/2010/main" val="251979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6E7E-4E49-4D19-B1CD-FD446D89A69F}"/>
              </a:ext>
            </a:extLst>
          </p:cNvPr>
          <p:cNvSpPr>
            <a:spLocks noGrp="1"/>
          </p:cNvSpPr>
          <p:nvPr>
            <p:ph type="title"/>
          </p:nvPr>
        </p:nvSpPr>
        <p:spPr/>
        <p:txBody>
          <a:bodyPr/>
          <a:lstStyle/>
          <a:p>
            <a:r>
              <a:rPr lang="en-US" dirty="0"/>
              <a:t>Origin-Destination Pairs Analysis(Delays)</a:t>
            </a:r>
          </a:p>
        </p:txBody>
      </p:sp>
      <p:pic>
        <p:nvPicPr>
          <p:cNvPr id="9" name="Content Placeholder 8">
            <a:extLst>
              <a:ext uri="{FF2B5EF4-FFF2-40B4-BE49-F238E27FC236}">
                <a16:creationId xmlns:a16="http://schemas.microsoft.com/office/drawing/2014/main" id="{329BDD5B-F929-4D0A-B134-AF7859EBD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936" y="2141538"/>
            <a:ext cx="8721152" cy="3649662"/>
          </a:xfrm>
        </p:spPr>
      </p:pic>
    </p:spTree>
    <p:extLst>
      <p:ext uri="{BB962C8B-B14F-4D97-AF65-F5344CB8AC3E}">
        <p14:creationId xmlns:p14="http://schemas.microsoft.com/office/powerpoint/2010/main" val="331520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5D06-3131-461D-9B06-573555BE8B32}"/>
              </a:ext>
            </a:extLst>
          </p:cNvPr>
          <p:cNvSpPr>
            <a:spLocks noGrp="1"/>
          </p:cNvSpPr>
          <p:nvPr>
            <p:ph type="title"/>
          </p:nvPr>
        </p:nvSpPr>
        <p:spPr/>
        <p:txBody>
          <a:bodyPr/>
          <a:lstStyle/>
          <a:p>
            <a:r>
              <a:rPr lang="en-US" dirty="0"/>
              <a:t>Origin-Destination Pairs Analysis(Delays)</a:t>
            </a:r>
          </a:p>
        </p:txBody>
      </p:sp>
      <p:sp>
        <p:nvSpPr>
          <p:cNvPr id="3" name="Content Placeholder 2">
            <a:extLst>
              <a:ext uri="{FF2B5EF4-FFF2-40B4-BE49-F238E27FC236}">
                <a16:creationId xmlns:a16="http://schemas.microsoft.com/office/drawing/2014/main" id="{4DF7D46C-FCC7-477F-869B-92F0ED96BAC4}"/>
              </a:ext>
            </a:extLst>
          </p:cNvPr>
          <p:cNvSpPr>
            <a:spLocks noGrp="1"/>
          </p:cNvSpPr>
          <p:nvPr>
            <p:ph idx="1"/>
          </p:nvPr>
        </p:nvSpPr>
        <p:spPr/>
        <p:txBody>
          <a:bodyPr/>
          <a:lstStyle/>
          <a:p>
            <a:r>
              <a:rPr lang="en-US" dirty="0"/>
              <a:t>Flight with the most delays more than 30 minutes is the flight from “Los Angeles International Airport” in Los Angeles to “San Francisco International Airport” in San Francisco. It has been delayed 2160 times.</a:t>
            </a:r>
          </a:p>
          <a:p>
            <a:r>
              <a:rPr lang="en-US" dirty="0"/>
              <a:t>One of 498 flights that have been delayed only once in 2015. is from “Valley International Airport” in Harlingen Texas to “Laredo International Airport” in Laredo Texas</a:t>
            </a:r>
          </a:p>
        </p:txBody>
      </p:sp>
    </p:spTree>
    <p:extLst>
      <p:ext uri="{BB962C8B-B14F-4D97-AF65-F5344CB8AC3E}">
        <p14:creationId xmlns:p14="http://schemas.microsoft.com/office/powerpoint/2010/main" val="172250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BCA-6CD7-46A2-9A19-B32402C7057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E581298-59A7-4B7F-BC88-1B2B516373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71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2A36-3FBC-4DB0-9AFC-AB523B93E88E}"/>
              </a:ext>
            </a:extLst>
          </p:cNvPr>
          <p:cNvSpPr>
            <a:spLocks noGrp="1"/>
          </p:cNvSpPr>
          <p:nvPr>
            <p:ph type="title"/>
          </p:nvPr>
        </p:nvSpPr>
        <p:spPr/>
        <p:txBody>
          <a:bodyPr/>
          <a:lstStyle/>
          <a:p>
            <a:r>
              <a:rPr lang="sr-Latn-RS" dirty="0"/>
              <a:t>Dataset Information</a:t>
            </a:r>
            <a:endParaRPr lang="en-US" dirty="0"/>
          </a:p>
        </p:txBody>
      </p:sp>
      <p:sp>
        <p:nvSpPr>
          <p:cNvPr id="3" name="Content Placeholder 2">
            <a:extLst>
              <a:ext uri="{FF2B5EF4-FFF2-40B4-BE49-F238E27FC236}">
                <a16:creationId xmlns:a16="http://schemas.microsoft.com/office/drawing/2014/main" id="{5758F4A9-399E-46AA-A0EE-859CEFE163C8}"/>
              </a:ext>
            </a:extLst>
          </p:cNvPr>
          <p:cNvSpPr>
            <a:spLocks noGrp="1"/>
          </p:cNvSpPr>
          <p:nvPr>
            <p:ph idx="1"/>
          </p:nvPr>
        </p:nvSpPr>
        <p:spPr/>
        <p:txBody>
          <a:bodyPr/>
          <a:lstStyle/>
          <a:p>
            <a:r>
              <a:rPr lang="sr-Latn-RS" dirty="0"/>
              <a:t>The main dataset contains 5 819 079 entries of flights in the US, attributes of data are airlines, origin airport, destination airport, departure delay</a:t>
            </a:r>
            <a:r>
              <a:rPr lang="en-US" dirty="0"/>
              <a:t>, arrival delay…</a:t>
            </a:r>
          </a:p>
          <a:p>
            <a:r>
              <a:rPr lang="en-US" dirty="0"/>
              <a:t>There are two more datasets that contain information about airlines and airports </a:t>
            </a:r>
          </a:p>
          <a:p>
            <a:r>
              <a:rPr lang="en-US" dirty="0"/>
              <a:t>All data is gathered in 2015. by US Department of Transportation</a:t>
            </a:r>
          </a:p>
        </p:txBody>
      </p:sp>
    </p:spTree>
    <p:extLst>
      <p:ext uri="{BB962C8B-B14F-4D97-AF65-F5344CB8AC3E}">
        <p14:creationId xmlns:p14="http://schemas.microsoft.com/office/powerpoint/2010/main" val="153333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8215-283A-4A6D-B34A-9E256C781032}"/>
              </a:ext>
            </a:extLst>
          </p:cNvPr>
          <p:cNvSpPr>
            <a:spLocks noGrp="1"/>
          </p:cNvSpPr>
          <p:nvPr>
            <p:ph type="title"/>
          </p:nvPr>
        </p:nvSpPr>
        <p:spPr/>
        <p:txBody>
          <a:bodyPr/>
          <a:lstStyle/>
          <a:p>
            <a:r>
              <a:rPr lang="en-US" dirty="0"/>
              <a:t>Delays per Month</a:t>
            </a:r>
          </a:p>
        </p:txBody>
      </p:sp>
      <p:pic>
        <p:nvPicPr>
          <p:cNvPr id="5" name="Content Placeholder 4">
            <a:extLst>
              <a:ext uri="{FF2B5EF4-FFF2-40B4-BE49-F238E27FC236}">
                <a16:creationId xmlns:a16="http://schemas.microsoft.com/office/drawing/2014/main" id="{C4203CD4-5B6D-4A05-B077-9FFC88A21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269" y="2024106"/>
            <a:ext cx="5386027" cy="3556810"/>
          </a:xfrm>
        </p:spPr>
      </p:pic>
    </p:spTree>
    <p:extLst>
      <p:ext uri="{BB962C8B-B14F-4D97-AF65-F5344CB8AC3E}">
        <p14:creationId xmlns:p14="http://schemas.microsoft.com/office/powerpoint/2010/main" val="220202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2BCE-866F-476E-9F0B-FD9594BE2F29}"/>
              </a:ext>
            </a:extLst>
          </p:cNvPr>
          <p:cNvSpPr>
            <a:spLocks noGrp="1"/>
          </p:cNvSpPr>
          <p:nvPr>
            <p:ph type="title"/>
          </p:nvPr>
        </p:nvSpPr>
        <p:spPr/>
        <p:txBody>
          <a:bodyPr/>
          <a:lstStyle/>
          <a:p>
            <a:r>
              <a:rPr lang="en-US" dirty="0"/>
              <a:t>Departure and Arrival Delay</a:t>
            </a:r>
          </a:p>
        </p:txBody>
      </p:sp>
      <p:pic>
        <p:nvPicPr>
          <p:cNvPr id="23" name="Content Placeholder 22">
            <a:extLst>
              <a:ext uri="{FF2B5EF4-FFF2-40B4-BE49-F238E27FC236}">
                <a16:creationId xmlns:a16="http://schemas.microsoft.com/office/drawing/2014/main" id="{C2B81CEB-DF34-4A5E-80DF-CCA7CF631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7292" y="1973709"/>
            <a:ext cx="5536508" cy="3758730"/>
          </a:xfrm>
        </p:spPr>
      </p:pic>
      <p:sp>
        <p:nvSpPr>
          <p:cNvPr id="10" name="TextBox 9">
            <a:extLst>
              <a:ext uri="{FF2B5EF4-FFF2-40B4-BE49-F238E27FC236}">
                <a16:creationId xmlns:a16="http://schemas.microsoft.com/office/drawing/2014/main" id="{5748D8BF-7DFD-454C-8C4E-86F240FC9D81}"/>
              </a:ext>
            </a:extLst>
          </p:cNvPr>
          <p:cNvSpPr txBox="1"/>
          <p:nvPr/>
        </p:nvSpPr>
        <p:spPr>
          <a:xfrm>
            <a:off x="742122" y="1789043"/>
            <a:ext cx="504907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0B20714-64C1-433C-A839-BCF70CB69393}"/>
              </a:ext>
            </a:extLst>
          </p:cNvPr>
          <p:cNvSpPr txBox="1"/>
          <p:nvPr/>
        </p:nvSpPr>
        <p:spPr>
          <a:xfrm>
            <a:off x="556591" y="1895061"/>
            <a:ext cx="54384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Difference between departure and arrival delay is less than 5 minutes, so that would be the time airplanes compensate in the air</a:t>
            </a:r>
          </a:p>
          <a:p>
            <a:pPr marL="285750" indent="-285750">
              <a:buFont typeface="Arial" panose="020B0604020202020204" pitchFamily="34" charset="0"/>
              <a:buChar char="•"/>
            </a:pPr>
            <a:r>
              <a:rPr lang="en-US" dirty="0"/>
              <a:t>In this graph we see the mean value of departure and arrival delay for every moth</a:t>
            </a:r>
          </a:p>
        </p:txBody>
      </p:sp>
    </p:spTree>
    <p:extLst>
      <p:ext uri="{BB962C8B-B14F-4D97-AF65-F5344CB8AC3E}">
        <p14:creationId xmlns:p14="http://schemas.microsoft.com/office/powerpoint/2010/main" val="45453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F529-86B8-4660-BE14-C0FB5F9264BA}"/>
              </a:ext>
            </a:extLst>
          </p:cNvPr>
          <p:cNvSpPr>
            <a:spLocks noGrp="1"/>
          </p:cNvSpPr>
          <p:nvPr>
            <p:ph type="title"/>
          </p:nvPr>
        </p:nvSpPr>
        <p:spPr/>
        <p:txBody>
          <a:bodyPr/>
          <a:lstStyle/>
          <a:p>
            <a:r>
              <a:rPr lang="en-US" dirty="0"/>
              <a:t>Probability of delay per month</a:t>
            </a:r>
          </a:p>
        </p:txBody>
      </p:sp>
      <p:pic>
        <p:nvPicPr>
          <p:cNvPr id="5" name="Content Placeholder 4">
            <a:extLst>
              <a:ext uri="{FF2B5EF4-FFF2-40B4-BE49-F238E27FC236}">
                <a16:creationId xmlns:a16="http://schemas.microsoft.com/office/drawing/2014/main" id="{2B632F0E-BF49-424C-8E8B-F5F1A8E35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4266" y="2141538"/>
            <a:ext cx="5474492" cy="3649662"/>
          </a:xfrm>
        </p:spPr>
      </p:pic>
    </p:spTree>
    <p:extLst>
      <p:ext uri="{BB962C8B-B14F-4D97-AF65-F5344CB8AC3E}">
        <p14:creationId xmlns:p14="http://schemas.microsoft.com/office/powerpoint/2010/main" val="250531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0E41-067A-40B0-A92A-2CA3B48D9830}"/>
              </a:ext>
            </a:extLst>
          </p:cNvPr>
          <p:cNvSpPr>
            <a:spLocks noGrp="1"/>
          </p:cNvSpPr>
          <p:nvPr>
            <p:ph type="title"/>
          </p:nvPr>
        </p:nvSpPr>
        <p:spPr/>
        <p:txBody>
          <a:bodyPr/>
          <a:lstStyle/>
          <a:p>
            <a:r>
              <a:rPr lang="en-US" dirty="0"/>
              <a:t>Companies with most Delays</a:t>
            </a:r>
          </a:p>
        </p:txBody>
      </p:sp>
      <p:pic>
        <p:nvPicPr>
          <p:cNvPr id="5" name="Content Placeholder 4">
            <a:extLst>
              <a:ext uri="{FF2B5EF4-FFF2-40B4-BE49-F238E27FC236}">
                <a16:creationId xmlns:a16="http://schemas.microsoft.com/office/drawing/2014/main" id="{2732F375-4FB2-4D10-8887-1CFFC4DE7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086" y="2079957"/>
            <a:ext cx="5485714" cy="3657143"/>
          </a:xfrm>
        </p:spPr>
      </p:pic>
      <p:sp>
        <p:nvSpPr>
          <p:cNvPr id="6" name="TextBox 5">
            <a:extLst>
              <a:ext uri="{FF2B5EF4-FFF2-40B4-BE49-F238E27FC236}">
                <a16:creationId xmlns:a16="http://schemas.microsoft.com/office/drawing/2014/main" id="{4D6CC672-20D8-43EE-95E0-BDB707F62BCC}"/>
              </a:ext>
            </a:extLst>
          </p:cNvPr>
          <p:cNvSpPr txBox="1"/>
          <p:nvPr/>
        </p:nvSpPr>
        <p:spPr>
          <a:xfrm>
            <a:off x="596348" y="1868557"/>
            <a:ext cx="510208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Company with most number of delays is Southwest Airlines Co. with 566807 delays in 2015</a:t>
            </a:r>
          </a:p>
          <a:p>
            <a:pPr marL="285750" indent="-285750">
              <a:buFont typeface="Arial" panose="020B0604020202020204" pitchFamily="34" charset="0"/>
              <a:buChar char="•"/>
            </a:pPr>
            <a:r>
              <a:rPr lang="en-US" dirty="0"/>
              <a:t>Company with least number of delays is Hawaiian Airlines Inc. with 20146 delays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709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E6D7-8EC6-474F-B4E1-88C20548399E}"/>
              </a:ext>
            </a:extLst>
          </p:cNvPr>
          <p:cNvSpPr>
            <a:spLocks noGrp="1"/>
          </p:cNvSpPr>
          <p:nvPr>
            <p:ph type="title"/>
          </p:nvPr>
        </p:nvSpPr>
        <p:spPr/>
        <p:txBody>
          <a:bodyPr/>
          <a:lstStyle/>
          <a:p>
            <a:r>
              <a:rPr lang="en-US" dirty="0"/>
              <a:t>Companies with highest probability of delay</a:t>
            </a:r>
          </a:p>
        </p:txBody>
      </p:sp>
      <p:pic>
        <p:nvPicPr>
          <p:cNvPr id="5" name="Content Placeholder 4">
            <a:extLst>
              <a:ext uri="{FF2B5EF4-FFF2-40B4-BE49-F238E27FC236}">
                <a16:creationId xmlns:a16="http://schemas.microsoft.com/office/drawing/2014/main" id="{E9396CCE-A718-4991-9467-B143163F4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2734" y="2221051"/>
            <a:ext cx="5474492" cy="3649662"/>
          </a:xfrm>
        </p:spPr>
      </p:pic>
      <p:sp>
        <p:nvSpPr>
          <p:cNvPr id="6" name="TextBox 5">
            <a:extLst>
              <a:ext uri="{FF2B5EF4-FFF2-40B4-BE49-F238E27FC236}">
                <a16:creationId xmlns:a16="http://schemas.microsoft.com/office/drawing/2014/main" id="{37B74E74-D842-4A2E-A3BD-FD1D43A19B72}"/>
              </a:ext>
            </a:extLst>
          </p:cNvPr>
          <p:cNvSpPr txBox="1"/>
          <p:nvPr/>
        </p:nvSpPr>
        <p:spPr>
          <a:xfrm>
            <a:off x="685801" y="2065867"/>
            <a:ext cx="44030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Company with lowest overall delay probability is “Alaska Airlines Inc.” with probability 0.25252577947032534</a:t>
            </a:r>
          </a:p>
        </p:txBody>
      </p:sp>
    </p:spTree>
    <p:extLst>
      <p:ext uri="{BB962C8B-B14F-4D97-AF65-F5344CB8AC3E}">
        <p14:creationId xmlns:p14="http://schemas.microsoft.com/office/powerpoint/2010/main" val="374712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B9D1-8F24-4F0E-83BB-179688B403D5}"/>
              </a:ext>
            </a:extLst>
          </p:cNvPr>
          <p:cNvSpPr>
            <a:spLocks noGrp="1"/>
          </p:cNvSpPr>
          <p:nvPr>
            <p:ph type="title"/>
          </p:nvPr>
        </p:nvSpPr>
        <p:spPr/>
        <p:txBody>
          <a:bodyPr/>
          <a:lstStyle/>
          <a:p>
            <a:r>
              <a:rPr lang="en-US" dirty="0"/>
              <a:t>Half Hour Delay</a:t>
            </a:r>
          </a:p>
        </p:txBody>
      </p:sp>
      <p:pic>
        <p:nvPicPr>
          <p:cNvPr id="5" name="Content Placeholder 4">
            <a:extLst>
              <a:ext uri="{FF2B5EF4-FFF2-40B4-BE49-F238E27FC236}">
                <a16:creationId xmlns:a16="http://schemas.microsoft.com/office/drawing/2014/main" id="{D119A76B-20F4-4EDE-A482-295FBB3CE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086" y="2159470"/>
            <a:ext cx="5485714" cy="3657143"/>
          </a:xfrm>
        </p:spPr>
      </p:pic>
      <p:sp>
        <p:nvSpPr>
          <p:cNvPr id="7" name="TextBox 6">
            <a:extLst>
              <a:ext uri="{FF2B5EF4-FFF2-40B4-BE49-F238E27FC236}">
                <a16:creationId xmlns:a16="http://schemas.microsoft.com/office/drawing/2014/main" id="{4A52DC5B-2FE7-4BA9-A367-749EC65ED917}"/>
              </a:ext>
            </a:extLst>
          </p:cNvPr>
          <p:cNvSpPr txBox="1"/>
          <p:nvPr/>
        </p:nvSpPr>
        <p:spPr>
          <a:xfrm>
            <a:off x="583096" y="1828800"/>
            <a:ext cx="52849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Company with most 30+ minutes delays is Southwest Airlines Co. with 146585 delays</a:t>
            </a:r>
          </a:p>
          <a:p>
            <a:pPr marL="285750" indent="-285750">
              <a:buFont typeface="Arial" panose="020B0604020202020204" pitchFamily="34" charset="0"/>
              <a:buChar char="•"/>
            </a:pPr>
            <a:r>
              <a:rPr lang="en-US" dirty="0"/>
              <a:t>Company with least 30+ minutes delays is Hawaiian Airlines Inc. with 2407 delays</a:t>
            </a:r>
          </a:p>
          <a:p>
            <a:pPr marL="285750" indent="-285750">
              <a:buFont typeface="Arial" panose="020B0604020202020204" pitchFamily="34" charset="0"/>
              <a:buChar char="•"/>
            </a:pPr>
            <a:r>
              <a:rPr lang="en-US" dirty="0"/>
              <a:t>There is a difference between overall delays in second, forth and fifth place </a:t>
            </a:r>
          </a:p>
        </p:txBody>
      </p:sp>
    </p:spTree>
    <p:extLst>
      <p:ext uri="{BB962C8B-B14F-4D97-AF65-F5344CB8AC3E}">
        <p14:creationId xmlns:p14="http://schemas.microsoft.com/office/powerpoint/2010/main" val="143762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F57B-EE28-4918-87CF-9687DB315C19}"/>
              </a:ext>
            </a:extLst>
          </p:cNvPr>
          <p:cNvSpPr>
            <a:spLocks noGrp="1"/>
          </p:cNvSpPr>
          <p:nvPr>
            <p:ph type="title"/>
          </p:nvPr>
        </p:nvSpPr>
        <p:spPr/>
        <p:txBody>
          <a:bodyPr/>
          <a:lstStyle/>
          <a:p>
            <a:r>
              <a:rPr lang="en-US" dirty="0"/>
              <a:t>Half hour delay</a:t>
            </a:r>
          </a:p>
        </p:txBody>
      </p:sp>
      <p:pic>
        <p:nvPicPr>
          <p:cNvPr id="5" name="Content Placeholder 4">
            <a:extLst>
              <a:ext uri="{FF2B5EF4-FFF2-40B4-BE49-F238E27FC236}">
                <a16:creationId xmlns:a16="http://schemas.microsoft.com/office/drawing/2014/main" id="{15C459D5-DCA0-4629-B563-39FFBC0FB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1707" y="2065867"/>
            <a:ext cx="5474492" cy="3649662"/>
          </a:xfrm>
        </p:spPr>
      </p:pic>
      <p:sp>
        <p:nvSpPr>
          <p:cNvPr id="6" name="TextBox 5">
            <a:extLst>
              <a:ext uri="{FF2B5EF4-FFF2-40B4-BE49-F238E27FC236}">
                <a16:creationId xmlns:a16="http://schemas.microsoft.com/office/drawing/2014/main" id="{6DA16BB2-3742-4284-8E17-4B3620086BC5}"/>
              </a:ext>
            </a:extLst>
          </p:cNvPr>
          <p:cNvSpPr txBox="1"/>
          <p:nvPr/>
        </p:nvSpPr>
        <p:spPr>
          <a:xfrm>
            <a:off x="685801" y="1934817"/>
            <a:ext cx="4787347" cy="923330"/>
          </a:xfrm>
          <a:prstGeom prst="rect">
            <a:avLst/>
          </a:prstGeom>
          <a:noFill/>
        </p:spPr>
        <p:txBody>
          <a:bodyPr wrap="square" rtlCol="0">
            <a:spAutoFit/>
          </a:bodyPr>
          <a:lstStyle/>
          <a:p>
            <a:r>
              <a:rPr lang="en-US" dirty="0"/>
              <a:t>Company with lowest probability of delay of more than half hour is “Hawaiian Airlines Inc.” with probability 0.031558107824627646</a:t>
            </a:r>
          </a:p>
        </p:txBody>
      </p:sp>
    </p:spTree>
    <p:extLst>
      <p:ext uri="{BB962C8B-B14F-4D97-AF65-F5344CB8AC3E}">
        <p14:creationId xmlns:p14="http://schemas.microsoft.com/office/powerpoint/2010/main" val="3337378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913</TotalTime>
  <Words>523</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Flight Delay and Cancelation</vt:lpstr>
      <vt:lpstr>Dataset Information</vt:lpstr>
      <vt:lpstr>Delays per Month</vt:lpstr>
      <vt:lpstr>Departure and Arrival Delay</vt:lpstr>
      <vt:lpstr>Probability of delay per month</vt:lpstr>
      <vt:lpstr>Companies with most Delays</vt:lpstr>
      <vt:lpstr>Companies with highest probability of delay</vt:lpstr>
      <vt:lpstr>Half Hour Delay</vt:lpstr>
      <vt:lpstr>Half hour delay</vt:lpstr>
      <vt:lpstr>Cancelation</vt:lpstr>
      <vt:lpstr>cancelation</vt:lpstr>
      <vt:lpstr>Weekend Delay</vt:lpstr>
      <vt:lpstr>Work Day Delay</vt:lpstr>
      <vt:lpstr>Origin-Destination Pairs Analysis</vt:lpstr>
      <vt:lpstr>Origin-Destination Pairs Analysis (Cancelation)</vt:lpstr>
      <vt:lpstr>Origin-Destination Pairs Analysis (Cancelation)</vt:lpstr>
      <vt:lpstr>Origin-Destination Pairs Analysis(Delays)</vt:lpstr>
      <vt:lpstr>Origin-Destination Pairs Analysis(Delays)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and Cancelation</dc:title>
  <dc:creator>Boza</dc:creator>
  <cp:lastModifiedBy>Boza</cp:lastModifiedBy>
  <cp:revision>28</cp:revision>
  <dcterms:created xsi:type="dcterms:W3CDTF">2020-10-01T23:01:33Z</dcterms:created>
  <dcterms:modified xsi:type="dcterms:W3CDTF">2020-10-08T14:05:35Z</dcterms:modified>
</cp:coreProperties>
</file>