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0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3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4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5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6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idx="2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3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4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pic" idx="5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6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7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pic" idx="8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9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4083937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 rot="5400000">
            <a:off x="8525933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hape 26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C0-HD-TOP.png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ctrTitle"/>
          </p:nvPr>
        </p:nvSpPr>
        <p:spPr>
          <a:xfrm>
            <a:off x="1371600" y="1803405"/>
            <a:ext cx="9448800" cy="91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 ROAD SIGN DETECTION</a:t>
            </a:r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ubTitle" idx="1"/>
          </p:nvPr>
        </p:nvSpPr>
        <p:spPr>
          <a:xfrm>
            <a:off x="1408176" y="3086100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None/>
            </a:pPr>
            <a:r>
              <a:rPr lang="en-US" sz="18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Salvatore Macaluso &amp; Bryan Parada</a:t>
            </a:r>
            <a:endParaRPr sz="18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None/>
            </a:pPr>
            <a:r>
              <a:rPr lang="en-US" sz="1850" dirty="0">
                <a:latin typeface="Arial"/>
                <a:ea typeface="Arial"/>
                <a:cs typeface="Arial"/>
                <a:sym typeface="Arial"/>
              </a:rPr>
              <a:t>3/14/18</a:t>
            </a:r>
            <a:endParaRPr sz="185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23200" y="429550"/>
            <a:ext cx="11082900" cy="9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Road Sign Detection</a:t>
            </a:r>
            <a:endParaRPr sz="4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162775" y="2751700"/>
            <a:ext cx="6044100" cy="37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Our problem is to recognize specific road signs encountered while driving.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Labeling the specific road signs with their appropriate name.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Related work, advancement of Autopilot Systems using Computer vision for real time detection of any and all road obstacles.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0" y="3524250"/>
            <a:ext cx="5422026" cy="306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206875" y="2751725"/>
            <a:ext cx="5639100" cy="7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Inspiration &amp; Related Work - Tesla Autopilot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7975" y="1627750"/>
            <a:ext cx="755332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25550" y="342750"/>
            <a:ext cx="11180700" cy="9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Technical Approach</a:t>
            </a:r>
            <a:endParaRPr b="1"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267025" y="1191350"/>
            <a:ext cx="111807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/>
              <a:t>Training</a:t>
            </a:r>
            <a:r>
              <a:rPr lang="en-US"/>
              <a:t> a custom Cascade Object Detector.</a:t>
            </a:r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834550" y="1644900"/>
            <a:ext cx="2374200" cy="7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Positive Image</a:t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250" y="3866150"/>
            <a:ext cx="2326775" cy="22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54250" y="5888900"/>
            <a:ext cx="2734800" cy="7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Negative Image</a:t>
            </a:r>
            <a:endParaRPr/>
          </a:p>
        </p:txBody>
      </p:sp>
      <p:cxnSp>
        <p:nvCxnSpPr>
          <p:cNvPr id="164" name="Shape 164"/>
          <p:cNvCxnSpPr/>
          <p:nvPr/>
        </p:nvCxnSpPr>
        <p:spPr>
          <a:xfrm>
            <a:off x="3005800" y="3012150"/>
            <a:ext cx="1866300" cy="954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" name="Shape 165"/>
          <p:cNvCxnSpPr/>
          <p:nvPr/>
        </p:nvCxnSpPr>
        <p:spPr>
          <a:xfrm rot="10800000" flipH="1">
            <a:off x="3138525" y="4357650"/>
            <a:ext cx="1690200" cy="824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6" name="Shape 166"/>
          <p:cNvSpPr txBox="1"/>
          <p:nvPr/>
        </p:nvSpPr>
        <p:spPr>
          <a:xfrm>
            <a:off x="4828725" y="1829450"/>
            <a:ext cx="6780000" cy="4796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>
                <a:solidFill>
                  <a:srgbClr val="FFFFFF"/>
                </a:solidFill>
              </a:rPr>
              <a:t>Create a large training set for both positive and negative samples to train the object detector.</a:t>
            </a:r>
            <a:endParaRPr sz="2200">
              <a:solidFill>
                <a:srgbClr val="FFFFFF"/>
              </a:solidFill>
            </a:endParaRPr>
          </a:p>
          <a:p>
            <a:pPr marL="457200" lvl="0" indent="-3683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>
                <a:solidFill>
                  <a:srgbClr val="FFFFFF"/>
                </a:solidFill>
              </a:rPr>
              <a:t>Using an Image Labeling Utility, create bounding boxes around pixels/image of interest to identify the object in any input image. </a:t>
            </a:r>
            <a:endParaRPr sz="2200">
              <a:solidFill>
                <a:srgbClr val="FFFFFF"/>
              </a:solidFill>
            </a:endParaRPr>
          </a:p>
          <a:p>
            <a:pPr marL="457200" lvl="0" indent="-3683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>
                <a:solidFill>
                  <a:srgbClr val="FFFFFF"/>
                </a:solidFill>
              </a:rPr>
              <a:t>Export the positive labeled images as a table with coordinates of positives paired with the image. </a:t>
            </a:r>
            <a:r>
              <a:rPr lang="en-US" sz="2200">
                <a:solidFill>
                  <a:schemeClr val="lt1"/>
                </a:solidFill>
              </a:rPr>
              <a:t>(Creating an X,Y Location, L,W Dimension)</a:t>
            </a:r>
            <a:endParaRPr sz="2200">
              <a:solidFill>
                <a:srgbClr val="FFFFFF"/>
              </a:solidFill>
            </a:endParaRPr>
          </a:p>
          <a:p>
            <a:pPr marL="457200" lvl="0" indent="-3683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>
                <a:solidFill>
                  <a:srgbClr val="FFFFFF"/>
                </a:solidFill>
              </a:rPr>
              <a:t>Now using a Cascade Object Detector, adjust parameters to detect an object. </a:t>
            </a:r>
            <a:endParaRPr sz="2200"/>
          </a:p>
        </p:txBody>
      </p:sp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812" y="2271476"/>
            <a:ext cx="2501675" cy="1594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685800" y="331900"/>
            <a:ext cx="10820400" cy="8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Cascade Object Detector</a:t>
            </a:r>
            <a:endParaRPr b="1"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510000" y="1330200"/>
            <a:ext cx="10872900" cy="49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Cascade Classifier uses a sliding window over each image to detect if the image contains the object of interest. </a:t>
            </a:r>
            <a:endParaRPr sz="2400"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Detector will autoscale, but its aspect ratio remains fixed. (This makes the detector very sensitive to out-of-plane rotation, because the aspect ratio changes for most 3-D objects.)</a:t>
            </a:r>
            <a:endParaRPr sz="2400"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Thus, a strong Positive Labeled Training Set is required.</a:t>
            </a:r>
            <a:endParaRPr sz="2400"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Then runs through a predefined amount of stages, allowing possible positive matches to move on, while negatives get stuck on that stage.</a:t>
            </a:r>
            <a:endParaRPr sz="2400"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If still positive by the last stage, image remains labeled.</a:t>
            </a:r>
            <a:endParaRPr sz="24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66600" y="547350"/>
            <a:ext cx="11089500" cy="12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- Changing Cascade Parameters</a:t>
            </a:r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206175" y="1785950"/>
            <a:ext cx="5816400" cy="48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Table contains the amount of correct versus incorrect detections of our sample set, by varying the Cascade parameters.</a:t>
            </a:r>
            <a:endParaRPr sz="2100"/>
          </a:p>
          <a:p>
            <a:pPr marL="457200" lvl="0" indent="-36195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Higher Alarm Rates = Lower probability of finding negative samples.</a:t>
            </a:r>
            <a:endParaRPr sz="2100"/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Test Cases helped finalize the parameters to use on trainCascadeObjectDetector.</a:t>
            </a:r>
            <a:endParaRPr sz="2100"/>
          </a:p>
          <a:p>
            <a:pPr marL="457200" lvl="0" indent="-361950" rtl="0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Since we have a small dataset &lt; 1000 We decrease the number of stages and set a lower false positive rate for each stage to achieve the best results.</a:t>
            </a:r>
            <a:endParaRPr sz="21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 </a:t>
            </a:r>
            <a:endParaRPr sz="21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sz="2100"/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6700" y="1579775"/>
            <a:ext cx="5479400" cy="501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88300" y="245075"/>
            <a:ext cx="11017800" cy="9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Do Not Enter Sign Results</a:t>
            </a:r>
            <a:endParaRPr b="1"/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5089250" y="1297650"/>
            <a:ext cx="6695100" cy="52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Positive results were obtained with a high % Accuracy on 20 test images. Of the 20, we had 18 Accurate hits on the sign, and two complete misses. (3D Rotation)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68300" rtl="0"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The misses were on images with a rotation around its axis, since the aspect ratio changes on a 3D object as you rotate around it.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68300"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Fix: A stronger positive learned set, with many different 3D rotations around the object/sign.</a:t>
            </a:r>
            <a:endParaRPr/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l="2944" t="1683" r="2367" b="4779"/>
          <a:stretch/>
        </p:blipFill>
        <p:spPr>
          <a:xfrm>
            <a:off x="141075" y="1189175"/>
            <a:ext cx="4535825" cy="539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531600" y="319475"/>
            <a:ext cx="10974600" cy="12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Conclusion For On Road Sign Detection</a:t>
            </a:r>
            <a:endParaRPr b="1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1894475"/>
            <a:ext cx="10820400" cy="45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rtl="0"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Successful in our approach and execution, definitely should be made stronger with more data for positive training.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68300" rtl="0"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Not suitable for our original application of real time detection, although once your detector is trained it is much faster, it is still not 30FPS fast.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68300"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Future Work: R-CNN (Regions with Convolutional Neural Networks) - Instead of classifying every region using a </a:t>
            </a:r>
            <a:r>
              <a:rPr lang="en-US" b="1"/>
              <a:t>sliding window</a:t>
            </a:r>
            <a:r>
              <a:rPr lang="en-US"/>
              <a:t>, the R-CNN detector only processes those regions that are likely to contain an object. This greatly reduces the computational cost incurred when running a CNN. Which makes it much more realistic for real time image processing.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Microsoft Office PowerPoint</Application>
  <PresentationFormat>Widescreen</PresentationFormat>
  <Paragraphs>48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ON ROAD SIGN DETECTION</vt:lpstr>
      <vt:lpstr>Road Sign Detection</vt:lpstr>
      <vt:lpstr>Technical Approach</vt:lpstr>
      <vt:lpstr>Cascade Object Detector</vt:lpstr>
      <vt:lpstr>Results - Changing Cascade Parameters</vt:lpstr>
      <vt:lpstr>Do Not Enter Sign Results</vt:lpstr>
      <vt:lpstr>Conclusion For On Road Sign 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ROAD SIGN DETECTION</dc:title>
  <cp:lastModifiedBy>Jesse</cp:lastModifiedBy>
  <cp:revision>1</cp:revision>
  <dcterms:modified xsi:type="dcterms:W3CDTF">2019-03-19T23:26:50Z</dcterms:modified>
</cp:coreProperties>
</file>