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6" r:id="rId4"/>
    <p:sldId id="267" r:id="rId5"/>
    <p:sldId id="276" r:id="rId6"/>
    <p:sldId id="277" r:id="rId7"/>
    <p:sldId id="282" r:id="rId8"/>
    <p:sldId id="279" r:id="rId9"/>
    <p:sldId id="280" r:id="rId10"/>
    <p:sldId id="281" r:id="rId11"/>
    <p:sldId id="283" r:id="rId12"/>
    <p:sldId id="291" r:id="rId13"/>
    <p:sldId id="285" r:id="rId14"/>
    <p:sldId id="292" r:id="rId15"/>
    <p:sldId id="293" r:id="rId16"/>
    <p:sldId id="289" r:id="rId17"/>
    <p:sldId id="294" r:id="rId18"/>
    <p:sldId id="265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l-Amin" userId="bcbe49e6-e4a7-45c5-8a0e-d548ae8c8143" providerId="ADAL" clId="{5CF340B0-0C47-4CEE-8F58-F82EA349295F}"/>
    <pc:docChg chg="modSld">
      <pc:chgData name="Md. Al-Amin" userId="bcbe49e6-e4a7-45c5-8a0e-d548ae8c8143" providerId="ADAL" clId="{5CF340B0-0C47-4CEE-8F58-F82EA349295F}" dt="2024-10-24T15:54:08.147" v="1" actId="20577"/>
      <pc:docMkLst>
        <pc:docMk/>
      </pc:docMkLst>
      <pc:sldChg chg="modSp mod">
        <pc:chgData name="Md. Al-Amin" userId="bcbe49e6-e4a7-45c5-8a0e-d548ae8c8143" providerId="ADAL" clId="{5CF340B0-0C47-4CEE-8F58-F82EA349295F}" dt="2024-10-24T15:54:08.147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5CF340B0-0C47-4CEE-8F58-F82EA349295F}" dt="2024-10-24T15:54:08.147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A15E-1A99-40A5-A89D-4D03C7726EC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4E94-A4BF-4054-BFBC-37471E04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B4E94-A4BF-4054-BFBC-37471E04F5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php.ne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PHP and MySQL Introduction​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err="1"/>
              <a:t>Code:CSC</a:t>
            </a:r>
            <a:r>
              <a:rPr lang="en-US" dirty="0"/>
              <a:t>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94605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1540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67618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391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PDO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DATABASE Example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1354" y="2033313"/>
            <a:ext cx="8651631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“";</a:t>
            </a:r>
            <a:br>
              <a:rPr lang="en-US" sz="1600" dirty="0"/>
            </a:br>
            <a:r>
              <a:rPr lang="en-US" sz="1600" dirty="0"/>
              <a:t>try {// set the PDO error mode to exception</a:t>
            </a:r>
            <a:br>
              <a:rPr lang="en-US" sz="1600" dirty="0"/>
            </a:br>
            <a:r>
              <a:rPr lang="en-US" sz="1600" dirty="0"/>
              <a:t>    $conn = new PDO("</a:t>
            </a:r>
            <a:r>
              <a:rPr lang="en-US" sz="1600" dirty="0" err="1"/>
              <a:t>mysql:host</a:t>
            </a:r>
            <a:r>
              <a:rPr lang="en-US" sz="1600" dirty="0"/>
              <a:t>=$</a:t>
            </a:r>
            <a:r>
              <a:rPr lang="en-US" sz="1600" dirty="0" err="1"/>
              <a:t>servername</a:t>
            </a:r>
            <a:r>
              <a:rPr lang="en-US" sz="1600" dirty="0"/>
              <a:t>", $username, $password); );//</a:t>
            </a:r>
            <a:r>
              <a:rPr lang="en-US" sz="1600" dirty="0">
                <a:solidFill>
                  <a:srgbClr val="FF0000"/>
                </a:solidFill>
              </a:rPr>
              <a:t>PDO connection object </a:t>
            </a:r>
            <a:br>
              <a:rPr lang="en-US" sz="1600" dirty="0"/>
            </a:br>
            <a:r>
              <a:rPr lang="en-US" sz="1600" dirty="0"/>
              <a:t>    $conn-&gt;</a:t>
            </a:r>
            <a:r>
              <a:rPr lang="en-US" sz="1600" dirty="0" err="1"/>
              <a:t>setAttribute</a:t>
            </a:r>
            <a:r>
              <a:rPr lang="en-US" sz="1600" dirty="0"/>
              <a:t>(PDO::ATTR_ERRMODE, PDO::ERRMODE_EXCEPTION);</a:t>
            </a:r>
            <a:br>
              <a:rPr lang="en-US" sz="1600" dirty="0"/>
            </a:br>
            <a:r>
              <a:rPr lang="en-US" sz="1600" dirty="0"/>
              <a:t>    $</a:t>
            </a:r>
            <a:r>
              <a:rPr lang="en-US" sz="1600" dirty="0" err="1"/>
              <a:t>sql</a:t>
            </a:r>
            <a:r>
              <a:rPr lang="en-US" sz="1600" dirty="0"/>
              <a:t> = "CREATE DATABASE </a:t>
            </a:r>
            <a:r>
              <a:rPr lang="en-US" sz="1600" dirty="0" err="1"/>
              <a:t>myDB</a:t>
            </a:r>
            <a:r>
              <a:rPr lang="en-US" sz="1600" dirty="0"/>
              <a:t>"; //</a:t>
            </a:r>
            <a:r>
              <a:rPr lang="en-US" sz="1600" dirty="0">
                <a:solidFill>
                  <a:srgbClr val="FF0000"/>
                </a:solidFill>
              </a:rPr>
              <a:t>query string</a:t>
            </a:r>
            <a:br>
              <a:rPr lang="en-US" sz="1600" dirty="0"/>
            </a:br>
            <a:r>
              <a:rPr lang="en-US" sz="1600" dirty="0"/>
              <a:t>    $conn-&gt;exec($</a:t>
            </a:r>
            <a:r>
              <a:rPr lang="en-US" sz="1600" dirty="0" err="1"/>
              <a:t>sql</a:t>
            </a:r>
            <a:r>
              <a:rPr lang="en-US" sz="1600" dirty="0"/>
              <a:t>); //</a:t>
            </a:r>
            <a:r>
              <a:rPr lang="en-US" sz="1600" dirty="0">
                <a:solidFill>
                  <a:srgbClr val="FF0000"/>
                </a:solidFill>
              </a:rPr>
              <a:t>query execute</a:t>
            </a:r>
            <a:br>
              <a:rPr lang="en-US" sz="1600" dirty="0"/>
            </a:br>
            <a:r>
              <a:rPr lang="en-US" sz="1600" dirty="0"/>
              <a:t>    echo "Database created successfully&lt;</a:t>
            </a:r>
            <a:r>
              <a:rPr lang="en-US" sz="1600" dirty="0" err="1"/>
              <a:t>br</a:t>
            </a:r>
            <a:r>
              <a:rPr lang="en-US" sz="1600" dirty="0"/>
              <a:t>&gt;";</a:t>
            </a:r>
            <a:br>
              <a:rPr lang="en-US" sz="1600" dirty="0"/>
            </a:br>
            <a:r>
              <a:rPr lang="en-US" sz="1600" dirty="0"/>
              <a:t>    }</a:t>
            </a:r>
            <a:br>
              <a:rPr lang="en-US" sz="1600" dirty="0"/>
            </a:br>
            <a:r>
              <a:rPr lang="en-US" sz="1600" dirty="0"/>
              <a:t>catch(</a:t>
            </a:r>
            <a:r>
              <a:rPr lang="en-US" sz="1600" dirty="0" err="1"/>
              <a:t>PDOException</a:t>
            </a:r>
            <a:r>
              <a:rPr lang="en-US" sz="1600" dirty="0"/>
              <a:t> $e)</a:t>
            </a:r>
            <a:br>
              <a:rPr lang="en-US" sz="1600" dirty="0"/>
            </a:br>
            <a:r>
              <a:rPr lang="en-US" sz="1600" dirty="0"/>
              <a:t>    {</a:t>
            </a:r>
            <a:br>
              <a:rPr lang="en-US" sz="1600" dirty="0"/>
            </a:br>
            <a:r>
              <a:rPr lang="en-US" sz="1600" dirty="0"/>
              <a:t>    echo $</a:t>
            </a:r>
            <a:r>
              <a:rPr lang="en-US" sz="1600" dirty="0" err="1"/>
              <a:t>sql</a:t>
            </a:r>
            <a:r>
              <a:rPr lang="en-US" sz="1600" dirty="0"/>
              <a:t> . "&lt;</a:t>
            </a:r>
            <a:r>
              <a:rPr lang="en-US" sz="1600" dirty="0" err="1"/>
              <a:t>br</a:t>
            </a:r>
            <a:r>
              <a:rPr lang="en-US" sz="1600" dirty="0"/>
              <a:t>&gt;" . $e-&gt;</a:t>
            </a:r>
            <a:r>
              <a:rPr lang="en-US" sz="1600" dirty="0" err="1"/>
              <a:t>getMessage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    }</a:t>
            </a:r>
            <a:br>
              <a:rPr lang="en-US" sz="1600" dirty="0"/>
            </a:br>
            <a:r>
              <a:rPr lang="en-US" sz="1600" dirty="0"/>
              <a:t>$conn = null; //</a:t>
            </a:r>
            <a:r>
              <a:rPr lang="en-US" sz="1600" dirty="0">
                <a:solidFill>
                  <a:srgbClr val="FF0000"/>
                </a:solidFill>
              </a:rPr>
              <a:t>close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PDO connection object </a:t>
            </a:r>
            <a:br>
              <a:rPr lang="en-US" sz="1600" dirty="0"/>
            </a:br>
            <a:r>
              <a:rPr lang="en-US" sz="1600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141286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Tables and Columns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1354" y="2145855"/>
            <a:ext cx="8651631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Once we have created database we can create the connection object with the database name.</a:t>
            </a:r>
          </a:p>
          <a:p>
            <a:endParaRPr lang="en-US" sz="2400" dirty="0"/>
          </a:p>
          <a:p>
            <a:r>
              <a:rPr lang="en-US" sz="2400" dirty="0"/>
              <a:t>The CREATE TABLE statement is used to create a table in MySQL.</a:t>
            </a:r>
          </a:p>
          <a:p>
            <a:endParaRPr lang="en-US" sz="2400" dirty="0"/>
          </a:p>
          <a:p>
            <a:r>
              <a:rPr lang="en-US" sz="2400" dirty="0"/>
              <a:t>create a </a:t>
            </a:r>
            <a:r>
              <a:rPr lang="en-US" sz="2400" dirty="0">
                <a:solidFill>
                  <a:srgbClr val="FF0000"/>
                </a:solidFill>
              </a:rPr>
              <a:t>table</a:t>
            </a:r>
            <a:r>
              <a:rPr lang="en-US" sz="2400" dirty="0"/>
              <a:t> named “User", with five </a:t>
            </a:r>
            <a:r>
              <a:rPr lang="en-US" sz="2400" dirty="0">
                <a:solidFill>
                  <a:srgbClr val="FF0000"/>
                </a:solidFill>
              </a:rPr>
              <a:t>columns</a:t>
            </a:r>
            <a:r>
              <a:rPr lang="en-US" sz="2400" dirty="0"/>
              <a:t>: "id", "</a:t>
            </a:r>
            <a:r>
              <a:rPr lang="en-US" sz="2400" dirty="0" err="1"/>
              <a:t>firstname</a:t>
            </a:r>
            <a:r>
              <a:rPr lang="en-US" sz="2400" dirty="0"/>
              <a:t>", "</a:t>
            </a:r>
            <a:r>
              <a:rPr lang="en-US" sz="2400" dirty="0" err="1"/>
              <a:t>lastname</a:t>
            </a:r>
            <a:r>
              <a:rPr lang="en-US" sz="2400" dirty="0"/>
              <a:t>“ and "email".</a:t>
            </a:r>
          </a:p>
          <a:p>
            <a:endParaRPr lang="en-US" sz="2400" dirty="0"/>
          </a:p>
          <a:p>
            <a:r>
              <a:rPr lang="en-US" sz="2400" dirty="0" err="1"/>
              <a:t>MySQLi</a:t>
            </a:r>
            <a:r>
              <a:rPr lang="en-US" sz="2400" dirty="0"/>
              <a:t> object oriented extension has been used in this example.</a:t>
            </a:r>
          </a:p>
          <a:p>
            <a:endParaRPr lang="en-US" sz="2400" dirty="0"/>
          </a:p>
          <a:p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87317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3814475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Create Tables and Columns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9465E-0365-48AC-B71E-F3405E773D16}"/>
              </a:ext>
            </a:extLst>
          </p:cNvPr>
          <p:cNvSpPr txBox="1"/>
          <p:nvPr/>
        </p:nvSpPr>
        <p:spPr>
          <a:xfrm>
            <a:off x="335493" y="1386195"/>
            <a:ext cx="8651631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 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"";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 "</a:t>
            </a:r>
            <a:r>
              <a:rPr lang="en-US" sz="1600" dirty="0" err="1"/>
              <a:t>myDB</a:t>
            </a:r>
            <a:r>
              <a:rPr lang="en-US" sz="1600" dirty="0"/>
              <a:t>";//</a:t>
            </a:r>
            <a:r>
              <a:rPr lang="en-US" sz="1600" dirty="0">
                <a:solidFill>
                  <a:srgbClr val="FF0000"/>
                </a:solidFill>
              </a:rPr>
              <a:t>including database name as a connection variable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, $</a:t>
            </a:r>
            <a:r>
              <a:rPr lang="en-US" sz="1600" dirty="0" err="1"/>
              <a:t>dbname</a:t>
            </a:r>
            <a:r>
              <a:rPr lang="en-US" sz="1600" dirty="0"/>
              <a:t>);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//below is query string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qry</a:t>
            </a:r>
            <a:r>
              <a:rPr lang="en-US" sz="1600" dirty="0"/>
              <a:t> = "CREATE TABLE </a:t>
            </a:r>
            <a:r>
              <a:rPr lang="en-US" sz="1600" dirty="0">
                <a:solidFill>
                  <a:srgbClr val="FF0000"/>
                </a:solidFill>
              </a:rPr>
              <a:t>Users</a:t>
            </a:r>
            <a:r>
              <a:rPr lang="en-US" sz="1600" dirty="0"/>
              <a:t> (</a:t>
            </a:r>
          </a:p>
          <a:p>
            <a:r>
              <a:rPr lang="en-US" sz="1600" dirty="0">
                <a:solidFill>
                  <a:srgbClr val="FF0000"/>
                </a:solidFill>
              </a:rPr>
              <a:t>id</a:t>
            </a:r>
            <a:r>
              <a:rPr lang="en-US" sz="1600" dirty="0"/>
              <a:t> INT(6) UNSIGNED AUTO_INCREMENT PRIMARY KEY,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/>
              <a:t> VARCHAR(30) NOT NULL,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/>
              <a:t> VARCHAR(30) NOT NULL,</a:t>
            </a:r>
          </a:p>
          <a:p>
            <a:r>
              <a:rPr lang="en-US" sz="1600" dirty="0">
                <a:solidFill>
                  <a:srgbClr val="FF0000"/>
                </a:solidFill>
              </a:rPr>
              <a:t>email</a:t>
            </a:r>
            <a:r>
              <a:rPr lang="en-US" sz="1600" dirty="0"/>
              <a:t> VARCHAR(50)		</a:t>
            </a:r>
          </a:p>
          <a:p>
            <a:r>
              <a:rPr lang="en-US" sz="1600" dirty="0"/>
              <a:t>)";							</a:t>
            </a:r>
          </a:p>
          <a:p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</a:t>
            </a:r>
          </a:p>
          <a:p>
            <a:r>
              <a:rPr lang="en-US" sz="1600" dirty="0"/>
              <a:t>{	echo "table created successfully";	}</a:t>
            </a:r>
          </a:p>
          <a:p>
            <a:r>
              <a:rPr lang="en-US" sz="1600" dirty="0"/>
              <a:t>else </a:t>
            </a:r>
          </a:p>
          <a:p>
            <a:r>
              <a:rPr lang="en-US" sz="1600" dirty="0"/>
              <a:t>{	echo "error occurred";	}</a:t>
            </a:r>
          </a:p>
          <a:p>
            <a:r>
              <a:rPr lang="en-US" sz="1600" dirty="0"/>
              <a:t>$conn-&gt;close();</a:t>
            </a:r>
          </a:p>
          <a:p>
            <a:r>
              <a:rPr lang="en-US" sz="1600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3798923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Data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1354" y="1934835"/>
            <a:ext cx="8651631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Here are some </a:t>
            </a:r>
            <a:r>
              <a:rPr lang="en-US" sz="2400" dirty="0">
                <a:solidFill>
                  <a:srgbClr val="FF0000"/>
                </a:solidFill>
              </a:rPr>
              <a:t>syntax</a:t>
            </a:r>
            <a:r>
              <a:rPr lang="en-US" sz="2400" dirty="0"/>
              <a:t> rules to follow: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SQL query must be quoted in 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String values inside the SQL query must be quoted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Numeric values must not be quoted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word NULL must not be quoted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INSERT INTO </a:t>
            </a:r>
            <a:r>
              <a:rPr lang="en-US" sz="2400" dirty="0"/>
              <a:t>statement is used to add new records to a table:</a:t>
            </a:r>
          </a:p>
          <a:p>
            <a:r>
              <a:rPr lang="en-US" sz="2400" dirty="0"/>
              <a:t>INSERT INTO </a:t>
            </a:r>
            <a:r>
              <a:rPr lang="en-US" sz="2400" dirty="0" err="1"/>
              <a:t>table_name</a:t>
            </a:r>
            <a:r>
              <a:rPr lang="en-US" sz="2400" dirty="0"/>
              <a:t> (column1, column2, column3,...) VALUES (value1, value2, value3,...)</a:t>
            </a:r>
          </a:p>
          <a:p>
            <a:endParaRPr lang="en-US" sz="2400" dirty="0"/>
          </a:p>
          <a:p>
            <a:r>
              <a:rPr lang="en-US" sz="2400" dirty="0"/>
              <a:t>If a column is AUTO_INCREMENT (like the "id" column) , it will automatically add the value. No need to mention in the query string.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29916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3814475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 Data 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9465E-0365-48AC-B71E-F3405E773D16}"/>
              </a:ext>
            </a:extLst>
          </p:cNvPr>
          <p:cNvSpPr txBox="1"/>
          <p:nvPr/>
        </p:nvSpPr>
        <p:spPr>
          <a:xfrm>
            <a:off x="335493" y="1386195"/>
            <a:ext cx="8651631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"username";</a:t>
            </a:r>
            <a:br>
              <a:rPr lang="en-US" sz="1600" dirty="0"/>
            </a:br>
            <a:r>
              <a:rPr lang="en-US" sz="1600" dirty="0"/>
              <a:t>$password = "password";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 "</a:t>
            </a:r>
            <a:r>
              <a:rPr lang="en-US" sz="1600" dirty="0" err="1"/>
              <a:t>myDB</a:t>
            </a:r>
            <a:r>
              <a:rPr lang="en-US" sz="1600" dirty="0"/>
              <a:t>";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$</a:t>
            </a:r>
            <a:r>
              <a:rPr lang="en-US" sz="1600" dirty="0" err="1"/>
              <a:t>dbname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</a:t>
            </a:r>
            <a:br>
              <a:rPr lang="en-US" sz="1600" dirty="0"/>
            </a:br>
            <a:r>
              <a:rPr lang="en-US" sz="1600" dirty="0"/>
              <a:t>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sql</a:t>
            </a:r>
            <a:r>
              <a:rPr lang="en-US" sz="1600" dirty="0"/>
              <a:t> = "INSERT INTO Users (</a:t>
            </a:r>
            <a:r>
              <a:rPr lang="en-US" sz="1600" dirty="0" err="1"/>
              <a:t>firstname</a:t>
            </a:r>
            <a:r>
              <a:rPr lang="en-US" sz="1600" dirty="0"/>
              <a:t>, </a:t>
            </a:r>
            <a:r>
              <a:rPr lang="en-US" sz="1600" dirty="0" err="1"/>
              <a:t>lastname</a:t>
            </a:r>
            <a:r>
              <a:rPr lang="en-US" sz="1600" dirty="0"/>
              <a:t>, email)</a:t>
            </a:r>
            <a:br>
              <a:rPr lang="en-US" sz="1600" dirty="0"/>
            </a:br>
            <a:r>
              <a:rPr lang="en-US" sz="1600" dirty="0"/>
              <a:t>VALUES (‘</a:t>
            </a:r>
            <a:r>
              <a:rPr lang="en-US" sz="1600" dirty="0" err="1"/>
              <a:t>alice</a:t>
            </a:r>
            <a:r>
              <a:rPr lang="en-US" sz="1600" dirty="0"/>
              <a:t>', ‘</a:t>
            </a:r>
            <a:r>
              <a:rPr lang="en-US" sz="1600" dirty="0" err="1"/>
              <a:t>redd</a:t>
            </a:r>
            <a:r>
              <a:rPr lang="en-US" sz="1600" dirty="0"/>
              <a:t>', ‘alice@gmail.com’)";</a:t>
            </a:r>
            <a:br>
              <a:rPr lang="en-US" sz="1600" dirty="0"/>
            </a:br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</a:t>
            </a:r>
          </a:p>
          <a:p>
            <a:r>
              <a:rPr lang="en-US" sz="1600" dirty="0"/>
              <a:t>{	echo “new record inserted";	}</a:t>
            </a:r>
          </a:p>
          <a:p>
            <a:r>
              <a:rPr lang="en-US" sz="1600" dirty="0"/>
              <a:t>else </a:t>
            </a:r>
          </a:p>
          <a:p>
            <a:r>
              <a:rPr lang="en-US" sz="1600" dirty="0"/>
              <a:t>{	echo "error occurred";	}</a:t>
            </a:r>
          </a:p>
          <a:p>
            <a:br>
              <a:rPr lang="en-US" sz="1600" dirty="0"/>
            </a:br>
            <a:r>
              <a:rPr lang="en-US" sz="1600" dirty="0"/>
              <a:t>$conn-&gt;close();</a:t>
            </a:r>
            <a:br>
              <a:rPr lang="en-US" sz="1600" dirty="0"/>
            </a:br>
            <a:r>
              <a:rPr lang="en-US" sz="1600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2093803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4236507" cy="54438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 data as php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9465E-0365-48AC-B71E-F3405E773D16}"/>
              </a:ext>
            </a:extLst>
          </p:cNvPr>
          <p:cNvSpPr txBox="1"/>
          <p:nvPr/>
        </p:nvSpPr>
        <p:spPr>
          <a:xfrm>
            <a:off x="335493" y="1386195"/>
            <a:ext cx="8651631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"username";</a:t>
            </a:r>
            <a:br>
              <a:rPr lang="en-US" sz="1600" dirty="0"/>
            </a:br>
            <a:r>
              <a:rPr lang="en-US" sz="1600" dirty="0"/>
              <a:t>$password = "password";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 "</a:t>
            </a:r>
            <a:r>
              <a:rPr lang="en-US" sz="1600" dirty="0" err="1"/>
              <a:t>myDB</a:t>
            </a:r>
            <a:r>
              <a:rPr lang="en-US" sz="1600" dirty="0"/>
              <a:t>";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$</a:t>
            </a:r>
            <a:r>
              <a:rPr lang="en-US" sz="1600" dirty="0" err="1"/>
              <a:t>dbname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);}</a:t>
            </a:r>
          </a:p>
          <a:p>
            <a:r>
              <a:rPr lang="en-US" sz="1600" dirty="0">
                <a:solidFill>
                  <a:srgbClr val="FF0000"/>
                </a:solidFill>
              </a:rPr>
              <a:t>$fame = " </a:t>
            </a:r>
            <a:r>
              <a:rPr lang="en-US" sz="1600" dirty="0" err="1">
                <a:solidFill>
                  <a:srgbClr val="FF0000"/>
                </a:solidFill>
              </a:rPr>
              <a:t>alice</a:t>
            </a:r>
            <a:r>
              <a:rPr lang="en-US" sz="1600" dirty="0">
                <a:solidFill>
                  <a:srgbClr val="FF0000"/>
                </a:solidFill>
              </a:rPr>
              <a:t> 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lname</a:t>
            </a:r>
            <a:r>
              <a:rPr lang="en-US" sz="1600" dirty="0">
                <a:solidFill>
                  <a:srgbClr val="FF0000"/>
                </a:solidFill>
              </a:rPr>
              <a:t> = " </a:t>
            </a:r>
            <a:r>
              <a:rPr lang="en-US" sz="1600" dirty="0" err="1">
                <a:solidFill>
                  <a:srgbClr val="FF0000"/>
                </a:solidFill>
              </a:rPr>
              <a:t>redd</a:t>
            </a:r>
            <a:r>
              <a:rPr lang="en-US" sz="1600" dirty="0">
                <a:solidFill>
                  <a:srgbClr val="FF0000"/>
                </a:solidFill>
              </a:rPr>
              <a:t> 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$email = " alice@gmail.com ";</a:t>
            </a:r>
            <a:br>
              <a:rPr lang="en-US" sz="1600" dirty="0">
                <a:solidFill>
                  <a:srgbClr val="FF0000"/>
                </a:solidFill>
              </a:rPr>
            </a:b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sql</a:t>
            </a:r>
            <a:r>
              <a:rPr lang="en-US" sz="1600" dirty="0"/>
              <a:t> = "INSERT INTO Users (</a:t>
            </a:r>
            <a:r>
              <a:rPr lang="en-US" sz="1600" dirty="0" err="1"/>
              <a:t>firstname</a:t>
            </a:r>
            <a:r>
              <a:rPr lang="en-US" sz="1600" dirty="0"/>
              <a:t>, </a:t>
            </a:r>
            <a:r>
              <a:rPr lang="en-US" sz="1600" dirty="0" err="1"/>
              <a:t>lastname</a:t>
            </a:r>
            <a:r>
              <a:rPr lang="en-US" sz="1600" dirty="0"/>
              <a:t>, email)</a:t>
            </a:r>
            <a:br>
              <a:rPr lang="en-US" sz="1600" dirty="0"/>
            </a:br>
            <a:r>
              <a:rPr lang="en-US" sz="1600" dirty="0"/>
              <a:t>VALUES (“. </a:t>
            </a:r>
            <a:r>
              <a:rPr lang="en-US" sz="1600" dirty="0">
                <a:solidFill>
                  <a:srgbClr val="FF0000"/>
                </a:solidFill>
              </a:rPr>
              <a:t>$fame </a:t>
            </a:r>
            <a:r>
              <a:rPr lang="en-US" sz="1600" dirty="0"/>
              <a:t>.”, “. </a:t>
            </a: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lname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.”, ‘”. </a:t>
            </a:r>
            <a:r>
              <a:rPr lang="en-US" sz="1600" dirty="0">
                <a:solidFill>
                  <a:srgbClr val="FF0000"/>
                </a:solidFill>
              </a:rPr>
              <a:t>$email </a:t>
            </a:r>
            <a:r>
              <a:rPr lang="en-US" sz="1600" dirty="0"/>
              <a:t>.”)";</a:t>
            </a:r>
            <a:br>
              <a:rPr lang="en-US" sz="1600" dirty="0"/>
            </a:br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</a:t>
            </a:r>
          </a:p>
          <a:p>
            <a:r>
              <a:rPr lang="en-US" sz="1600" dirty="0"/>
              <a:t>{	echo “new record inserted";	}</a:t>
            </a:r>
          </a:p>
          <a:p>
            <a:r>
              <a:rPr lang="en-US" sz="1600" dirty="0"/>
              <a:t>else </a:t>
            </a:r>
          </a:p>
          <a:p>
            <a:r>
              <a:rPr lang="en-US" sz="1600" dirty="0"/>
              <a:t>{	echo "error occurred";	}</a:t>
            </a:r>
            <a:br>
              <a:rPr lang="en-US" sz="1600" dirty="0"/>
            </a:br>
            <a:r>
              <a:rPr lang="en-US" sz="1600" dirty="0"/>
              <a:t>$conn-&gt;close();</a:t>
            </a:r>
            <a:br>
              <a:rPr lang="en-US" sz="1600" dirty="0"/>
            </a:br>
            <a:r>
              <a:rPr lang="en-US" sz="1600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387439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Multiple Data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1354" y="2040872"/>
            <a:ext cx="8651631" cy="120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SQL statements must be executed with the </a:t>
            </a:r>
            <a:r>
              <a:rPr lang="en-US" sz="2400" dirty="0" err="1">
                <a:solidFill>
                  <a:srgbClr val="FF0000"/>
                </a:solidFill>
              </a:rPr>
              <a:t>mysqli_multi_query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SQL statement must be separated by a semicolon.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27677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4236507" cy="54438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 Data  with Multiple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9465E-0365-48AC-B71E-F3405E773D16}"/>
              </a:ext>
            </a:extLst>
          </p:cNvPr>
          <p:cNvSpPr txBox="1"/>
          <p:nvPr/>
        </p:nvSpPr>
        <p:spPr>
          <a:xfrm>
            <a:off x="335493" y="1348800"/>
            <a:ext cx="8651631" cy="550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"";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 "</a:t>
            </a:r>
            <a:r>
              <a:rPr lang="en-US" sz="1600" dirty="0" err="1"/>
              <a:t>myDB</a:t>
            </a:r>
            <a:r>
              <a:rPr lang="en-US" sz="1600" dirty="0"/>
              <a:t>";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$</a:t>
            </a:r>
            <a:r>
              <a:rPr lang="en-US" sz="1600" dirty="0" err="1"/>
              <a:t>dbname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// Check connection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</a:t>
            </a:r>
            <a:br>
              <a:rPr lang="en-US" sz="1600" dirty="0"/>
            </a:br>
            <a:r>
              <a:rPr lang="en-US" sz="1600" dirty="0"/>
              <a:t>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r>
              <a:rPr lang="en-US" sz="1600" dirty="0"/>
              <a:t>//</a:t>
            </a:r>
            <a:r>
              <a:rPr lang="en-US" sz="1600" dirty="0">
                <a:solidFill>
                  <a:srgbClr val="FF0000"/>
                </a:solidFill>
              </a:rPr>
              <a:t>appending SQL string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sql</a:t>
            </a:r>
            <a:r>
              <a:rPr lang="en-US" sz="1600" dirty="0">
                <a:solidFill>
                  <a:srgbClr val="FF0000"/>
                </a:solidFill>
              </a:rPr>
              <a:t> = "INSERT INTO </a:t>
            </a:r>
            <a:r>
              <a:rPr lang="en-US" sz="1600" dirty="0" err="1">
                <a:solidFill>
                  <a:srgbClr val="FF0000"/>
                </a:solidFill>
              </a:rPr>
              <a:t>MyGuests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>
                <a:solidFill>
                  <a:srgbClr val="FF0000"/>
                </a:solidFill>
              </a:rPr>
              <a:t>, email) VALUES ('John', 'Doe', 'john@example.com');";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sql</a:t>
            </a:r>
            <a:r>
              <a:rPr lang="en-US" sz="1600" dirty="0">
                <a:solidFill>
                  <a:srgbClr val="FF0000"/>
                </a:solidFill>
              </a:rPr>
              <a:t> .= "INSERT INTO </a:t>
            </a:r>
            <a:r>
              <a:rPr lang="en-US" sz="1600" dirty="0" err="1">
                <a:solidFill>
                  <a:srgbClr val="FF0000"/>
                </a:solidFill>
              </a:rPr>
              <a:t>MyGuests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>
                <a:solidFill>
                  <a:srgbClr val="FF0000"/>
                </a:solidFill>
              </a:rPr>
              <a:t>, email) VALUES ('Mary', 'Moe', 'mary@example.com');";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sql</a:t>
            </a:r>
            <a:r>
              <a:rPr lang="en-US" sz="1600" dirty="0">
                <a:solidFill>
                  <a:srgbClr val="FF0000"/>
                </a:solidFill>
              </a:rPr>
              <a:t> .= "INSERT INTO </a:t>
            </a:r>
            <a:r>
              <a:rPr lang="en-US" sz="1600" dirty="0" err="1">
                <a:solidFill>
                  <a:srgbClr val="FF0000"/>
                </a:solidFill>
              </a:rPr>
              <a:t>MyGuests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>
                <a:solidFill>
                  <a:srgbClr val="FF0000"/>
                </a:solidFill>
              </a:rPr>
              <a:t>, email) VALUES ('Julie', 'Dooley', 'julie@example.com')";</a:t>
            </a:r>
            <a:br>
              <a:rPr lang="en-US" sz="1600" dirty="0"/>
            </a:br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if($res){ echo “new record inserted";	}</a:t>
            </a:r>
          </a:p>
          <a:p>
            <a:r>
              <a:rPr lang="en-US" sz="1600" dirty="0"/>
              <a:t>else { echo "error occurred"; }</a:t>
            </a:r>
            <a:br>
              <a:rPr lang="en-US" sz="1600" dirty="0"/>
            </a:br>
            <a:r>
              <a:rPr lang="en-US" sz="1600" dirty="0"/>
              <a:t>$conn-&gt;close();</a:t>
            </a:r>
            <a:br>
              <a:rPr lang="en-US" sz="1600" dirty="0"/>
            </a:br>
            <a:r>
              <a:rPr lang="en-US" sz="16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77395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743399"/>
            <a:ext cx="86403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- </a:t>
            </a:r>
            <a:r>
              <a:rPr lang="en-US" sz="2800" dirty="0">
                <a:hlinkClick r:id="rId2"/>
              </a:rPr>
              <a:t>www.mysql.com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W3Schools Online Web Tutorials- </a:t>
            </a:r>
            <a:r>
              <a:rPr lang="en-US" sz="2800" dirty="0">
                <a:hlinkClick r:id="rId3"/>
              </a:rPr>
              <a:t>www.w3schools.com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PHP Manual - </a:t>
            </a:r>
            <a:r>
              <a:rPr lang="en-US" sz="2800" dirty="0">
                <a:hlinkClick r:id="rId4"/>
              </a:rPr>
              <a:t>www.php.net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5759" y="1605903"/>
            <a:ext cx="8412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Teach Yourself Ajax JavaScript and PHP All in One; Phil Ballard and Michael Moncur;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Publishing;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Phrasebook; Christian Wenz; </a:t>
            </a:r>
            <a:r>
              <a:rPr lang="en-US" sz="2400" dirty="0" err="1"/>
              <a:t>Sams</a:t>
            </a:r>
            <a:r>
              <a:rPr lang="en-US" sz="2400" dirty="0"/>
              <a:t> Publishing;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PHP and MySQL Web Development, 4/E; Luke Welling and Laura Thomson; </a:t>
            </a:r>
            <a:r>
              <a:rPr lang="en-US" sz="2400" dirty="0" err="1"/>
              <a:t>AddisonWesley</a:t>
            </a:r>
            <a:r>
              <a:rPr lang="en-US" sz="2400" dirty="0"/>
              <a:t> Professional;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for Programmers Paul J. </a:t>
            </a:r>
            <a:r>
              <a:rPr lang="en-US" sz="2400" dirty="0" err="1"/>
              <a:t>Deitel</a:t>
            </a:r>
            <a:r>
              <a:rPr lang="en-US" sz="2400" dirty="0"/>
              <a:t> and Harvey M. </a:t>
            </a:r>
            <a:r>
              <a:rPr lang="en-US" sz="2400" dirty="0" err="1"/>
              <a:t>Deitel</a:t>
            </a:r>
            <a:r>
              <a:rPr lang="en-US" sz="2400" dirty="0"/>
              <a:t>; Prentice Hall; 2009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MySQL Database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MySQL installation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PHP &amp; MySQL connection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MySQLi</a:t>
            </a:r>
            <a:r>
              <a:rPr lang="en-US" sz="2400" dirty="0">
                <a:solidFill>
                  <a:schemeClr val="tx1"/>
                </a:solidFill>
              </a:rPr>
              <a:t> vs PDO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Create DB and Tables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Insert data to Tables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MySQL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4339" y="1975229"/>
            <a:ext cx="88174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MySQL is a database management system that allows you to manage relational databases (</a:t>
            </a:r>
            <a:r>
              <a:rPr lang="en-US" sz="2800" dirty="0">
                <a:solidFill>
                  <a:srgbClr val="FF0000"/>
                </a:solidFill>
              </a:rPr>
              <a:t>RDBMS</a:t>
            </a:r>
            <a:r>
              <a:rPr lang="en-US" sz="28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</a:t>
            </a:r>
            <a:r>
              <a:rPr lang="en-US" sz="2800" dirty="0">
                <a:solidFill>
                  <a:srgbClr val="FF0000"/>
                </a:solidFill>
              </a:rPr>
              <a:t>open source </a:t>
            </a:r>
            <a:r>
              <a:rPr lang="en-US" sz="2800" dirty="0"/>
              <a:t>software backed by Oracle.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MySQL is </a:t>
            </a:r>
            <a:r>
              <a:rPr lang="en-US" sz="2800" dirty="0">
                <a:solidFill>
                  <a:srgbClr val="FF0000"/>
                </a:solidFill>
              </a:rPr>
              <a:t>easy</a:t>
            </a:r>
            <a:r>
              <a:rPr lang="en-US" sz="2800" dirty="0"/>
              <a:t> to master in comparison with other database software like Oracle Database, or Microsoft SQL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MySQL can run on </a:t>
            </a:r>
            <a:r>
              <a:rPr lang="en-US" sz="2800" dirty="0">
                <a:solidFill>
                  <a:srgbClr val="FF0000"/>
                </a:solidFill>
              </a:rPr>
              <a:t>various platforms </a:t>
            </a:r>
            <a:r>
              <a:rPr lang="en-US" sz="2800" dirty="0"/>
              <a:t>UNIX, Linux, Windows,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most noted for its </a:t>
            </a:r>
            <a:r>
              <a:rPr lang="en-US" sz="2800" dirty="0">
                <a:solidFill>
                  <a:srgbClr val="FF0000"/>
                </a:solidFill>
              </a:rPr>
              <a:t>quick</a:t>
            </a:r>
            <a:r>
              <a:rPr lang="en-US" sz="2800" dirty="0"/>
              <a:t> processing, proven </a:t>
            </a:r>
            <a:r>
              <a:rPr lang="en-US" sz="2800" dirty="0">
                <a:solidFill>
                  <a:srgbClr val="FF0000"/>
                </a:solidFill>
              </a:rPr>
              <a:t>reliability</a:t>
            </a:r>
            <a:r>
              <a:rPr lang="en-US" sz="2800" dirty="0"/>
              <a:t>, ease and </a:t>
            </a:r>
            <a:r>
              <a:rPr lang="en-US" sz="2800" dirty="0">
                <a:solidFill>
                  <a:srgbClr val="FF0000"/>
                </a:solidFill>
              </a:rPr>
              <a:t>flexibility</a:t>
            </a:r>
            <a:r>
              <a:rPr lang="en-US" sz="2800" dirty="0"/>
              <a:t> of use.</a:t>
            </a: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MySQL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258917"/>
            <a:ext cx="85528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is an essential part of almost every </a:t>
            </a:r>
            <a:r>
              <a:rPr lang="en-US" sz="2800" dirty="0">
                <a:solidFill>
                  <a:srgbClr val="FF0000"/>
                </a:solidFill>
              </a:rPr>
              <a:t>open source</a:t>
            </a:r>
            <a:r>
              <a:rPr lang="en-US" sz="2800" dirty="0"/>
              <a:t> PHP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PHP combined with MySQL are </a:t>
            </a:r>
            <a:r>
              <a:rPr lang="en-US" sz="2800" dirty="0">
                <a:solidFill>
                  <a:srgbClr val="FF0000"/>
                </a:solidFill>
              </a:rPr>
              <a:t>cross-platform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Popular</a:t>
            </a:r>
            <a:r>
              <a:rPr lang="en-US" sz="2800" dirty="0"/>
              <a:t> examples for PHP &amp; MySQL-based scripts are WordPress, Joomla, Magento and Drupal.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is the standard database system for web sites with </a:t>
            </a:r>
            <a:r>
              <a:rPr lang="en-US" sz="2800" dirty="0">
                <a:solidFill>
                  <a:srgbClr val="FF0000"/>
                </a:solidFill>
              </a:rPr>
              <a:t>enormous</a:t>
            </a:r>
            <a:r>
              <a:rPr lang="en-US" sz="2800" dirty="0"/>
              <a:t> volumes of both data and end-users.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vs PDO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068E-170B-42F0-8B03-FAC59219AA56}"/>
              </a:ext>
            </a:extLst>
          </p:cNvPr>
          <p:cNvSpPr txBox="1"/>
          <p:nvPr/>
        </p:nvSpPr>
        <p:spPr>
          <a:xfrm>
            <a:off x="613545" y="2046347"/>
            <a:ext cx="8235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PHP 5 and later can work with a MySQL database using: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MySQLi</a:t>
            </a:r>
            <a:r>
              <a:rPr lang="en-US" sz="2400" dirty="0"/>
              <a:t> extension (the "</a:t>
            </a:r>
            <a:r>
              <a:rPr lang="en-US" sz="2400" dirty="0" err="1"/>
              <a:t>i</a:t>
            </a:r>
            <a:r>
              <a:rPr lang="en-US" sz="2400" dirty="0"/>
              <a:t>" stands for improved)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PDO</a:t>
            </a:r>
            <a:r>
              <a:rPr lang="en-US" sz="2400" dirty="0"/>
              <a:t> (PHP Data Objects)</a:t>
            </a:r>
          </a:p>
          <a:p>
            <a:endParaRPr lang="en-US" sz="2400" dirty="0"/>
          </a:p>
          <a:p>
            <a:r>
              <a:rPr lang="en-US" sz="2400" dirty="0"/>
              <a:t>Earlier versions of PHP used the MySQL extension and was deprecated in 2012.</a:t>
            </a:r>
          </a:p>
        </p:txBody>
      </p:sp>
    </p:spTree>
    <p:extLst>
      <p:ext uri="{BB962C8B-B14F-4D97-AF65-F5344CB8AC3E}">
        <p14:creationId xmlns:p14="http://schemas.microsoft.com/office/powerpoint/2010/main" val="141854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vs PDO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068E-170B-42F0-8B03-FAC59219AA56}"/>
              </a:ext>
            </a:extLst>
          </p:cNvPr>
          <p:cNvSpPr txBox="1"/>
          <p:nvPr/>
        </p:nvSpPr>
        <p:spPr>
          <a:xfrm>
            <a:off x="196949" y="2088551"/>
            <a:ext cx="8722424" cy="41549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Both </a:t>
            </a:r>
            <a:r>
              <a:rPr lang="en-US" sz="2400" dirty="0" err="1"/>
              <a:t>MySQLi</a:t>
            </a:r>
            <a:r>
              <a:rPr lang="en-US" sz="2400" dirty="0"/>
              <a:t> and PDO have their 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PDO will work on different database systems, whereas </a:t>
            </a:r>
            <a:r>
              <a:rPr lang="en-US" sz="2400" dirty="0" err="1"/>
              <a:t>MySQLi</a:t>
            </a:r>
            <a:r>
              <a:rPr lang="en-US" sz="2400" dirty="0"/>
              <a:t> will only work with MySQL databases.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Switching project to use another database with PDO is easy.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 </a:t>
            </a:r>
            <a:r>
              <a:rPr lang="en-US" sz="2400" dirty="0" err="1"/>
              <a:t>MySQLi</a:t>
            </a:r>
            <a:r>
              <a:rPr lang="en-US" sz="2400" dirty="0"/>
              <a:t>, need to rewrite the entire code - queries included.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Both are object-oriented, but </a:t>
            </a:r>
            <a:r>
              <a:rPr lang="en-US" sz="2400" dirty="0" err="1"/>
              <a:t>MySQLi</a:t>
            </a:r>
            <a:r>
              <a:rPr lang="en-US" sz="2400" dirty="0"/>
              <a:t> also offers a procedural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Both support Prepared Statements. Prepared Statements protect from SQL injection, and are very important for web application security.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A great benefit of PDO is that it has </a:t>
            </a:r>
            <a:r>
              <a:rPr lang="en-US" sz="2400" dirty="0">
                <a:solidFill>
                  <a:srgbClr val="FF0000"/>
                </a:solidFill>
              </a:rPr>
              <a:t>exception</a:t>
            </a:r>
            <a:r>
              <a:rPr lang="en-US" sz="2400" dirty="0"/>
              <a:t> class to handle any problems that may occur in our database queries.</a:t>
            </a:r>
          </a:p>
        </p:txBody>
      </p:sp>
    </p:spTree>
    <p:extLst>
      <p:ext uri="{BB962C8B-B14F-4D97-AF65-F5344CB8AC3E}">
        <p14:creationId xmlns:p14="http://schemas.microsoft.com/office/powerpoint/2010/main" val="180424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949" y="71629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MySQLi</a:t>
            </a:r>
            <a:r>
              <a:rPr lang="en-US" dirty="0"/>
              <a:t> Object-oriented vs </a:t>
            </a:r>
            <a:r>
              <a:rPr lang="en-US" dirty="0" err="1"/>
              <a:t>MySQLi</a:t>
            </a:r>
            <a:r>
              <a:rPr lang="en-US" dirty="0"/>
              <a:t> Procedural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068E-170B-42F0-8B03-FAC59219AA56}"/>
              </a:ext>
            </a:extLst>
          </p:cNvPr>
          <p:cNvSpPr txBox="1"/>
          <p:nvPr/>
        </p:nvSpPr>
        <p:spPr>
          <a:xfrm>
            <a:off x="196949" y="2088551"/>
            <a:ext cx="8722424" cy="41549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MySQLi</a:t>
            </a:r>
            <a:r>
              <a:rPr lang="en-US" sz="2400" dirty="0"/>
              <a:t> extension features a dual interface.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procedural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object-oriented programming</a:t>
            </a:r>
          </a:p>
          <a:p>
            <a:endParaRPr lang="en-US" sz="2400" dirty="0"/>
          </a:p>
          <a:p>
            <a:r>
              <a:rPr lang="en-US" sz="2400" dirty="0"/>
              <a:t>Users migrating from the old MySQL extension may prefer the procedural interface.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procedural interface is similar to that of the </a:t>
            </a:r>
            <a:r>
              <a:rPr lang="en-US" sz="2400"/>
              <a:t>old MySQL </a:t>
            </a:r>
            <a:r>
              <a:rPr lang="en-US" sz="2400" dirty="0"/>
              <a:t>extension.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function names differ only by prefix.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</a:t>
            </a:r>
            <a:r>
              <a:rPr lang="en-US" sz="2400" dirty="0">
                <a:solidFill>
                  <a:srgbClr val="FF0000"/>
                </a:solidFill>
              </a:rPr>
              <a:t>no significant </a:t>
            </a:r>
            <a:r>
              <a:rPr lang="en-US" sz="2400" dirty="0"/>
              <a:t>performance differences between the two interfaces.</a:t>
            </a:r>
          </a:p>
        </p:txBody>
      </p:sp>
    </p:spTree>
    <p:extLst>
      <p:ext uri="{BB962C8B-B14F-4D97-AF65-F5344CB8AC3E}">
        <p14:creationId xmlns:p14="http://schemas.microsoft.com/office/powerpoint/2010/main" val="172453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Object-oriented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DATABASE Example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71230" y="2033313"/>
            <a:ext cx="8135145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"";</a:t>
            </a:r>
            <a:br>
              <a:rPr lang="en-US" sz="1600" dirty="0"/>
            </a:br>
            <a:r>
              <a:rPr lang="en-US" sz="1600" dirty="0"/>
              <a:t>// Create connection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$password); //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connection object</a:t>
            </a:r>
            <a:br>
              <a:rPr lang="en-US" sz="1600" dirty="0"/>
            </a:br>
            <a:r>
              <a:rPr lang="en-US" sz="1600" dirty="0"/>
              <a:t>// Check connection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</a:t>
            </a:r>
            <a:br>
              <a:rPr lang="en-US" sz="1600" dirty="0"/>
            </a:br>
            <a:r>
              <a:rPr lang="en-US" sz="1600" dirty="0"/>
              <a:t>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// Create database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sql</a:t>
            </a:r>
            <a:r>
              <a:rPr lang="en-US" sz="1600" dirty="0"/>
              <a:t> = "CREATE DATABASE </a:t>
            </a:r>
            <a:r>
              <a:rPr lang="en-US" sz="1600" dirty="0" err="1"/>
              <a:t>myDB</a:t>
            </a:r>
            <a:r>
              <a:rPr lang="en-US" sz="1600" dirty="0"/>
              <a:t>"; //</a:t>
            </a:r>
            <a:r>
              <a:rPr lang="en-US" sz="1600" dirty="0">
                <a:solidFill>
                  <a:srgbClr val="FF0000"/>
                </a:solidFill>
              </a:rPr>
              <a:t>query string</a:t>
            </a:r>
            <a:br>
              <a:rPr lang="en-US" sz="1600" dirty="0"/>
            </a:br>
            <a:r>
              <a:rPr lang="en-US" sz="1600" dirty="0"/>
              <a:t>if ($conn-&gt;query($</a:t>
            </a:r>
            <a:r>
              <a:rPr lang="en-US" sz="1600" dirty="0" err="1"/>
              <a:t>sql</a:t>
            </a:r>
            <a:r>
              <a:rPr lang="en-US" sz="1600" dirty="0"/>
              <a:t>) === TRUE) {//</a:t>
            </a:r>
            <a:r>
              <a:rPr lang="en-US" sz="1600" dirty="0">
                <a:solidFill>
                  <a:srgbClr val="FF0000"/>
                </a:solidFill>
              </a:rPr>
              <a:t>query execute</a:t>
            </a:r>
            <a:br>
              <a:rPr lang="en-US" sz="1600" dirty="0"/>
            </a:br>
            <a:r>
              <a:rPr lang="en-US" sz="1600" dirty="0"/>
              <a:t>    echo "Database created successfully";</a:t>
            </a:r>
            <a:br>
              <a:rPr lang="en-US" sz="1600" dirty="0"/>
            </a:br>
            <a:r>
              <a:rPr lang="en-US" sz="1600" dirty="0"/>
              <a:t>} else {</a:t>
            </a:r>
            <a:br>
              <a:rPr lang="en-US" sz="1600" dirty="0"/>
            </a:br>
            <a:r>
              <a:rPr lang="en-US" sz="1600" dirty="0"/>
              <a:t>    echo "Error creating database: " . $conn-&gt;error;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$conn-&gt;close();// </a:t>
            </a:r>
            <a:r>
              <a:rPr lang="en-US" sz="1600" dirty="0">
                <a:solidFill>
                  <a:srgbClr val="FF0000"/>
                </a:solidFill>
              </a:rPr>
              <a:t>close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connection object</a:t>
            </a:r>
            <a:br>
              <a:rPr lang="en-US" sz="1600" dirty="0"/>
            </a:br>
            <a:r>
              <a:rPr lang="en-US" sz="1600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24801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Procedural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DATABASE Example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58256" y="2040878"/>
            <a:ext cx="8618458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&lt;?php</a:t>
            </a:r>
            <a:br>
              <a:rPr lang="en-US" sz="1600" dirty="0"/>
            </a:br>
            <a:r>
              <a:rPr lang="en-US" dirty="0"/>
              <a:t>$</a:t>
            </a:r>
            <a:r>
              <a:rPr lang="en-US" dirty="0" err="1"/>
              <a:t>servername</a:t>
            </a:r>
            <a:r>
              <a:rPr lang="en-US" dirty="0"/>
              <a:t> = "localhost";</a:t>
            </a:r>
            <a:br>
              <a:rPr lang="en-US" sz="1600" dirty="0"/>
            </a:br>
            <a:r>
              <a:rPr lang="en-US" dirty="0"/>
              <a:t>$username = "root";</a:t>
            </a:r>
            <a:br>
              <a:rPr lang="en-US" sz="1600" dirty="0"/>
            </a:br>
            <a:r>
              <a:rPr lang="en-US" dirty="0"/>
              <a:t>$password = "";</a:t>
            </a:r>
            <a:br>
              <a:rPr lang="en-US" dirty="0"/>
            </a:br>
            <a:r>
              <a:rPr lang="en-US" dirty="0"/>
              <a:t>$conn = </a:t>
            </a:r>
            <a:r>
              <a:rPr lang="en-US" dirty="0" err="1"/>
              <a:t>mysqli_connect</a:t>
            </a:r>
            <a:r>
              <a:rPr lang="en-US" dirty="0"/>
              <a:t>($</a:t>
            </a:r>
            <a:r>
              <a:rPr lang="en-US" dirty="0" err="1"/>
              <a:t>servername</a:t>
            </a:r>
            <a:r>
              <a:rPr lang="en-US" dirty="0"/>
              <a:t>, $username, $password);</a:t>
            </a:r>
            <a:r>
              <a:rPr lang="en-US" sz="1600" dirty="0"/>
              <a:t>//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Procedural connection object </a:t>
            </a:r>
            <a:br>
              <a:rPr lang="en-US" dirty="0"/>
            </a:br>
            <a:r>
              <a:rPr lang="en-US" dirty="0"/>
              <a:t>if (!$conn) {</a:t>
            </a:r>
            <a:br>
              <a:rPr lang="en-US" sz="1600" dirty="0"/>
            </a:br>
            <a:r>
              <a:rPr lang="en-US" dirty="0"/>
              <a:t>    die("Connection failed: " . </a:t>
            </a:r>
            <a:r>
              <a:rPr lang="en-US" dirty="0" err="1"/>
              <a:t>mysqli_connect_error</a:t>
            </a:r>
            <a:r>
              <a:rPr lang="en-US" dirty="0"/>
              <a:t>());</a:t>
            </a:r>
            <a:br>
              <a:rPr lang="en-US" sz="1600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 "CREATE DATABASE </a:t>
            </a:r>
            <a:r>
              <a:rPr lang="en-US" dirty="0" err="1"/>
              <a:t>myDB</a:t>
            </a:r>
            <a:r>
              <a:rPr lang="en-US" dirty="0"/>
              <a:t>";//</a:t>
            </a:r>
            <a:r>
              <a:rPr lang="en-US" dirty="0">
                <a:solidFill>
                  <a:srgbClr val="FF0000"/>
                </a:solidFill>
              </a:rPr>
              <a:t>query string</a:t>
            </a:r>
            <a:br>
              <a:rPr lang="en-US" sz="1600" dirty="0"/>
            </a:br>
            <a:r>
              <a:rPr lang="en-US" dirty="0"/>
              <a:t>if (</a:t>
            </a:r>
            <a:r>
              <a:rPr lang="en-US" dirty="0" err="1"/>
              <a:t>mysqli_query</a:t>
            </a:r>
            <a:r>
              <a:rPr lang="en-US" dirty="0"/>
              <a:t>($conn, $</a:t>
            </a:r>
            <a:r>
              <a:rPr lang="en-US" dirty="0" err="1"/>
              <a:t>sql</a:t>
            </a:r>
            <a:r>
              <a:rPr lang="en-US" dirty="0"/>
              <a:t>)) {</a:t>
            </a:r>
            <a:r>
              <a:rPr lang="en-US" sz="1600" dirty="0"/>
              <a:t>//</a:t>
            </a:r>
            <a:r>
              <a:rPr lang="en-US" sz="1600" dirty="0">
                <a:solidFill>
                  <a:srgbClr val="FF0000"/>
                </a:solidFill>
              </a:rPr>
              <a:t>query execute</a:t>
            </a:r>
            <a:br>
              <a:rPr lang="en-US" sz="1600" dirty="0"/>
            </a:br>
            <a:r>
              <a:rPr lang="en-US" dirty="0"/>
              <a:t>    echo "Database created successfully";</a:t>
            </a:r>
            <a:br>
              <a:rPr lang="en-US" sz="1600" dirty="0"/>
            </a:br>
            <a:r>
              <a:rPr lang="en-US" dirty="0"/>
              <a:t>} else {</a:t>
            </a:r>
            <a:br>
              <a:rPr lang="en-US" sz="1600" dirty="0"/>
            </a:br>
            <a:r>
              <a:rPr lang="en-US" dirty="0"/>
              <a:t>    echo "Error creating database: " . </a:t>
            </a:r>
            <a:r>
              <a:rPr lang="en-US" dirty="0" err="1"/>
              <a:t>mysqli_error</a:t>
            </a:r>
            <a:r>
              <a:rPr lang="en-US" dirty="0"/>
              <a:t>($conn);</a:t>
            </a:r>
            <a:br>
              <a:rPr lang="en-US" sz="1600" dirty="0"/>
            </a:br>
            <a:r>
              <a:rPr lang="en-US" dirty="0"/>
              <a:t>}</a:t>
            </a:r>
            <a:br>
              <a:rPr lang="en-US" sz="1600" dirty="0"/>
            </a:br>
            <a:r>
              <a:rPr lang="en-US" dirty="0" err="1"/>
              <a:t>mysqli_close</a:t>
            </a:r>
            <a:r>
              <a:rPr lang="en-US" dirty="0"/>
              <a:t>($conn); // </a:t>
            </a:r>
            <a:r>
              <a:rPr lang="en-US" dirty="0">
                <a:solidFill>
                  <a:srgbClr val="FF0000"/>
                </a:solidFill>
              </a:rPr>
              <a:t>close</a:t>
            </a:r>
            <a:r>
              <a:rPr lang="en-US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Procedural connection object </a:t>
            </a:r>
            <a:br>
              <a:rPr lang="en-US" sz="1600" dirty="0"/>
            </a:br>
            <a:r>
              <a:rPr lang="en-US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363360488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0" ma:contentTypeDescription="Create a new document." ma:contentTypeScope="" ma:versionID="65ebd38e905e1abe0788a6888a8ad0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55F26B-3AE2-4064-B419-71882B3DDB2B}"/>
</file>

<file path=customXml/itemProps2.xml><?xml version="1.0" encoding="utf-8"?>
<ds:datastoreItem xmlns:ds="http://schemas.openxmlformats.org/officeDocument/2006/customXml" ds:itemID="{5416769A-E042-41D4-8D2E-72ECEC89EE37}"/>
</file>

<file path=customXml/itemProps3.xml><?xml version="1.0" encoding="utf-8"?>
<ds:datastoreItem xmlns:ds="http://schemas.openxmlformats.org/officeDocument/2006/customXml" ds:itemID="{FA412500-CD4C-4812-A380-E5B78615B186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1564</TotalTime>
  <Words>1863</Words>
  <Application>Microsoft Office PowerPoint</Application>
  <PresentationFormat>On-screen Show (4:3)</PresentationFormat>
  <Paragraphs>136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Spectrum</vt:lpstr>
      <vt:lpstr>PHP and MySQL Introduction​</vt:lpstr>
      <vt:lpstr>Lecture Outline</vt:lpstr>
      <vt:lpstr>MySQL</vt:lpstr>
      <vt:lpstr>Why MySQL</vt:lpstr>
      <vt:lpstr>MySQLi vs PDO</vt:lpstr>
      <vt:lpstr>MySQLi vs PDO</vt:lpstr>
      <vt:lpstr>MySQLi Object-oriented vs MySQLi Procedural</vt:lpstr>
      <vt:lpstr>MySQLi Object-oriented</vt:lpstr>
      <vt:lpstr>MySQLi Procedural</vt:lpstr>
      <vt:lpstr>PDO</vt:lpstr>
      <vt:lpstr>Create Tables and Columns </vt:lpstr>
      <vt:lpstr>PowerPoint Presentation</vt:lpstr>
      <vt:lpstr>Insert Data </vt:lpstr>
      <vt:lpstr>PowerPoint Presentation</vt:lpstr>
      <vt:lpstr>PowerPoint Presentation</vt:lpstr>
      <vt:lpstr>Insert Multiple Data 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146</cp:revision>
  <dcterms:created xsi:type="dcterms:W3CDTF">2018-12-10T17:20:29Z</dcterms:created>
  <dcterms:modified xsi:type="dcterms:W3CDTF">2024-10-24T15:54:08Z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