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66" r:id="rId4"/>
    <p:sldId id="319" r:id="rId5"/>
    <p:sldId id="320" r:id="rId6"/>
    <p:sldId id="322" r:id="rId7"/>
    <p:sldId id="323" r:id="rId8"/>
    <p:sldId id="324" r:id="rId9"/>
    <p:sldId id="325" r:id="rId10"/>
    <p:sldId id="326" r:id="rId11"/>
    <p:sldId id="327" r:id="rId12"/>
    <p:sldId id="328" r:id="rId13"/>
    <p:sldId id="329" r:id="rId14"/>
    <p:sldId id="330" r:id="rId15"/>
    <p:sldId id="331" r:id="rId16"/>
    <p:sldId id="334" r:id="rId17"/>
    <p:sldId id="332" r:id="rId18"/>
    <p:sldId id="333" r:id="rId19"/>
    <p:sldId id="336" r:id="rId20"/>
    <p:sldId id="335" r:id="rId21"/>
    <p:sldId id="337" r:id="rId22"/>
    <p:sldId id="338" r:id="rId23"/>
    <p:sldId id="339" r:id="rId24"/>
    <p:sldId id="340" r:id="rId25"/>
    <p:sldId id="341" r:id="rId26"/>
    <p:sldId id="342" r:id="rId27"/>
    <p:sldId id="343" r:id="rId28"/>
    <p:sldId id="344" r:id="rId29"/>
    <p:sldId id="346" r:id="rId30"/>
    <p:sldId id="345" r:id="rId31"/>
    <p:sldId id="347" r:id="rId32"/>
    <p:sldId id="265" r:id="rId33"/>
    <p:sldId id="26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Al-Amin" userId="bcbe49e6-e4a7-45c5-8a0e-d548ae8c8143" providerId="ADAL" clId="{657BB41A-B20E-4B59-9633-20CB9AFD968F}"/>
    <pc:docChg chg="modSld">
      <pc:chgData name="Md. Al-Amin" userId="bcbe49e6-e4a7-45c5-8a0e-d548ae8c8143" providerId="ADAL" clId="{657BB41A-B20E-4B59-9633-20CB9AFD968F}" dt="2024-10-24T15:54:35.712" v="1" actId="20577"/>
      <pc:docMkLst>
        <pc:docMk/>
      </pc:docMkLst>
      <pc:sldChg chg="modSp mod">
        <pc:chgData name="Md. Al-Amin" userId="bcbe49e6-e4a7-45c5-8a0e-d548ae8c8143" providerId="ADAL" clId="{657BB41A-B20E-4B59-9633-20CB9AFD968F}" dt="2024-10-24T15:54:35.712" v="1" actId="20577"/>
        <pc:sldMkLst>
          <pc:docMk/>
          <pc:sldMk cId="700707328" sldId="256"/>
        </pc:sldMkLst>
        <pc:graphicFrameChg chg="modGraphic">
          <ac:chgData name="Md. Al-Amin" userId="bcbe49e6-e4a7-45c5-8a0e-d548ae8c8143" providerId="ADAL" clId="{657BB41A-B20E-4B59-9633-20CB9AFD968F}" dt="2024-10-24T15:54:35.712" v="1" actId="20577"/>
          <ac:graphicFrameMkLst>
            <pc:docMk/>
            <pc:sldMk cId="700707328" sldId="256"/>
            <ac:graphicFrameMk id="7" creationId="{29FF08AD-7519-4C4A-8E0D-640DF5BB5E5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55A15E-1A99-40A5-A89D-4D03C7726ECB}" type="datetimeFigureOut">
              <a:rPr lang="en-US" smtClean="0"/>
              <a:t>10/24/2024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B4E94-A4BF-4054-BFBC-37471E04F555}" type="slidenum">
              <a:rPr lang="en-US" smtClean="0"/>
              <a:t>‹#›</a:t>
            </a:fld>
            <a:endParaRPr lang="en-US"/>
          </a:p>
        </p:txBody>
      </p:sp>
    </p:spTree>
    <p:extLst>
      <p:ext uri="{BB962C8B-B14F-4D97-AF65-F5344CB8AC3E}">
        <p14:creationId xmlns:p14="http://schemas.microsoft.com/office/powerpoint/2010/main" val="2133519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10/24/2024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ami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www.mysql.com/" TargetMode="External"/><Relationship Id="rId1" Type="http://schemas.openxmlformats.org/officeDocument/2006/relationships/slideLayout" Target="../slideLayouts/slideLayout9.xml"/><Relationship Id="rId4" Type="http://schemas.openxmlformats.org/officeDocument/2006/relationships/hyperlink" Target="http://www.php.ne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CSS</a:t>
            </a:r>
          </a:p>
        </p:txBody>
      </p:sp>
      <p:sp>
        <p:nvSpPr>
          <p:cNvPr id="3" name="Subtitle 2"/>
          <p:cNvSpPr>
            <a:spLocks noGrp="1"/>
          </p:cNvSpPr>
          <p:nvPr>
            <p:ph type="subTitle" idx="1"/>
          </p:nvPr>
        </p:nvSpPr>
        <p:spPr>
          <a:xfrm>
            <a:off x="476205" y="1532427"/>
            <a:ext cx="2789509" cy="484632"/>
          </a:xfrm>
        </p:spPr>
        <p:txBody>
          <a:bodyPr/>
          <a:lstStyle/>
          <a:p>
            <a:r>
              <a:rPr lang="en-US" dirty="0"/>
              <a:t>Course Code: CSC 3222</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79978313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59134">
                  <a:extLst>
                    <a:ext uri="{9D8B030D-6E8A-4147-A177-3AD203B41FA5}">
                      <a16:colId xmlns:a16="http://schemas.microsoft.com/office/drawing/2014/main" val="1762131981"/>
                    </a:ext>
                  </a:extLst>
                </a:gridCol>
                <a:gridCol w="1322363">
                  <a:extLst>
                    <a:ext uri="{9D8B030D-6E8A-4147-A177-3AD203B41FA5}">
                      <a16:colId xmlns:a16="http://schemas.microsoft.com/office/drawing/2014/main" val="445458238"/>
                    </a:ext>
                  </a:extLst>
                </a:gridCol>
                <a:gridCol w="204544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09</a:t>
                      </a:r>
                    </a:p>
                  </a:txBody>
                  <a:tcPr/>
                </a:tc>
                <a:tc>
                  <a:txBody>
                    <a:bodyPr/>
                    <a:lstStyle/>
                    <a:p>
                      <a:r>
                        <a:rPr lang="en-US" dirty="0"/>
                        <a:t>Week No:</a:t>
                      </a:r>
                    </a:p>
                  </a:txBody>
                  <a:tcPr/>
                </a:tc>
                <a:tc>
                  <a:txBody>
                    <a:bodyPr/>
                    <a:lstStyle/>
                    <a:p>
                      <a:r>
                        <a:rPr lang="en-US" dirty="0"/>
                        <a:t>09</a:t>
                      </a:r>
                    </a:p>
                  </a:txBody>
                  <a:tcPr/>
                </a:tc>
                <a:tc>
                  <a:txBody>
                    <a:bodyPr/>
                    <a:lstStyle/>
                    <a:p>
                      <a:r>
                        <a:rPr lang="en-US" dirty="0"/>
                        <a:t>Semester:</a:t>
                      </a:r>
                    </a:p>
                  </a:txBody>
                  <a:tcPr/>
                </a:tc>
                <a:tc>
                  <a:txBody>
                    <a:bodyPr/>
                    <a:lstStyle/>
                    <a:p>
                      <a:r>
                        <a:rPr lang="en-US"/>
                        <a:t>Fall 2024-2025</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MD.AL-AMIN (</a:t>
                      </a:r>
                      <a:r>
                        <a:rPr lang="en-US" i="1" dirty="0">
                          <a:hlinkClick r:id="rId2"/>
                        </a:rPr>
                        <a:t>alamin@aiub.edu</a:t>
                      </a:r>
                      <a:r>
                        <a:rPr lang="en-US" i="1" dirty="0"/>
                        <a:t>)</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Web Technologies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id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533197" y="1289601"/>
            <a:ext cx="7879283"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a:t>
            </a:r>
            <a:r>
              <a:rPr lang="en-US" sz="2400" dirty="0">
                <a:solidFill>
                  <a:schemeClr val="bg2">
                    <a:lumMod val="50000"/>
                  </a:schemeClr>
                </a:solidFill>
              </a:rPr>
              <a:t>id</a:t>
            </a:r>
            <a:r>
              <a:rPr lang="en-US" sz="2400" dirty="0"/>
              <a:t> selector uses the id attribute of an HTML element to select a specific element.</a:t>
            </a:r>
          </a:p>
          <a:p>
            <a:pPr marL="342900" indent="-342900">
              <a:buFont typeface="Arial" panose="020B0604020202020204" pitchFamily="34" charset="0"/>
              <a:buChar char="•"/>
            </a:pPr>
            <a:r>
              <a:rPr lang="en-US" sz="2400" dirty="0"/>
              <a:t>The </a:t>
            </a:r>
            <a:r>
              <a:rPr lang="en-US" sz="2400" dirty="0">
                <a:solidFill>
                  <a:schemeClr val="bg2">
                    <a:lumMod val="50000"/>
                  </a:schemeClr>
                </a:solidFill>
              </a:rPr>
              <a:t>id</a:t>
            </a:r>
            <a:r>
              <a:rPr lang="en-US" sz="2400" dirty="0"/>
              <a:t> of an element is </a:t>
            </a:r>
            <a:r>
              <a:rPr lang="en-US" sz="2400" dirty="0">
                <a:solidFill>
                  <a:schemeClr val="bg2">
                    <a:lumMod val="50000"/>
                  </a:schemeClr>
                </a:solidFill>
              </a:rPr>
              <a:t>unique within a page</a:t>
            </a:r>
          </a:p>
          <a:p>
            <a:pPr marL="342900" indent="-342900">
              <a:buFont typeface="Arial" panose="020B0604020202020204" pitchFamily="34" charset="0"/>
              <a:buChar char="•"/>
            </a:pPr>
            <a:r>
              <a:rPr lang="en-US" sz="2400" dirty="0"/>
              <a:t>To select an element with a specific id with a hash (#) character, followed by the id of the element.</a:t>
            </a:r>
          </a:p>
          <a:p>
            <a:pPr marL="342900" indent="-342900">
              <a:buFont typeface="Arial" panose="020B0604020202020204" pitchFamily="34" charset="0"/>
              <a:buChar char="•"/>
            </a:pPr>
            <a:r>
              <a:rPr lang="en-US" sz="2400" dirty="0"/>
              <a:t>An id name </a:t>
            </a:r>
            <a:r>
              <a:rPr lang="en-US" sz="2400" dirty="0">
                <a:solidFill>
                  <a:srgbClr val="FF0000"/>
                </a:solidFill>
              </a:rPr>
              <a:t>cannot</a:t>
            </a:r>
            <a:r>
              <a:rPr lang="en-US" sz="2400" dirty="0"/>
              <a:t> start with a </a:t>
            </a:r>
            <a:r>
              <a:rPr lang="en-US" sz="2400" dirty="0">
                <a:solidFill>
                  <a:srgbClr val="FF0000"/>
                </a:solidFill>
              </a:rPr>
              <a:t>number</a:t>
            </a:r>
          </a:p>
          <a:p>
            <a:endParaRPr lang="en-US" sz="2400" dirty="0"/>
          </a:p>
          <a:p>
            <a:r>
              <a:rPr lang="en-US" sz="2400" b="1" dirty="0"/>
              <a:t>Example</a:t>
            </a:r>
            <a:endParaRPr lang="en-US" sz="2400" dirty="0"/>
          </a:p>
          <a:p>
            <a:r>
              <a:rPr lang="en-US" sz="2400" dirty="0">
                <a:solidFill>
                  <a:schemeClr val="bg2">
                    <a:lumMod val="50000"/>
                  </a:schemeClr>
                </a:solidFill>
              </a:rPr>
              <a:t>#para1 </a:t>
            </a:r>
            <a:r>
              <a:rPr lang="en-US" sz="2400" dirty="0"/>
              <a:t>{</a:t>
            </a:r>
          </a:p>
          <a:p>
            <a:r>
              <a:rPr lang="en-US" sz="2400" dirty="0"/>
              <a:t>  text-align: center;</a:t>
            </a:r>
          </a:p>
          <a:p>
            <a:r>
              <a:rPr lang="en-US" sz="2400" dirty="0"/>
              <a:t>  color: red;</a:t>
            </a:r>
          </a:p>
          <a:p>
            <a:r>
              <a:rPr lang="en-US" sz="2400" dirty="0"/>
              <a:t>}</a:t>
            </a:r>
          </a:p>
          <a:p>
            <a:r>
              <a:rPr lang="en-US" sz="2400" dirty="0"/>
              <a:t>The CSS rule below will be applied to the HTML element with id="</a:t>
            </a:r>
            <a:r>
              <a:rPr lang="en-US" sz="2400" dirty="0">
                <a:solidFill>
                  <a:schemeClr val="bg2">
                    <a:lumMod val="50000"/>
                  </a:schemeClr>
                </a:solidFill>
              </a:rPr>
              <a:t>para1</a:t>
            </a:r>
            <a:r>
              <a:rPr lang="en-US" sz="2400" dirty="0"/>
              <a:t>": </a:t>
            </a:r>
          </a:p>
        </p:txBody>
      </p:sp>
    </p:spTree>
    <p:extLst>
      <p:ext uri="{BB962C8B-B14F-4D97-AF65-F5344CB8AC3E}">
        <p14:creationId xmlns:p14="http://schemas.microsoft.com/office/powerpoint/2010/main" val="364073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class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238632"/>
            <a:ext cx="7879283" cy="5324535"/>
          </a:xfrm>
          <a:prstGeom prst="rect">
            <a:avLst/>
          </a:prstGeom>
          <a:noFill/>
        </p:spPr>
        <p:txBody>
          <a:bodyPr wrap="square" rtlCol="0">
            <a:spAutoFit/>
          </a:bodyPr>
          <a:lstStyle/>
          <a:p>
            <a:r>
              <a:rPr lang="en-US" sz="2000" dirty="0"/>
              <a:t>The class </a:t>
            </a:r>
            <a:r>
              <a:rPr lang="en-US" sz="2000" dirty="0">
                <a:solidFill>
                  <a:schemeClr val="bg2">
                    <a:lumMod val="50000"/>
                  </a:schemeClr>
                </a:solidFill>
              </a:rPr>
              <a:t>selector</a:t>
            </a:r>
            <a:r>
              <a:rPr lang="en-US" sz="2000" dirty="0"/>
              <a:t> selects HTML </a:t>
            </a:r>
            <a:r>
              <a:rPr lang="en-US" sz="2000" dirty="0">
                <a:solidFill>
                  <a:schemeClr val="bg2">
                    <a:lumMod val="50000"/>
                  </a:schemeClr>
                </a:solidFill>
              </a:rPr>
              <a:t>elements</a:t>
            </a:r>
            <a:r>
              <a:rPr lang="en-US" sz="2000" dirty="0"/>
              <a:t> with a specific </a:t>
            </a:r>
            <a:r>
              <a:rPr lang="en-US" sz="2000" dirty="0">
                <a:solidFill>
                  <a:schemeClr val="bg2">
                    <a:lumMod val="50000"/>
                  </a:schemeClr>
                </a:solidFill>
              </a:rPr>
              <a:t>class</a:t>
            </a:r>
            <a:r>
              <a:rPr lang="en-US" sz="2000" dirty="0"/>
              <a:t> attribute.</a:t>
            </a:r>
          </a:p>
          <a:p>
            <a:r>
              <a:rPr lang="en-US" sz="2000" dirty="0"/>
              <a:t>To select elements with a specific class need to use (.) character, followed by the class name.</a:t>
            </a:r>
          </a:p>
          <a:p>
            <a:r>
              <a:rPr lang="en-US" sz="2000" dirty="0"/>
              <a:t>In this example all HTML elements with class="center" will be red and center-aligned: </a:t>
            </a:r>
          </a:p>
          <a:p>
            <a:r>
              <a:rPr lang="en-US" sz="2000" dirty="0">
                <a:solidFill>
                  <a:schemeClr val="bg2">
                    <a:lumMod val="50000"/>
                  </a:schemeClr>
                </a:solidFill>
              </a:rPr>
              <a:t>.center</a:t>
            </a:r>
            <a:r>
              <a:rPr lang="en-US" sz="2000" dirty="0"/>
              <a:t> {</a:t>
            </a:r>
            <a:br>
              <a:rPr lang="en-US" sz="2000" dirty="0"/>
            </a:br>
            <a:r>
              <a:rPr lang="en-US" sz="2000" dirty="0"/>
              <a:t>  text-align: center;</a:t>
            </a:r>
            <a:br>
              <a:rPr lang="en-US" sz="2000" dirty="0"/>
            </a:br>
            <a:r>
              <a:rPr lang="en-US" sz="2000" dirty="0"/>
              <a:t>  color: red;</a:t>
            </a:r>
            <a:br>
              <a:rPr lang="en-US" sz="2000" dirty="0"/>
            </a:br>
            <a:r>
              <a:rPr lang="en-US" sz="2000" dirty="0"/>
              <a:t>}</a:t>
            </a:r>
          </a:p>
          <a:p>
            <a:r>
              <a:rPr lang="en-US" sz="2000" dirty="0"/>
              <a:t>It can be specified only specific HTML elements should be affected by a class.</a:t>
            </a:r>
          </a:p>
          <a:p>
            <a:r>
              <a:rPr lang="en-US" sz="2000" dirty="0"/>
              <a:t>In this example only &lt;p&gt; elements with class="center" will be center-aligned: </a:t>
            </a:r>
          </a:p>
          <a:p>
            <a:r>
              <a:rPr lang="en-US" sz="2000" dirty="0" err="1">
                <a:solidFill>
                  <a:schemeClr val="bg2">
                    <a:lumMod val="50000"/>
                  </a:schemeClr>
                </a:solidFill>
              </a:rPr>
              <a:t>p.center</a:t>
            </a:r>
            <a:r>
              <a:rPr lang="en-US" sz="2000" dirty="0"/>
              <a:t> {</a:t>
            </a:r>
            <a:br>
              <a:rPr lang="en-US" sz="2000" dirty="0"/>
            </a:br>
            <a:r>
              <a:rPr lang="en-US" sz="2000" dirty="0"/>
              <a:t>  text-align: center;</a:t>
            </a:r>
            <a:br>
              <a:rPr lang="en-US" sz="2000" dirty="0"/>
            </a:br>
            <a:r>
              <a:rPr lang="en-US" sz="2000" dirty="0"/>
              <a:t>  color: red;</a:t>
            </a:r>
            <a:br>
              <a:rPr lang="en-US" sz="2000" dirty="0"/>
            </a:br>
            <a:r>
              <a:rPr lang="en-US" sz="2000" dirty="0"/>
              <a:t>}</a:t>
            </a:r>
          </a:p>
        </p:txBody>
      </p:sp>
    </p:spTree>
    <p:extLst>
      <p:ext uri="{BB962C8B-B14F-4D97-AF65-F5344CB8AC3E}">
        <p14:creationId xmlns:p14="http://schemas.microsoft.com/office/powerpoint/2010/main" val="400193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Universal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238632"/>
            <a:ext cx="7879283" cy="2031325"/>
          </a:xfrm>
          <a:prstGeom prst="rect">
            <a:avLst/>
          </a:prstGeom>
          <a:noFill/>
        </p:spPr>
        <p:txBody>
          <a:bodyPr wrap="square" rtlCol="0">
            <a:spAutoFit/>
          </a:bodyPr>
          <a:lstStyle/>
          <a:p>
            <a:r>
              <a:rPr lang="en-US" dirty="0"/>
              <a:t>The universal selector </a:t>
            </a:r>
            <a:r>
              <a:rPr lang="en-US" dirty="0">
                <a:solidFill>
                  <a:schemeClr val="bg2">
                    <a:lumMod val="50000"/>
                  </a:schemeClr>
                </a:solidFill>
              </a:rPr>
              <a:t>(*) </a:t>
            </a:r>
            <a:r>
              <a:rPr lang="en-US" dirty="0"/>
              <a:t>selects all HTML elements on the page.</a:t>
            </a:r>
          </a:p>
          <a:p>
            <a:r>
              <a:rPr lang="en-US" dirty="0"/>
              <a:t>Example</a:t>
            </a:r>
          </a:p>
          <a:p>
            <a:r>
              <a:rPr lang="en-US" dirty="0"/>
              <a:t>The CSS rule below will affect every HTML element on the page: </a:t>
            </a:r>
          </a:p>
          <a:p>
            <a:r>
              <a:rPr lang="en-US" dirty="0">
                <a:solidFill>
                  <a:schemeClr val="bg2">
                    <a:lumMod val="50000"/>
                  </a:schemeClr>
                </a:solidFill>
              </a:rPr>
              <a:t>*</a:t>
            </a:r>
            <a:r>
              <a:rPr lang="en-US" dirty="0"/>
              <a:t> {</a:t>
            </a:r>
            <a:br>
              <a:rPr lang="en-US" dirty="0"/>
            </a:br>
            <a:r>
              <a:rPr lang="en-US" dirty="0"/>
              <a:t>  text-align: center;</a:t>
            </a:r>
            <a:br>
              <a:rPr lang="en-US" dirty="0"/>
            </a:br>
            <a:r>
              <a:rPr lang="en-US" dirty="0"/>
              <a:t>  color: blue;</a:t>
            </a:r>
            <a:br>
              <a:rPr lang="en-US" dirty="0"/>
            </a:br>
            <a:r>
              <a:rPr lang="en-US" dirty="0"/>
              <a:t>}</a:t>
            </a:r>
          </a:p>
        </p:txBody>
      </p:sp>
    </p:spTree>
    <p:extLst>
      <p:ext uri="{BB962C8B-B14F-4D97-AF65-F5344CB8AC3E}">
        <p14:creationId xmlns:p14="http://schemas.microsoft.com/office/powerpoint/2010/main" val="418747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Grouping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088514"/>
            <a:ext cx="7879283" cy="3477875"/>
          </a:xfrm>
          <a:prstGeom prst="rect">
            <a:avLst/>
          </a:prstGeom>
          <a:noFill/>
        </p:spPr>
        <p:txBody>
          <a:bodyPr wrap="square" rtlCol="0">
            <a:spAutoFit/>
          </a:bodyPr>
          <a:lstStyle/>
          <a:p>
            <a:r>
              <a:rPr lang="en-US" sz="2000" dirty="0"/>
              <a:t>The </a:t>
            </a:r>
            <a:r>
              <a:rPr lang="en-US" sz="2000" dirty="0">
                <a:solidFill>
                  <a:schemeClr val="bg2">
                    <a:lumMod val="50000"/>
                  </a:schemeClr>
                </a:solidFill>
              </a:rPr>
              <a:t>grouping selector </a:t>
            </a:r>
            <a:r>
              <a:rPr lang="en-US" sz="2000" dirty="0"/>
              <a:t>selects all the HTML elements with the same style definitions.</a:t>
            </a:r>
          </a:p>
          <a:p>
            <a:r>
              <a:rPr lang="en-US" sz="2000" dirty="0"/>
              <a:t>It will be better to group the selectors to minimize the code.</a:t>
            </a:r>
          </a:p>
          <a:p>
            <a:r>
              <a:rPr lang="en-US" sz="2000" dirty="0"/>
              <a:t>To group selectors, separate each selector with a comma.</a:t>
            </a:r>
          </a:p>
          <a:p>
            <a:r>
              <a:rPr lang="en-US" sz="2000" dirty="0"/>
              <a:t>Example</a:t>
            </a:r>
          </a:p>
          <a:p>
            <a:r>
              <a:rPr lang="en-US" sz="2000" dirty="0"/>
              <a:t>In this example we have grouped the selectors from the code above: </a:t>
            </a:r>
          </a:p>
          <a:p>
            <a:r>
              <a:rPr lang="en-US" sz="2000" dirty="0">
                <a:solidFill>
                  <a:schemeClr val="bg2">
                    <a:lumMod val="50000"/>
                  </a:schemeClr>
                </a:solidFill>
              </a:rPr>
              <a:t>h1, h2, p </a:t>
            </a:r>
            <a:r>
              <a:rPr lang="en-US" sz="2000" dirty="0"/>
              <a:t>{</a:t>
            </a:r>
            <a:br>
              <a:rPr lang="en-US" sz="2000" dirty="0"/>
            </a:br>
            <a:r>
              <a:rPr lang="en-US" sz="2000" dirty="0"/>
              <a:t>  text-align: center;</a:t>
            </a:r>
            <a:br>
              <a:rPr lang="en-US" sz="2000" dirty="0"/>
            </a:br>
            <a:r>
              <a:rPr lang="en-US" sz="2000" dirty="0"/>
              <a:t>  color: red;</a:t>
            </a:r>
            <a:br>
              <a:rPr lang="en-US" sz="2000" dirty="0"/>
            </a:br>
            <a:r>
              <a:rPr lang="en-US" sz="2000" dirty="0"/>
              <a:t>}</a:t>
            </a:r>
          </a:p>
          <a:p>
            <a:endParaRPr lang="en-US" sz="2000" dirty="0"/>
          </a:p>
        </p:txBody>
      </p:sp>
    </p:spTree>
    <p:extLst>
      <p:ext uri="{BB962C8B-B14F-4D97-AF65-F5344CB8AC3E}">
        <p14:creationId xmlns:p14="http://schemas.microsoft.com/office/powerpoint/2010/main" val="2017061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Inserting CSS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378779" y="2192540"/>
            <a:ext cx="838644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800" dirty="0"/>
              <a:t>There are three ways of inserting a style sheet:</a:t>
            </a:r>
          </a:p>
          <a:p>
            <a:pPr marL="285750" indent="-285750">
              <a:buFont typeface="Arial" panose="020B0604020202020204" pitchFamily="34" charset="0"/>
              <a:buChar char="•"/>
            </a:pPr>
            <a:r>
              <a:rPr lang="en-US" sz="2800" dirty="0"/>
              <a:t>External CSS</a:t>
            </a:r>
          </a:p>
          <a:p>
            <a:pPr marL="285750" indent="-285750">
              <a:buFont typeface="Arial" panose="020B0604020202020204" pitchFamily="34" charset="0"/>
              <a:buChar char="•"/>
            </a:pPr>
            <a:r>
              <a:rPr lang="en-US" sz="2800" dirty="0"/>
              <a:t>Internal CSS</a:t>
            </a:r>
          </a:p>
          <a:p>
            <a:pPr marL="285750" indent="-285750">
              <a:buFont typeface="Arial" panose="020B0604020202020204" pitchFamily="34" charset="0"/>
              <a:buChar char="•"/>
            </a:pPr>
            <a:r>
              <a:rPr lang="en-US" sz="2800" dirty="0"/>
              <a:t>Inline CSS</a:t>
            </a:r>
          </a:p>
        </p:txBody>
      </p:sp>
    </p:spTree>
    <p:extLst>
      <p:ext uri="{BB962C8B-B14F-4D97-AF65-F5344CB8AC3E}">
        <p14:creationId xmlns:p14="http://schemas.microsoft.com/office/powerpoint/2010/main" val="3599766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External CSS</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257327"/>
            <a:ext cx="787928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External style sheet is an external file which can be imported to the HTML file.</a:t>
            </a:r>
          </a:p>
          <a:p>
            <a:pPr marL="342900" indent="-342900">
              <a:buFont typeface="Arial" panose="020B0604020202020204" pitchFamily="34" charset="0"/>
              <a:buChar char="•"/>
            </a:pPr>
            <a:r>
              <a:rPr lang="en-US" sz="2000" dirty="0"/>
              <a:t>HTML page must include a reference to the external style sheet file inside the &lt;link&gt; element, inside the head section.</a:t>
            </a:r>
          </a:p>
          <a:p>
            <a:pPr marL="342900" indent="-342900">
              <a:buFont typeface="Arial" panose="020B0604020202020204" pitchFamily="34" charset="0"/>
              <a:buChar char="•"/>
            </a:pPr>
            <a:r>
              <a:rPr lang="en-US" sz="2000" dirty="0"/>
              <a:t>External styles are defined within the &lt;link&gt; element, inside the &lt;head&gt; section of an HTML page.</a:t>
            </a:r>
          </a:p>
          <a:p>
            <a:r>
              <a:rPr lang="en-US" sz="2000" b="1" dirty="0"/>
              <a:t>Example</a:t>
            </a:r>
          </a:p>
          <a:p>
            <a:endParaRPr lang="en-US" sz="2000" dirty="0"/>
          </a:p>
          <a:p>
            <a:r>
              <a:rPr lang="en-US" dirty="0"/>
              <a:t>&lt;!DOCTYPE html&gt;</a:t>
            </a:r>
          </a:p>
          <a:p>
            <a:r>
              <a:rPr lang="en-US" dirty="0"/>
              <a:t>&lt;html&gt;</a:t>
            </a:r>
          </a:p>
          <a:p>
            <a:r>
              <a:rPr lang="en-US" dirty="0"/>
              <a:t>&lt;head&gt;</a:t>
            </a:r>
          </a:p>
          <a:p>
            <a:r>
              <a:rPr lang="en-US" dirty="0">
                <a:solidFill>
                  <a:schemeClr val="bg2">
                    <a:lumMod val="50000"/>
                  </a:schemeClr>
                </a:solidFill>
              </a:rPr>
              <a:t>&lt;link </a:t>
            </a:r>
            <a:r>
              <a:rPr lang="en-US" dirty="0" err="1">
                <a:solidFill>
                  <a:schemeClr val="bg2">
                    <a:lumMod val="50000"/>
                  </a:schemeClr>
                </a:solidFill>
              </a:rPr>
              <a:t>rel</a:t>
            </a:r>
            <a:r>
              <a:rPr lang="en-US" dirty="0">
                <a:solidFill>
                  <a:schemeClr val="bg2">
                    <a:lumMod val="50000"/>
                  </a:schemeClr>
                </a:solidFill>
              </a:rPr>
              <a:t>="stylesheet" type="text/</a:t>
            </a:r>
            <a:r>
              <a:rPr lang="en-US" dirty="0" err="1">
                <a:solidFill>
                  <a:schemeClr val="bg2">
                    <a:lumMod val="50000"/>
                  </a:schemeClr>
                </a:solidFill>
              </a:rPr>
              <a:t>css</a:t>
            </a:r>
            <a:r>
              <a:rPr lang="en-US" dirty="0">
                <a:solidFill>
                  <a:schemeClr val="bg2">
                    <a:lumMod val="50000"/>
                  </a:schemeClr>
                </a:solidFill>
              </a:rPr>
              <a:t>" </a:t>
            </a:r>
            <a:r>
              <a:rPr lang="en-US" dirty="0" err="1">
                <a:solidFill>
                  <a:schemeClr val="bg2">
                    <a:lumMod val="50000"/>
                  </a:schemeClr>
                </a:solidFill>
              </a:rPr>
              <a:t>href</a:t>
            </a:r>
            <a:r>
              <a:rPr lang="en-US" dirty="0">
                <a:solidFill>
                  <a:schemeClr val="bg2">
                    <a:lumMod val="50000"/>
                  </a:schemeClr>
                </a:solidFill>
              </a:rPr>
              <a:t>="mystyle.css"&gt;</a:t>
            </a:r>
          </a:p>
          <a:p>
            <a:r>
              <a:rPr lang="en-US" dirty="0"/>
              <a:t>&lt;/head&gt;</a:t>
            </a:r>
          </a:p>
          <a:p>
            <a:r>
              <a:rPr lang="en-US" dirty="0"/>
              <a:t>&lt;body&gt;</a:t>
            </a:r>
          </a:p>
          <a:p>
            <a:r>
              <a:rPr lang="en-US" dirty="0"/>
              <a:t>&lt;h1&gt;This is a heading&lt;/h1&gt;</a:t>
            </a:r>
          </a:p>
          <a:p>
            <a:r>
              <a:rPr lang="en-US" dirty="0"/>
              <a:t>&lt;p&gt;This is a paragraph.&lt;/p&gt;</a:t>
            </a:r>
          </a:p>
          <a:p>
            <a:r>
              <a:rPr lang="en-US" dirty="0"/>
              <a:t>&lt;/body&gt;</a:t>
            </a:r>
          </a:p>
          <a:p>
            <a:r>
              <a:rPr lang="en-US" dirty="0"/>
              <a:t>&lt;/html&gt;</a:t>
            </a:r>
          </a:p>
        </p:txBody>
      </p:sp>
    </p:spTree>
    <p:extLst>
      <p:ext uri="{BB962C8B-B14F-4D97-AF65-F5344CB8AC3E}">
        <p14:creationId xmlns:p14="http://schemas.microsoft.com/office/powerpoint/2010/main" val="3749249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External CSS</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257327"/>
            <a:ext cx="7879283"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a:t>An external style sheet can be written with a .</a:t>
            </a:r>
            <a:r>
              <a:rPr lang="en-US" sz="2400" dirty="0" err="1"/>
              <a:t>css</a:t>
            </a:r>
            <a:r>
              <a:rPr lang="en-US" sz="2400" dirty="0"/>
              <a:t> extension.</a:t>
            </a:r>
          </a:p>
          <a:p>
            <a:pPr marL="342900" indent="-342900">
              <a:buFont typeface="Arial" panose="020B0604020202020204" pitchFamily="34" charset="0"/>
              <a:buChar char="•"/>
            </a:pPr>
            <a:r>
              <a:rPr lang="en-US" sz="2400" dirty="0"/>
              <a:t>The external .</a:t>
            </a:r>
            <a:r>
              <a:rPr lang="en-US" sz="2400" dirty="0" err="1"/>
              <a:t>css</a:t>
            </a:r>
            <a:r>
              <a:rPr lang="en-US" sz="2400" dirty="0"/>
              <a:t> file should not contain any HTML tags.</a:t>
            </a:r>
          </a:p>
          <a:p>
            <a:endParaRPr lang="en-US" dirty="0"/>
          </a:p>
          <a:p>
            <a:r>
              <a:rPr lang="en-US" sz="2400" b="1" dirty="0"/>
              <a:t>"</a:t>
            </a:r>
            <a:r>
              <a:rPr lang="en-US" sz="2400" b="1" dirty="0">
                <a:solidFill>
                  <a:schemeClr val="bg2">
                    <a:lumMod val="50000"/>
                  </a:schemeClr>
                </a:solidFill>
              </a:rPr>
              <a:t>mystyle.css</a:t>
            </a:r>
            <a:r>
              <a:rPr lang="en-US" sz="2400" b="1" dirty="0"/>
              <a:t>“</a:t>
            </a:r>
          </a:p>
          <a:p>
            <a:endParaRPr lang="en-US" sz="2400" b="1" dirty="0"/>
          </a:p>
          <a:p>
            <a:r>
              <a:rPr lang="en-US" dirty="0"/>
              <a:t>body {</a:t>
            </a:r>
            <a:br>
              <a:rPr lang="en-US" dirty="0"/>
            </a:br>
            <a:r>
              <a:rPr lang="en-US" dirty="0"/>
              <a:t>  background-color: </a:t>
            </a:r>
            <a:r>
              <a:rPr lang="en-US" dirty="0" err="1"/>
              <a:t>lightblue</a:t>
            </a:r>
            <a:r>
              <a:rPr lang="en-US" dirty="0"/>
              <a:t>;</a:t>
            </a:r>
            <a:br>
              <a:rPr lang="en-US" dirty="0"/>
            </a:br>
            <a:r>
              <a:rPr lang="en-US" dirty="0"/>
              <a:t>}</a:t>
            </a:r>
            <a:br>
              <a:rPr lang="en-US" dirty="0"/>
            </a:br>
            <a:br>
              <a:rPr lang="en-US" dirty="0"/>
            </a:br>
            <a:r>
              <a:rPr lang="en-US" dirty="0"/>
              <a:t>h1 {</a:t>
            </a:r>
            <a:br>
              <a:rPr lang="en-US" dirty="0"/>
            </a:br>
            <a:r>
              <a:rPr lang="en-US" dirty="0"/>
              <a:t>  color: navy;</a:t>
            </a:r>
            <a:br>
              <a:rPr lang="en-US" dirty="0"/>
            </a:br>
            <a:r>
              <a:rPr lang="en-US" dirty="0"/>
              <a:t>  margin-left: 20px;</a:t>
            </a:r>
            <a:br>
              <a:rPr lang="en-US" dirty="0"/>
            </a:br>
            <a:r>
              <a:rPr lang="en-US" dirty="0"/>
              <a:t>}</a:t>
            </a:r>
          </a:p>
        </p:txBody>
      </p:sp>
    </p:spTree>
    <p:extLst>
      <p:ext uri="{BB962C8B-B14F-4D97-AF65-F5344CB8AC3E}">
        <p14:creationId xmlns:p14="http://schemas.microsoft.com/office/powerpoint/2010/main" val="1393705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Internal CSS</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088514"/>
            <a:ext cx="7879283"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An internal style sheet may be used if one single HTML page has a unique style.</a:t>
            </a:r>
          </a:p>
          <a:p>
            <a:pPr marL="342900" indent="-342900">
              <a:buFont typeface="Arial" panose="020B0604020202020204" pitchFamily="34" charset="0"/>
              <a:buChar char="•"/>
            </a:pPr>
            <a:r>
              <a:rPr lang="en-US" sz="2000" dirty="0"/>
              <a:t>The internal style is defined inside the &lt;style&gt; element, inside the head section.</a:t>
            </a:r>
          </a:p>
          <a:p>
            <a:r>
              <a:rPr lang="en-US" sz="2000" b="1" dirty="0"/>
              <a:t>Example</a:t>
            </a:r>
          </a:p>
          <a:p>
            <a:endParaRPr lang="en-US" sz="2000" b="1" dirty="0"/>
          </a:p>
          <a:p>
            <a:r>
              <a:rPr lang="en-US" sz="1400" dirty="0"/>
              <a:t>&lt;!DOCTYPE html&gt;</a:t>
            </a:r>
            <a:br>
              <a:rPr lang="en-US" sz="1400" dirty="0"/>
            </a:br>
            <a:r>
              <a:rPr lang="en-US" sz="1400" dirty="0"/>
              <a:t>&lt;html&gt;</a:t>
            </a:r>
            <a:br>
              <a:rPr lang="en-US" sz="1400" dirty="0"/>
            </a:br>
            <a:r>
              <a:rPr lang="en-US" sz="1400" dirty="0"/>
              <a:t>&lt;head&gt;</a:t>
            </a:r>
            <a:br>
              <a:rPr lang="en-US" sz="1400" dirty="0"/>
            </a:br>
            <a:r>
              <a:rPr lang="en-US" sz="1400" dirty="0">
                <a:solidFill>
                  <a:schemeClr val="bg2">
                    <a:lumMod val="50000"/>
                  </a:schemeClr>
                </a:solidFill>
              </a:rPr>
              <a:t>&lt;style&gt;</a:t>
            </a:r>
            <a:br>
              <a:rPr lang="en-US" sz="1400" dirty="0">
                <a:solidFill>
                  <a:schemeClr val="bg2">
                    <a:lumMod val="50000"/>
                  </a:schemeClr>
                </a:solidFill>
              </a:rPr>
            </a:br>
            <a:r>
              <a:rPr lang="en-US" sz="1400" dirty="0">
                <a:solidFill>
                  <a:schemeClr val="bg2">
                    <a:lumMod val="50000"/>
                  </a:schemeClr>
                </a:solidFill>
              </a:rPr>
              <a:t>body {</a:t>
            </a:r>
            <a:br>
              <a:rPr lang="en-US" sz="1400" dirty="0">
                <a:solidFill>
                  <a:schemeClr val="bg2">
                    <a:lumMod val="50000"/>
                  </a:schemeClr>
                </a:solidFill>
              </a:rPr>
            </a:br>
            <a:r>
              <a:rPr lang="en-US" sz="1400" dirty="0">
                <a:solidFill>
                  <a:schemeClr val="bg2">
                    <a:lumMod val="50000"/>
                  </a:schemeClr>
                </a:solidFill>
              </a:rPr>
              <a:t>  background-color: linen;</a:t>
            </a:r>
            <a:br>
              <a:rPr lang="en-US" sz="1400" dirty="0">
                <a:solidFill>
                  <a:schemeClr val="bg2">
                    <a:lumMod val="50000"/>
                  </a:schemeClr>
                </a:solidFill>
              </a:rPr>
            </a:br>
            <a:r>
              <a:rPr lang="en-US" sz="1400" dirty="0">
                <a:solidFill>
                  <a:schemeClr val="bg2">
                    <a:lumMod val="50000"/>
                  </a:schemeClr>
                </a:solidFill>
              </a:rPr>
              <a:t>}</a:t>
            </a:r>
            <a:br>
              <a:rPr lang="en-US" sz="1400" dirty="0">
                <a:solidFill>
                  <a:schemeClr val="bg2">
                    <a:lumMod val="50000"/>
                  </a:schemeClr>
                </a:solidFill>
              </a:rPr>
            </a:br>
            <a:r>
              <a:rPr lang="en-US" sz="1400" dirty="0">
                <a:solidFill>
                  <a:schemeClr val="bg2">
                    <a:lumMod val="50000"/>
                  </a:schemeClr>
                </a:solidFill>
              </a:rPr>
              <a:t>h1 {</a:t>
            </a:r>
            <a:br>
              <a:rPr lang="en-US" sz="1400" dirty="0">
                <a:solidFill>
                  <a:schemeClr val="bg2">
                    <a:lumMod val="50000"/>
                  </a:schemeClr>
                </a:solidFill>
              </a:rPr>
            </a:br>
            <a:r>
              <a:rPr lang="en-US" sz="1400" dirty="0">
                <a:solidFill>
                  <a:schemeClr val="bg2">
                    <a:lumMod val="50000"/>
                  </a:schemeClr>
                </a:solidFill>
              </a:rPr>
              <a:t>  color: maroon;</a:t>
            </a:r>
            <a:br>
              <a:rPr lang="en-US" sz="1400" dirty="0">
                <a:solidFill>
                  <a:schemeClr val="bg2">
                    <a:lumMod val="50000"/>
                  </a:schemeClr>
                </a:solidFill>
              </a:rPr>
            </a:br>
            <a:r>
              <a:rPr lang="en-US" sz="1400" dirty="0">
                <a:solidFill>
                  <a:schemeClr val="bg2">
                    <a:lumMod val="50000"/>
                  </a:schemeClr>
                </a:solidFill>
              </a:rPr>
              <a:t>  margin-left: 40px;</a:t>
            </a:r>
            <a:br>
              <a:rPr lang="en-US" sz="1400" dirty="0">
                <a:solidFill>
                  <a:schemeClr val="bg2">
                    <a:lumMod val="50000"/>
                  </a:schemeClr>
                </a:solidFill>
              </a:rPr>
            </a:br>
            <a:r>
              <a:rPr lang="en-US" sz="1400" dirty="0">
                <a:solidFill>
                  <a:schemeClr val="bg2">
                    <a:lumMod val="50000"/>
                  </a:schemeClr>
                </a:solidFill>
              </a:rPr>
              <a:t>}</a:t>
            </a:r>
            <a:br>
              <a:rPr lang="en-US" sz="1400" dirty="0">
                <a:solidFill>
                  <a:schemeClr val="bg2">
                    <a:lumMod val="50000"/>
                  </a:schemeClr>
                </a:solidFill>
              </a:rPr>
            </a:br>
            <a:r>
              <a:rPr lang="en-US" sz="1400" dirty="0">
                <a:solidFill>
                  <a:schemeClr val="bg2">
                    <a:lumMod val="50000"/>
                  </a:schemeClr>
                </a:solidFill>
              </a:rPr>
              <a:t>&lt;/style&gt;</a:t>
            </a:r>
            <a:br>
              <a:rPr lang="en-US" sz="1400" dirty="0"/>
            </a:br>
            <a:r>
              <a:rPr lang="en-US" sz="1400" dirty="0"/>
              <a:t>&lt;/head&gt;</a:t>
            </a:r>
            <a:br>
              <a:rPr lang="en-US" sz="1400" dirty="0"/>
            </a:br>
            <a:r>
              <a:rPr lang="en-US" sz="1400" dirty="0"/>
              <a:t>&lt;body&gt;</a:t>
            </a:r>
            <a:br>
              <a:rPr lang="en-US" sz="1400" dirty="0"/>
            </a:br>
            <a:r>
              <a:rPr lang="en-US" sz="1400" dirty="0"/>
              <a:t>&lt;h1&gt;This is a heading&lt;/h1&gt;</a:t>
            </a:r>
            <a:br>
              <a:rPr lang="en-US" sz="1400" dirty="0"/>
            </a:br>
            <a:r>
              <a:rPr lang="en-US" sz="1400" dirty="0"/>
              <a:t>&lt;p&gt;This is a paragraph.&lt;/p&gt;</a:t>
            </a:r>
            <a:br>
              <a:rPr lang="en-US" sz="1400" dirty="0"/>
            </a:br>
            <a:r>
              <a:rPr lang="en-US" sz="1400" dirty="0"/>
              <a:t>&lt;/body&gt;</a:t>
            </a:r>
            <a:br>
              <a:rPr lang="en-US" sz="1400" dirty="0"/>
            </a:br>
            <a:r>
              <a:rPr lang="en-US" sz="1400" dirty="0"/>
              <a:t>&lt;/html&gt;</a:t>
            </a:r>
          </a:p>
          <a:p>
            <a:endParaRPr lang="en-US" sz="1400" dirty="0"/>
          </a:p>
        </p:txBody>
      </p:sp>
    </p:spTree>
    <p:extLst>
      <p:ext uri="{BB962C8B-B14F-4D97-AF65-F5344CB8AC3E}">
        <p14:creationId xmlns:p14="http://schemas.microsoft.com/office/powerpoint/2010/main" val="540374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Grouping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121951"/>
            <a:ext cx="787928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Inline style may be used to apply a unique style for a single element.</a:t>
            </a:r>
          </a:p>
          <a:p>
            <a:pPr marL="342900" indent="-342900">
              <a:buFont typeface="Arial" panose="020B0604020202020204" pitchFamily="34" charset="0"/>
              <a:buChar char="•"/>
            </a:pPr>
            <a:r>
              <a:rPr lang="en-US" sz="2000" dirty="0"/>
              <a:t>To use inline styles, the </a:t>
            </a:r>
            <a:r>
              <a:rPr lang="en-US" sz="2000" dirty="0">
                <a:solidFill>
                  <a:schemeClr val="bg2">
                    <a:lumMod val="50000"/>
                  </a:schemeClr>
                </a:solidFill>
              </a:rPr>
              <a:t>style</a:t>
            </a:r>
            <a:r>
              <a:rPr lang="en-US" sz="2000" dirty="0"/>
              <a:t> attribute to the relevant element needs to be added. </a:t>
            </a:r>
          </a:p>
          <a:p>
            <a:pPr marL="342900" indent="-342900">
              <a:buFont typeface="Arial" panose="020B0604020202020204" pitchFamily="34" charset="0"/>
              <a:buChar char="•"/>
            </a:pPr>
            <a:r>
              <a:rPr lang="en-US" sz="2000" dirty="0"/>
              <a:t>The </a:t>
            </a:r>
            <a:r>
              <a:rPr lang="en-US" sz="2000" dirty="0">
                <a:solidFill>
                  <a:schemeClr val="bg2">
                    <a:lumMod val="50000"/>
                  </a:schemeClr>
                </a:solidFill>
              </a:rPr>
              <a:t>style</a:t>
            </a:r>
            <a:r>
              <a:rPr lang="en-US" sz="2000" dirty="0"/>
              <a:t> attribute can contain any </a:t>
            </a:r>
            <a:r>
              <a:rPr lang="en-US" sz="2000" dirty="0">
                <a:solidFill>
                  <a:schemeClr val="bg2">
                    <a:lumMod val="50000"/>
                  </a:schemeClr>
                </a:solidFill>
              </a:rPr>
              <a:t>CSS property</a:t>
            </a:r>
            <a:r>
              <a:rPr lang="en-US" sz="2000" dirty="0"/>
              <a:t>.</a:t>
            </a:r>
          </a:p>
          <a:p>
            <a:endParaRPr lang="en-US" sz="2000" dirty="0"/>
          </a:p>
          <a:p>
            <a:r>
              <a:rPr lang="en-US" sz="2000" b="1" dirty="0"/>
              <a:t>Example</a:t>
            </a:r>
          </a:p>
          <a:p>
            <a:r>
              <a:rPr lang="en-US" dirty="0"/>
              <a:t>&lt;!DOCTYPE html&gt;</a:t>
            </a:r>
            <a:br>
              <a:rPr lang="en-US" dirty="0"/>
            </a:br>
            <a:r>
              <a:rPr lang="en-US" dirty="0"/>
              <a:t>&lt;html&gt;</a:t>
            </a:r>
            <a:br>
              <a:rPr lang="en-US" dirty="0"/>
            </a:br>
            <a:r>
              <a:rPr lang="en-US" dirty="0"/>
              <a:t>&lt;body&gt;</a:t>
            </a:r>
            <a:br>
              <a:rPr lang="en-US" dirty="0"/>
            </a:br>
            <a:br>
              <a:rPr lang="en-US" dirty="0"/>
            </a:br>
            <a:r>
              <a:rPr lang="en-US" dirty="0"/>
              <a:t>&lt;h1 </a:t>
            </a:r>
            <a:r>
              <a:rPr lang="en-US" dirty="0">
                <a:solidFill>
                  <a:schemeClr val="bg2">
                    <a:lumMod val="50000"/>
                  </a:schemeClr>
                </a:solidFill>
              </a:rPr>
              <a:t>style="</a:t>
            </a:r>
            <a:r>
              <a:rPr lang="en-US" dirty="0" err="1">
                <a:solidFill>
                  <a:schemeClr val="bg2">
                    <a:lumMod val="50000"/>
                  </a:schemeClr>
                </a:solidFill>
              </a:rPr>
              <a:t>color:blue;text-align:center</a:t>
            </a:r>
            <a:r>
              <a:rPr lang="en-US" dirty="0">
                <a:solidFill>
                  <a:schemeClr val="bg2">
                    <a:lumMod val="50000"/>
                  </a:schemeClr>
                </a:solidFill>
              </a:rPr>
              <a:t>;"</a:t>
            </a:r>
            <a:r>
              <a:rPr lang="en-US" dirty="0"/>
              <a:t>&gt;This is a heading&lt;/h1&gt;</a:t>
            </a:r>
            <a:br>
              <a:rPr lang="en-US" dirty="0"/>
            </a:br>
            <a:r>
              <a:rPr lang="en-US" dirty="0"/>
              <a:t>&lt;p </a:t>
            </a:r>
            <a:r>
              <a:rPr lang="en-US" dirty="0">
                <a:solidFill>
                  <a:schemeClr val="bg2">
                    <a:lumMod val="50000"/>
                  </a:schemeClr>
                </a:solidFill>
              </a:rPr>
              <a:t>style="</a:t>
            </a:r>
            <a:r>
              <a:rPr lang="en-US" dirty="0" err="1">
                <a:solidFill>
                  <a:schemeClr val="bg2">
                    <a:lumMod val="50000"/>
                  </a:schemeClr>
                </a:solidFill>
              </a:rPr>
              <a:t>color:red</a:t>
            </a:r>
            <a:r>
              <a:rPr lang="en-US" dirty="0">
                <a:solidFill>
                  <a:schemeClr val="bg2">
                    <a:lumMod val="50000"/>
                  </a:schemeClr>
                </a:solidFill>
              </a:rPr>
              <a:t>;"</a:t>
            </a:r>
            <a:r>
              <a:rPr lang="en-US" dirty="0"/>
              <a:t>&gt;This is a paragraph.&lt;/p&gt;</a:t>
            </a:r>
            <a:br>
              <a:rPr lang="en-US" dirty="0"/>
            </a:br>
            <a:br>
              <a:rPr lang="en-US" dirty="0"/>
            </a:br>
            <a:r>
              <a:rPr lang="en-US" dirty="0"/>
              <a:t>&lt;/body&gt;</a:t>
            </a:r>
            <a:br>
              <a:rPr lang="en-US" dirty="0"/>
            </a:br>
            <a:r>
              <a:rPr lang="en-US" dirty="0"/>
              <a:t>&lt;/html&gt;</a:t>
            </a:r>
          </a:p>
          <a:p>
            <a:br>
              <a:rPr lang="en-US" dirty="0"/>
            </a:br>
            <a:endParaRPr lang="en-US" sz="2000" dirty="0"/>
          </a:p>
        </p:txBody>
      </p:sp>
    </p:spTree>
    <p:extLst>
      <p:ext uri="{BB962C8B-B14F-4D97-AF65-F5344CB8AC3E}">
        <p14:creationId xmlns:p14="http://schemas.microsoft.com/office/powerpoint/2010/main" val="647837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Box Model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421341" y="1974855"/>
            <a:ext cx="838644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buFont typeface="Arial" panose="020B0604020202020204" pitchFamily="34" charset="0"/>
              <a:buChar char="•"/>
            </a:pPr>
            <a:r>
              <a:rPr lang="en-US" dirty="0"/>
              <a:t>The CSS box model is essentially a box that wraps around every HTML element.</a:t>
            </a:r>
          </a:p>
          <a:p>
            <a:pPr marL="285750" indent="-285750">
              <a:buFont typeface="Arial" panose="020B0604020202020204" pitchFamily="34" charset="0"/>
              <a:buChar char="•"/>
            </a:pPr>
            <a:r>
              <a:rPr lang="en-US" dirty="0"/>
              <a:t>It consists of: margins, borders, padding, and the actual content. </a:t>
            </a:r>
          </a:p>
        </p:txBody>
      </p:sp>
      <p:pic>
        <p:nvPicPr>
          <p:cNvPr id="4" name="Picture 3">
            <a:extLst>
              <a:ext uri="{FF2B5EF4-FFF2-40B4-BE49-F238E27FC236}">
                <a16:creationId xmlns:a16="http://schemas.microsoft.com/office/drawing/2014/main" id="{9B218E99-670E-4061-AD80-461F9E96E188}"/>
              </a:ext>
            </a:extLst>
          </p:cNvPr>
          <p:cNvPicPr>
            <a:picLocks noChangeAspect="1"/>
          </p:cNvPicPr>
          <p:nvPr/>
        </p:nvPicPr>
        <p:blipFill>
          <a:blip r:embed="rId2"/>
          <a:stretch>
            <a:fillRect/>
          </a:stretch>
        </p:blipFill>
        <p:spPr>
          <a:xfrm>
            <a:off x="1012911" y="2898185"/>
            <a:ext cx="6611742" cy="3021455"/>
          </a:xfrm>
          <a:prstGeom prst="rect">
            <a:avLst/>
          </a:prstGeom>
        </p:spPr>
      </p:pic>
    </p:spTree>
    <p:extLst>
      <p:ext uri="{BB962C8B-B14F-4D97-AF65-F5344CB8AC3E}">
        <p14:creationId xmlns:p14="http://schemas.microsoft.com/office/powerpoint/2010/main" val="287380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Introduction to CSS</a:t>
            </a:r>
          </a:p>
          <a:p>
            <a:pPr marL="342900" indent="-342900">
              <a:buAutoNum type="arabicPeriod"/>
            </a:pPr>
            <a:r>
              <a:rPr lang="en-US" sz="2400" dirty="0">
                <a:solidFill>
                  <a:schemeClr val="tx1"/>
                </a:solidFill>
              </a:rPr>
              <a:t>CSS Selectors</a:t>
            </a:r>
          </a:p>
          <a:p>
            <a:pPr marL="342900" indent="-342900">
              <a:buAutoNum type="arabicPeriod"/>
            </a:pPr>
            <a:r>
              <a:rPr lang="en-US" sz="2400" dirty="0">
                <a:solidFill>
                  <a:schemeClr val="tx1"/>
                </a:solidFill>
              </a:rPr>
              <a:t>CSS Insertion Types</a:t>
            </a:r>
          </a:p>
          <a:p>
            <a:pPr marL="342900" indent="-342900">
              <a:buAutoNum type="arabicPeriod"/>
            </a:pPr>
            <a:r>
              <a:rPr lang="en-US" sz="2400" dirty="0">
                <a:solidFill>
                  <a:schemeClr val="tx1"/>
                </a:solidFill>
              </a:rPr>
              <a:t>Customizing HTML elements with CSS</a:t>
            </a:r>
          </a:p>
          <a:p>
            <a:pPr marL="342900" indent="-342900">
              <a:buAutoNum type="arabicPeriod"/>
            </a:pPr>
            <a:r>
              <a:rPr lang="en-US" sz="2400" dirty="0">
                <a:solidFill>
                  <a:schemeClr val="tx1"/>
                </a:solidFill>
              </a:rPr>
              <a:t>CSS Position and Layouts</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CSS Box Model</a:t>
            </a:r>
            <a:endParaRPr lang="en-US" sz="2600" b="1" dirty="0">
              <a:solidFill>
                <a:schemeClr val="tx1"/>
              </a:solidFill>
            </a:endParaRP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121951"/>
            <a:ext cx="7879283" cy="4524315"/>
          </a:xfrm>
          <a:prstGeom prst="rect">
            <a:avLst/>
          </a:prstGeom>
          <a:noFill/>
        </p:spPr>
        <p:txBody>
          <a:bodyPr wrap="square" rtlCol="0">
            <a:spAutoFit/>
          </a:bodyPr>
          <a:lstStyle/>
          <a:p>
            <a:r>
              <a:rPr lang="en-US" b="1" dirty="0"/>
              <a:t>Content</a:t>
            </a:r>
            <a:r>
              <a:rPr lang="en-US" dirty="0"/>
              <a:t> - The content of the box, where text and images appear</a:t>
            </a:r>
          </a:p>
          <a:p>
            <a:r>
              <a:rPr lang="en-US" b="1" dirty="0"/>
              <a:t>Padding</a:t>
            </a:r>
            <a:r>
              <a:rPr lang="en-US" dirty="0"/>
              <a:t> - Clears an area around the content. The padding is transparent</a:t>
            </a:r>
          </a:p>
          <a:p>
            <a:r>
              <a:rPr lang="en-US" b="1" dirty="0"/>
              <a:t>Border</a:t>
            </a:r>
            <a:r>
              <a:rPr lang="en-US" dirty="0"/>
              <a:t> - A border that goes around the padding and content</a:t>
            </a:r>
          </a:p>
          <a:p>
            <a:r>
              <a:rPr lang="en-US" b="1" dirty="0"/>
              <a:t>Margin</a:t>
            </a:r>
            <a:r>
              <a:rPr lang="en-US" dirty="0"/>
              <a:t> - Clears an area outside the border. The margin is transparent</a:t>
            </a:r>
          </a:p>
          <a:p>
            <a:endParaRPr lang="en-US" dirty="0"/>
          </a:p>
          <a:p>
            <a:r>
              <a:rPr lang="en-US" dirty="0">
                <a:solidFill>
                  <a:schemeClr val="bg2">
                    <a:lumMod val="50000"/>
                  </a:schemeClr>
                </a:solidFill>
              </a:rPr>
              <a:t>div</a:t>
            </a:r>
            <a:r>
              <a:rPr lang="en-US" dirty="0"/>
              <a:t> {</a:t>
            </a:r>
          </a:p>
          <a:p>
            <a:r>
              <a:rPr lang="en-US" dirty="0"/>
              <a:t>  </a:t>
            </a:r>
            <a:r>
              <a:rPr lang="en-US" dirty="0">
                <a:solidFill>
                  <a:schemeClr val="bg2">
                    <a:lumMod val="50000"/>
                  </a:schemeClr>
                </a:solidFill>
              </a:rPr>
              <a:t>width</a:t>
            </a:r>
            <a:r>
              <a:rPr lang="en-US" dirty="0"/>
              <a:t>: 320px;</a:t>
            </a:r>
          </a:p>
          <a:p>
            <a:r>
              <a:rPr lang="en-US" dirty="0"/>
              <a:t>  </a:t>
            </a:r>
            <a:r>
              <a:rPr lang="en-US" dirty="0">
                <a:solidFill>
                  <a:schemeClr val="bg2">
                    <a:lumMod val="50000"/>
                  </a:schemeClr>
                </a:solidFill>
              </a:rPr>
              <a:t>padding</a:t>
            </a:r>
            <a:r>
              <a:rPr lang="en-US" dirty="0"/>
              <a:t>: 10px;</a:t>
            </a:r>
          </a:p>
          <a:p>
            <a:r>
              <a:rPr lang="en-US" dirty="0"/>
              <a:t>  </a:t>
            </a:r>
            <a:r>
              <a:rPr lang="en-US" dirty="0">
                <a:solidFill>
                  <a:schemeClr val="bg2">
                    <a:lumMod val="50000"/>
                  </a:schemeClr>
                </a:solidFill>
              </a:rPr>
              <a:t>border</a:t>
            </a:r>
            <a:r>
              <a:rPr lang="en-US" dirty="0"/>
              <a:t>: 5px solid gray;</a:t>
            </a:r>
          </a:p>
          <a:p>
            <a:r>
              <a:rPr lang="en-US" dirty="0"/>
              <a:t>  </a:t>
            </a:r>
            <a:r>
              <a:rPr lang="en-US" dirty="0">
                <a:solidFill>
                  <a:schemeClr val="bg2">
                    <a:lumMod val="50000"/>
                  </a:schemeClr>
                </a:solidFill>
              </a:rPr>
              <a:t>margin</a:t>
            </a:r>
            <a:r>
              <a:rPr lang="en-US" dirty="0"/>
              <a:t>: 0;</a:t>
            </a:r>
          </a:p>
          <a:p>
            <a:r>
              <a:rPr lang="en-US" dirty="0"/>
              <a:t>}</a:t>
            </a:r>
          </a:p>
          <a:p>
            <a:endParaRPr lang="en-US" dirty="0"/>
          </a:p>
          <a:p>
            <a:endParaRPr lang="en-US" dirty="0"/>
          </a:p>
          <a:p>
            <a:r>
              <a:rPr lang="en-US" dirty="0"/>
              <a:t>The </a:t>
            </a:r>
            <a:r>
              <a:rPr lang="en-US" dirty="0">
                <a:solidFill>
                  <a:schemeClr val="bg2">
                    <a:lumMod val="50000"/>
                  </a:schemeClr>
                </a:solidFill>
              </a:rPr>
              <a:t>&lt;div&gt; </a:t>
            </a:r>
            <a:r>
              <a:rPr lang="en-US" dirty="0"/>
              <a:t>tag defines a division or a section in an HTML document.</a:t>
            </a:r>
          </a:p>
          <a:p>
            <a:r>
              <a:rPr lang="en-US" dirty="0"/>
              <a:t>The </a:t>
            </a:r>
            <a:r>
              <a:rPr lang="en-US" dirty="0">
                <a:solidFill>
                  <a:schemeClr val="bg2">
                    <a:lumMod val="50000"/>
                  </a:schemeClr>
                </a:solidFill>
              </a:rPr>
              <a:t>&lt;div&gt; </a:t>
            </a:r>
            <a:r>
              <a:rPr lang="en-US" dirty="0"/>
              <a:t>element is often used as a container for other HTML elements to style them with CSS or to perform certain tasks with JavaScript.</a:t>
            </a:r>
          </a:p>
        </p:txBody>
      </p:sp>
      <p:pic>
        <p:nvPicPr>
          <p:cNvPr id="5" name="Picture 4">
            <a:extLst>
              <a:ext uri="{FF2B5EF4-FFF2-40B4-BE49-F238E27FC236}">
                <a16:creationId xmlns:a16="http://schemas.microsoft.com/office/drawing/2014/main" id="{1738E781-050B-4943-9F98-A07B1E3842E4}"/>
              </a:ext>
            </a:extLst>
          </p:cNvPr>
          <p:cNvPicPr>
            <a:picLocks noChangeAspect="1"/>
          </p:cNvPicPr>
          <p:nvPr/>
        </p:nvPicPr>
        <p:blipFill>
          <a:blip r:embed="rId2"/>
          <a:stretch>
            <a:fillRect/>
          </a:stretch>
        </p:blipFill>
        <p:spPr>
          <a:xfrm>
            <a:off x="3510613" y="2856254"/>
            <a:ext cx="4757761" cy="970158"/>
          </a:xfrm>
          <a:prstGeom prst="rect">
            <a:avLst/>
          </a:prstGeom>
        </p:spPr>
      </p:pic>
    </p:spTree>
    <p:extLst>
      <p:ext uri="{BB962C8B-B14F-4D97-AF65-F5344CB8AC3E}">
        <p14:creationId xmlns:p14="http://schemas.microsoft.com/office/powerpoint/2010/main" val="3756401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CSS Box Model</a:t>
            </a:r>
            <a:endParaRPr lang="en-US" sz="2600" b="1" dirty="0">
              <a:solidFill>
                <a:schemeClr val="tx1"/>
              </a:solidFill>
            </a:endParaRP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121951"/>
            <a:ext cx="7879283" cy="4247317"/>
          </a:xfrm>
          <a:prstGeom prst="rect">
            <a:avLst/>
          </a:prstGeom>
          <a:noFill/>
        </p:spPr>
        <p:txBody>
          <a:bodyPr wrap="square" rtlCol="0">
            <a:spAutoFit/>
          </a:bodyPr>
          <a:lstStyle/>
          <a:p>
            <a:r>
              <a:rPr lang="en-US" dirty="0"/>
              <a:t>The total width of an element should be calculated :</a:t>
            </a:r>
          </a:p>
          <a:p>
            <a:endParaRPr lang="en-US" dirty="0"/>
          </a:p>
          <a:p>
            <a:r>
              <a:rPr lang="en-US" dirty="0"/>
              <a:t>320px (width)</a:t>
            </a:r>
            <a:br>
              <a:rPr lang="en-US" dirty="0"/>
            </a:br>
            <a:r>
              <a:rPr lang="en-US" dirty="0"/>
              <a:t>+ 20px (left + right padding)</a:t>
            </a:r>
            <a:br>
              <a:rPr lang="en-US" dirty="0"/>
            </a:br>
            <a:r>
              <a:rPr lang="en-US" dirty="0"/>
              <a:t>+ 10px (left + right border)</a:t>
            </a:r>
            <a:br>
              <a:rPr lang="en-US" dirty="0"/>
            </a:br>
            <a:r>
              <a:rPr lang="en-US" dirty="0"/>
              <a:t>+ 0px (left + right margin)</a:t>
            </a:r>
            <a:br>
              <a:rPr lang="en-US" dirty="0"/>
            </a:br>
            <a:r>
              <a:rPr lang="en-US" b="1" dirty="0"/>
              <a:t>= 350px</a:t>
            </a:r>
          </a:p>
          <a:p>
            <a:endParaRPr lang="en-US" dirty="0"/>
          </a:p>
          <a:p>
            <a:r>
              <a:rPr lang="en-US" dirty="0"/>
              <a:t>Total element width = width + left padding + right padding + left border + right border + left margin + right margin</a:t>
            </a:r>
          </a:p>
          <a:p>
            <a:endParaRPr lang="en-US" dirty="0"/>
          </a:p>
          <a:p>
            <a:r>
              <a:rPr lang="en-US" dirty="0"/>
              <a:t>Total element height = height + top padding + bottom padding + top border + bottom border + top margin + bottom margin</a:t>
            </a:r>
          </a:p>
          <a:p>
            <a:endParaRPr lang="en-US" dirty="0"/>
          </a:p>
          <a:p>
            <a:endParaRPr lang="en-US" dirty="0"/>
          </a:p>
        </p:txBody>
      </p:sp>
    </p:spTree>
    <p:extLst>
      <p:ext uri="{BB962C8B-B14F-4D97-AF65-F5344CB8AC3E}">
        <p14:creationId xmlns:p14="http://schemas.microsoft.com/office/powerpoint/2010/main" val="2236765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Layout and Position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378779" y="2046218"/>
            <a:ext cx="8386441" cy="3970318"/>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The </a:t>
            </a:r>
            <a:r>
              <a:rPr lang="en-US" dirty="0">
                <a:solidFill>
                  <a:schemeClr val="bg2">
                    <a:lumMod val="50000"/>
                  </a:schemeClr>
                </a:solidFill>
              </a:rPr>
              <a:t>position</a:t>
            </a:r>
            <a:r>
              <a:rPr lang="en-US" dirty="0"/>
              <a:t> property specifies the type of positioning method used for an element.</a:t>
            </a:r>
          </a:p>
          <a:p>
            <a:endParaRPr lang="en-US" dirty="0"/>
          </a:p>
          <a:p>
            <a:r>
              <a:rPr lang="en-US" dirty="0"/>
              <a:t>There are five different position values:</a:t>
            </a:r>
          </a:p>
          <a:p>
            <a:r>
              <a:rPr lang="en-US" dirty="0">
                <a:solidFill>
                  <a:schemeClr val="bg2">
                    <a:lumMod val="50000"/>
                  </a:schemeClr>
                </a:solidFill>
              </a:rPr>
              <a:t>static</a:t>
            </a:r>
          </a:p>
          <a:p>
            <a:r>
              <a:rPr lang="en-US" dirty="0">
                <a:solidFill>
                  <a:schemeClr val="bg2">
                    <a:lumMod val="50000"/>
                  </a:schemeClr>
                </a:solidFill>
              </a:rPr>
              <a:t>relative</a:t>
            </a:r>
          </a:p>
          <a:p>
            <a:r>
              <a:rPr lang="en-US" dirty="0">
                <a:solidFill>
                  <a:schemeClr val="bg2">
                    <a:lumMod val="50000"/>
                  </a:schemeClr>
                </a:solidFill>
              </a:rPr>
              <a:t>fixed</a:t>
            </a:r>
          </a:p>
          <a:p>
            <a:r>
              <a:rPr lang="en-US" dirty="0">
                <a:solidFill>
                  <a:schemeClr val="bg2">
                    <a:lumMod val="50000"/>
                  </a:schemeClr>
                </a:solidFill>
              </a:rPr>
              <a:t>absolute</a:t>
            </a:r>
          </a:p>
          <a:p>
            <a:r>
              <a:rPr lang="en-US" dirty="0">
                <a:solidFill>
                  <a:schemeClr val="bg2">
                    <a:lumMod val="50000"/>
                  </a:schemeClr>
                </a:solidFill>
              </a:rPr>
              <a:t>Sticky</a:t>
            </a:r>
          </a:p>
          <a:p>
            <a:endParaRPr lang="en-US" dirty="0"/>
          </a:p>
          <a:p>
            <a:r>
              <a:rPr lang="en-US" dirty="0"/>
              <a:t>Elements are then positioned using the top, bottom, left, and right properties. However, these properties will not work unless the position property is set first. They also work differently depending on the position value.</a:t>
            </a:r>
          </a:p>
          <a:p>
            <a:endParaRPr lang="en-US" dirty="0"/>
          </a:p>
        </p:txBody>
      </p:sp>
    </p:spTree>
    <p:extLst>
      <p:ext uri="{BB962C8B-B14F-4D97-AF65-F5344CB8AC3E}">
        <p14:creationId xmlns:p14="http://schemas.microsoft.com/office/powerpoint/2010/main" val="3526287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static;</a:t>
            </a:r>
            <a:endParaRPr lang="en-US" sz="2600" b="1" dirty="0">
              <a:solidFill>
                <a:schemeClr val="tx1"/>
              </a:solidFill>
            </a:endParaRP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121951"/>
            <a:ext cx="787928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HTML elements are positioned static by default.</a:t>
            </a:r>
          </a:p>
          <a:p>
            <a:pPr marL="285750" indent="-285750">
              <a:buFont typeface="Arial" panose="020B0604020202020204" pitchFamily="34" charset="0"/>
              <a:buChar char="•"/>
            </a:pPr>
            <a:r>
              <a:rPr lang="en-US" dirty="0"/>
              <a:t>Static positioned elements are not affected by the top, bottom, left, and right properties.</a:t>
            </a:r>
          </a:p>
          <a:p>
            <a:pPr marL="285750" indent="-285750">
              <a:buFont typeface="Arial" panose="020B0604020202020204" pitchFamily="34" charset="0"/>
              <a:buChar char="•"/>
            </a:pPr>
            <a:r>
              <a:rPr lang="en-US" dirty="0"/>
              <a:t>An element with position: static; is not positioned in any special way;</a:t>
            </a:r>
          </a:p>
          <a:p>
            <a:pPr marL="285750" indent="-285750">
              <a:buFont typeface="Arial" panose="020B0604020202020204" pitchFamily="34" charset="0"/>
              <a:buChar char="•"/>
            </a:pPr>
            <a:r>
              <a:rPr lang="en-US" dirty="0"/>
              <a:t> it is always positioned according to the normal flow of the page:</a:t>
            </a:r>
          </a:p>
          <a:p>
            <a:endParaRPr lang="en-US" dirty="0"/>
          </a:p>
          <a:p>
            <a:r>
              <a:rPr lang="en-US" dirty="0"/>
              <a:t>This &lt;div&gt; element has position: static;</a:t>
            </a:r>
          </a:p>
          <a:p>
            <a:r>
              <a:rPr lang="en-US" dirty="0"/>
              <a:t>Here is the CSS that is used:</a:t>
            </a:r>
          </a:p>
          <a:p>
            <a:endParaRPr lang="en-US" dirty="0"/>
          </a:p>
          <a:p>
            <a:r>
              <a:rPr lang="en-US" dirty="0"/>
              <a:t>Example</a:t>
            </a:r>
          </a:p>
          <a:p>
            <a:r>
              <a:rPr lang="en-US" dirty="0" err="1"/>
              <a:t>div.static</a:t>
            </a:r>
            <a:r>
              <a:rPr lang="en-US" dirty="0"/>
              <a:t> {</a:t>
            </a:r>
          </a:p>
          <a:p>
            <a:r>
              <a:rPr lang="en-US" dirty="0"/>
              <a:t>  </a:t>
            </a:r>
            <a:r>
              <a:rPr lang="en-US" dirty="0">
                <a:solidFill>
                  <a:schemeClr val="bg2">
                    <a:lumMod val="50000"/>
                  </a:schemeClr>
                </a:solidFill>
              </a:rPr>
              <a:t>position: static</a:t>
            </a:r>
            <a:r>
              <a:rPr lang="en-US" dirty="0"/>
              <a:t>;</a:t>
            </a:r>
          </a:p>
          <a:p>
            <a:r>
              <a:rPr lang="en-US" dirty="0"/>
              <a:t>  border: 3px solid #73AD21;</a:t>
            </a:r>
          </a:p>
          <a:p>
            <a:r>
              <a:rPr lang="en-US" dirty="0"/>
              <a:t>}</a:t>
            </a:r>
          </a:p>
        </p:txBody>
      </p:sp>
      <p:pic>
        <p:nvPicPr>
          <p:cNvPr id="5" name="Picture 4">
            <a:extLst>
              <a:ext uri="{FF2B5EF4-FFF2-40B4-BE49-F238E27FC236}">
                <a16:creationId xmlns:a16="http://schemas.microsoft.com/office/drawing/2014/main" id="{8874574F-74AB-4149-85A2-B6E64C93A8FC}"/>
              </a:ext>
            </a:extLst>
          </p:cNvPr>
          <p:cNvPicPr>
            <a:picLocks noChangeAspect="1"/>
          </p:cNvPicPr>
          <p:nvPr/>
        </p:nvPicPr>
        <p:blipFill>
          <a:blip r:embed="rId2"/>
          <a:stretch>
            <a:fillRect/>
          </a:stretch>
        </p:blipFill>
        <p:spPr>
          <a:xfrm>
            <a:off x="3924154" y="5187409"/>
            <a:ext cx="4952995" cy="1097279"/>
          </a:xfrm>
          <a:prstGeom prst="rect">
            <a:avLst/>
          </a:prstGeom>
        </p:spPr>
      </p:pic>
    </p:spTree>
    <p:extLst>
      <p:ext uri="{BB962C8B-B14F-4D97-AF65-F5344CB8AC3E}">
        <p14:creationId xmlns:p14="http://schemas.microsoft.com/office/powerpoint/2010/main" val="861607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relative;</a:t>
            </a:r>
          </a:p>
        </p:txBody>
      </p:sp>
      <p:sp>
        <p:nvSpPr>
          <p:cNvPr id="10" name="Rectangle 9">
            <a:extLst>
              <a:ext uri="{FF2B5EF4-FFF2-40B4-BE49-F238E27FC236}">
                <a16:creationId xmlns:a16="http://schemas.microsoft.com/office/drawing/2014/main" id="{0E92DDD1-D7A5-4D32-8267-B43DD005B024}"/>
              </a:ext>
            </a:extLst>
          </p:cNvPr>
          <p:cNvSpPr/>
          <p:nvPr/>
        </p:nvSpPr>
        <p:spPr>
          <a:xfrm>
            <a:off x="555672" y="1269671"/>
            <a:ext cx="7617657" cy="4247317"/>
          </a:xfrm>
          <a:prstGeom prst="rect">
            <a:avLst/>
          </a:prstGeom>
        </p:spPr>
        <p:txBody>
          <a:bodyPr wrap="square">
            <a:spAutoFit/>
          </a:bodyPr>
          <a:lstStyle/>
          <a:p>
            <a:pPr marL="285750" indent="-285750">
              <a:buFont typeface="Arial" panose="020B0604020202020204" pitchFamily="34" charset="0"/>
              <a:buChar char="•"/>
            </a:pPr>
            <a:r>
              <a:rPr lang="en-US" dirty="0"/>
              <a:t>An element with position: relative; is positioned relative to its normal position.</a:t>
            </a:r>
          </a:p>
          <a:p>
            <a:pPr marL="285750" indent="-285750">
              <a:buFont typeface="Arial" panose="020B0604020202020204" pitchFamily="34" charset="0"/>
              <a:buChar char="•"/>
            </a:pPr>
            <a:r>
              <a:rPr lang="en-US" dirty="0"/>
              <a:t>Setting the top, right, bottom, and left properties of a relatively-positioned element will cause it to be adjusted away from its normal position. </a:t>
            </a:r>
          </a:p>
          <a:p>
            <a:pPr marL="285750" indent="-285750">
              <a:buFont typeface="Arial" panose="020B0604020202020204" pitchFamily="34" charset="0"/>
              <a:buChar char="•"/>
            </a:pPr>
            <a:r>
              <a:rPr lang="en-US" dirty="0"/>
              <a:t>Other content will not be adjusted to fit into any gap left by the element.</a:t>
            </a:r>
          </a:p>
          <a:p>
            <a:endParaRPr lang="en-US" dirty="0"/>
          </a:p>
          <a:p>
            <a:r>
              <a:rPr lang="en-US" dirty="0"/>
              <a:t>This &lt;div&gt; element has position: relative;</a:t>
            </a:r>
          </a:p>
          <a:p>
            <a:r>
              <a:rPr lang="en-US" dirty="0"/>
              <a:t>Here is the CSS that is used:</a:t>
            </a:r>
          </a:p>
          <a:p>
            <a:endParaRPr lang="en-US" dirty="0"/>
          </a:p>
          <a:p>
            <a:r>
              <a:rPr lang="en-US" dirty="0"/>
              <a:t>Example</a:t>
            </a:r>
          </a:p>
          <a:p>
            <a:r>
              <a:rPr lang="en-US" dirty="0" err="1"/>
              <a:t>div.relative</a:t>
            </a:r>
            <a:r>
              <a:rPr lang="en-US" dirty="0"/>
              <a:t> {</a:t>
            </a:r>
          </a:p>
          <a:p>
            <a:r>
              <a:rPr lang="en-US" dirty="0"/>
              <a:t>  </a:t>
            </a:r>
            <a:r>
              <a:rPr lang="en-US" dirty="0">
                <a:solidFill>
                  <a:schemeClr val="bg2">
                    <a:lumMod val="50000"/>
                  </a:schemeClr>
                </a:solidFill>
              </a:rPr>
              <a:t>position: relative;</a:t>
            </a:r>
          </a:p>
          <a:p>
            <a:r>
              <a:rPr lang="en-US" dirty="0"/>
              <a:t>  left: 30px;</a:t>
            </a:r>
          </a:p>
          <a:p>
            <a:r>
              <a:rPr lang="en-US" dirty="0"/>
              <a:t>  border: 3px solid #73AD21;</a:t>
            </a:r>
          </a:p>
          <a:p>
            <a:r>
              <a:rPr lang="en-US" dirty="0"/>
              <a:t>}</a:t>
            </a:r>
          </a:p>
        </p:txBody>
      </p:sp>
      <p:pic>
        <p:nvPicPr>
          <p:cNvPr id="11" name="Picture 10">
            <a:extLst>
              <a:ext uri="{FF2B5EF4-FFF2-40B4-BE49-F238E27FC236}">
                <a16:creationId xmlns:a16="http://schemas.microsoft.com/office/drawing/2014/main" id="{3EF034B1-7272-410D-B5BC-8D5612F30468}"/>
              </a:ext>
            </a:extLst>
          </p:cNvPr>
          <p:cNvPicPr>
            <a:picLocks noChangeAspect="1"/>
          </p:cNvPicPr>
          <p:nvPr/>
        </p:nvPicPr>
        <p:blipFill>
          <a:blip r:embed="rId2"/>
          <a:stretch>
            <a:fillRect/>
          </a:stretch>
        </p:blipFill>
        <p:spPr>
          <a:xfrm>
            <a:off x="3996616" y="5026744"/>
            <a:ext cx="4880097" cy="1617200"/>
          </a:xfrm>
          <a:prstGeom prst="rect">
            <a:avLst/>
          </a:prstGeom>
        </p:spPr>
      </p:pic>
    </p:spTree>
    <p:extLst>
      <p:ext uri="{BB962C8B-B14F-4D97-AF65-F5344CB8AC3E}">
        <p14:creationId xmlns:p14="http://schemas.microsoft.com/office/powerpoint/2010/main" val="2688699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fixed;</a:t>
            </a:r>
          </a:p>
        </p:txBody>
      </p:sp>
      <p:sp>
        <p:nvSpPr>
          <p:cNvPr id="10" name="Rectangle 9">
            <a:extLst>
              <a:ext uri="{FF2B5EF4-FFF2-40B4-BE49-F238E27FC236}">
                <a16:creationId xmlns:a16="http://schemas.microsoft.com/office/drawing/2014/main" id="{0E92DDD1-D7A5-4D32-8267-B43DD005B024}"/>
              </a:ext>
            </a:extLst>
          </p:cNvPr>
          <p:cNvSpPr/>
          <p:nvPr/>
        </p:nvSpPr>
        <p:spPr>
          <a:xfrm>
            <a:off x="555672" y="1269671"/>
            <a:ext cx="7617657" cy="3970318"/>
          </a:xfrm>
          <a:prstGeom prst="rect">
            <a:avLst/>
          </a:prstGeom>
        </p:spPr>
        <p:txBody>
          <a:bodyPr wrap="square">
            <a:spAutoFit/>
          </a:bodyPr>
          <a:lstStyle/>
          <a:p>
            <a:pPr marL="285750" indent="-285750">
              <a:buFont typeface="Arial" panose="020B0604020202020204" pitchFamily="34" charset="0"/>
              <a:buChar char="•"/>
            </a:pPr>
            <a:r>
              <a:rPr lang="en-US" dirty="0"/>
              <a:t>An element with position: fixed; is positioned relative to the viewport</a:t>
            </a:r>
          </a:p>
          <a:p>
            <a:pPr marL="285750" indent="-285750">
              <a:buFont typeface="Arial" panose="020B0604020202020204" pitchFamily="34" charset="0"/>
              <a:buChar char="•"/>
            </a:pPr>
            <a:r>
              <a:rPr lang="en-US" dirty="0"/>
              <a:t>it always </a:t>
            </a:r>
            <a:r>
              <a:rPr lang="en-US" dirty="0">
                <a:solidFill>
                  <a:schemeClr val="bg2">
                    <a:lumMod val="50000"/>
                  </a:schemeClr>
                </a:solidFill>
              </a:rPr>
              <a:t>stays in the same place </a:t>
            </a:r>
            <a:r>
              <a:rPr lang="en-US" dirty="0"/>
              <a:t>even if the page is </a:t>
            </a:r>
            <a:r>
              <a:rPr lang="en-US" dirty="0">
                <a:solidFill>
                  <a:schemeClr val="bg2">
                    <a:lumMod val="50000"/>
                  </a:schemeClr>
                </a:solidFill>
              </a:rPr>
              <a:t>scrolled</a:t>
            </a:r>
            <a:r>
              <a:rPr lang="en-US" dirty="0"/>
              <a:t>. </a:t>
            </a:r>
          </a:p>
          <a:p>
            <a:pPr marL="285750" indent="-285750">
              <a:buFont typeface="Arial" panose="020B0604020202020204" pitchFamily="34" charset="0"/>
              <a:buChar char="•"/>
            </a:pPr>
            <a:r>
              <a:rPr lang="en-US" dirty="0"/>
              <a:t>The top, right, bottom, and left properties are used to position the element.</a:t>
            </a:r>
          </a:p>
          <a:p>
            <a:pPr marL="285750" indent="-285750">
              <a:buFont typeface="Arial" panose="020B0604020202020204" pitchFamily="34" charset="0"/>
              <a:buChar char="•"/>
            </a:pPr>
            <a:r>
              <a:rPr lang="en-US" dirty="0"/>
              <a:t>A fixed element does not leave a gap in the page where it would normally have been located.</a:t>
            </a:r>
          </a:p>
          <a:p>
            <a:endParaRPr lang="en-US" dirty="0"/>
          </a:p>
          <a:p>
            <a:endParaRPr lang="en-US" dirty="0"/>
          </a:p>
          <a:p>
            <a:r>
              <a:rPr lang="en-US" dirty="0" err="1"/>
              <a:t>div.fixed</a:t>
            </a:r>
            <a:r>
              <a:rPr lang="en-US" dirty="0"/>
              <a:t> {</a:t>
            </a:r>
          </a:p>
          <a:p>
            <a:r>
              <a:rPr lang="en-US" dirty="0">
                <a:solidFill>
                  <a:schemeClr val="bg2">
                    <a:lumMod val="50000"/>
                  </a:schemeClr>
                </a:solidFill>
              </a:rPr>
              <a:t>  position: fixed;</a:t>
            </a:r>
          </a:p>
          <a:p>
            <a:r>
              <a:rPr lang="en-US" dirty="0"/>
              <a:t>  bottom: 0;</a:t>
            </a:r>
          </a:p>
          <a:p>
            <a:r>
              <a:rPr lang="en-US" dirty="0"/>
              <a:t>  right: 0;</a:t>
            </a:r>
          </a:p>
          <a:p>
            <a:r>
              <a:rPr lang="en-US" dirty="0"/>
              <a:t>  width: 300px;</a:t>
            </a:r>
          </a:p>
          <a:p>
            <a:r>
              <a:rPr lang="en-US" dirty="0"/>
              <a:t>  border: 3px solid #73AD21;</a:t>
            </a:r>
          </a:p>
          <a:p>
            <a:r>
              <a:rPr lang="en-US" dirty="0"/>
              <a:t>}</a:t>
            </a:r>
          </a:p>
        </p:txBody>
      </p:sp>
    </p:spTree>
    <p:extLst>
      <p:ext uri="{BB962C8B-B14F-4D97-AF65-F5344CB8AC3E}">
        <p14:creationId xmlns:p14="http://schemas.microsoft.com/office/powerpoint/2010/main" val="327382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absolute;</a:t>
            </a:r>
          </a:p>
        </p:txBody>
      </p:sp>
      <p:sp>
        <p:nvSpPr>
          <p:cNvPr id="10" name="Rectangle 9">
            <a:extLst>
              <a:ext uri="{FF2B5EF4-FFF2-40B4-BE49-F238E27FC236}">
                <a16:creationId xmlns:a16="http://schemas.microsoft.com/office/drawing/2014/main" id="{0E92DDD1-D7A5-4D32-8267-B43DD005B024}"/>
              </a:ext>
            </a:extLst>
          </p:cNvPr>
          <p:cNvSpPr/>
          <p:nvPr/>
        </p:nvSpPr>
        <p:spPr>
          <a:xfrm>
            <a:off x="555672" y="1269671"/>
            <a:ext cx="7617657" cy="5509200"/>
          </a:xfrm>
          <a:prstGeom prst="rect">
            <a:avLst/>
          </a:prstGeom>
        </p:spPr>
        <p:txBody>
          <a:bodyPr wrap="square">
            <a:spAutoFit/>
          </a:bodyPr>
          <a:lstStyle/>
          <a:p>
            <a:pPr marL="285750" indent="-285750">
              <a:buFont typeface="Arial" panose="020B0604020202020204" pitchFamily="34" charset="0"/>
              <a:buChar char="•"/>
            </a:pPr>
            <a:r>
              <a:rPr lang="en-US" dirty="0"/>
              <a:t>absolute is positioned relative to the nearest positioned ancestor.</a:t>
            </a:r>
          </a:p>
          <a:p>
            <a:pPr marL="285750" indent="-285750">
              <a:buFont typeface="Arial" panose="020B0604020202020204" pitchFamily="34" charset="0"/>
              <a:buChar char="•"/>
            </a:pPr>
            <a:r>
              <a:rPr lang="en-US" dirty="0"/>
              <a:t>an absolute positioned element has no positioned ancestors, it uses the document body, and </a:t>
            </a:r>
            <a:r>
              <a:rPr lang="en-US" dirty="0">
                <a:solidFill>
                  <a:schemeClr val="bg2">
                    <a:lumMod val="50000"/>
                  </a:schemeClr>
                </a:solidFill>
              </a:rPr>
              <a:t>moves</a:t>
            </a:r>
            <a:r>
              <a:rPr lang="en-US" dirty="0"/>
              <a:t> along with page </a:t>
            </a:r>
            <a:r>
              <a:rPr lang="en-US" dirty="0">
                <a:solidFill>
                  <a:schemeClr val="bg2">
                    <a:lumMod val="50000"/>
                  </a:schemeClr>
                </a:solidFill>
              </a:rPr>
              <a:t>scrolling</a:t>
            </a:r>
            <a:r>
              <a:rPr lang="en-US" dirty="0"/>
              <a:t>.</a:t>
            </a:r>
          </a:p>
          <a:p>
            <a:pPr marL="285750" indent="-285750">
              <a:buFont typeface="Arial" panose="020B0604020202020204" pitchFamily="34" charset="0"/>
              <a:buChar char="•"/>
            </a:pPr>
            <a:r>
              <a:rPr lang="en-US" dirty="0"/>
              <a:t>"positioned" element is one whose position is anything except static.</a:t>
            </a:r>
          </a:p>
          <a:p>
            <a:endParaRPr lang="en-US" dirty="0"/>
          </a:p>
          <a:p>
            <a:r>
              <a:rPr lang="en-US" dirty="0" err="1"/>
              <a:t>div.relative</a:t>
            </a:r>
            <a:r>
              <a:rPr lang="en-US" dirty="0"/>
              <a:t> {</a:t>
            </a:r>
          </a:p>
          <a:p>
            <a:r>
              <a:rPr lang="en-US" dirty="0"/>
              <a:t>  position: relative;</a:t>
            </a:r>
          </a:p>
          <a:p>
            <a:r>
              <a:rPr lang="en-US" dirty="0"/>
              <a:t>  width: 400px;</a:t>
            </a:r>
          </a:p>
          <a:p>
            <a:r>
              <a:rPr lang="en-US" dirty="0"/>
              <a:t>  height: 200px;</a:t>
            </a:r>
          </a:p>
          <a:p>
            <a:r>
              <a:rPr lang="en-US" dirty="0"/>
              <a:t>  border: 3px solid #73AD21;</a:t>
            </a:r>
          </a:p>
          <a:p>
            <a:r>
              <a:rPr lang="en-US" dirty="0"/>
              <a:t>}</a:t>
            </a:r>
          </a:p>
          <a:p>
            <a:r>
              <a:rPr lang="en-US" dirty="0" err="1"/>
              <a:t>div.absolute</a:t>
            </a:r>
            <a:r>
              <a:rPr lang="en-US" dirty="0"/>
              <a:t> {</a:t>
            </a:r>
          </a:p>
          <a:p>
            <a:r>
              <a:rPr lang="en-US" dirty="0">
                <a:solidFill>
                  <a:schemeClr val="bg2">
                    <a:lumMod val="50000"/>
                  </a:schemeClr>
                </a:solidFill>
              </a:rPr>
              <a:t>  position: absolute;</a:t>
            </a:r>
          </a:p>
          <a:p>
            <a:r>
              <a:rPr lang="en-US" dirty="0"/>
              <a:t>  top: 80px;</a:t>
            </a:r>
          </a:p>
          <a:p>
            <a:r>
              <a:rPr lang="en-US" dirty="0"/>
              <a:t>  right: 0;</a:t>
            </a:r>
          </a:p>
          <a:p>
            <a:r>
              <a:rPr lang="en-US" dirty="0"/>
              <a:t>  width: 200px;</a:t>
            </a:r>
          </a:p>
          <a:p>
            <a:r>
              <a:rPr lang="en-US" dirty="0"/>
              <a:t>  height: 100px;</a:t>
            </a:r>
          </a:p>
          <a:p>
            <a:r>
              <a:rPr lang="en-US" dirty="0"/>
              <a:t>  border: 3px solid #73AD21;</a:t>
            </a:r>
          </a:p>
          <a:p>
            <a:r>
              <a:rPr lang="en-US" dirty="0"/>
              <a:t>}</a:t>
            </a:r>
          </a:p>
        </p:txBody>
      </p:sp>
      <p:pic>
        <p:nvPicPr>
          <p:cNvPr id="5" name="Picture 4">
            <a:extLst>
              <a:ext uri="{FF2B5EF4-FFF2-40B4-BE49-F238E27FC236}">
                <a16:creationId xmlns:a16="http://schemas.microsoft.com/office/drawing/2014/main" id="{96ADE137-AAC7-4FAF-BC5A-44B26A9AB6F9}"/>
              </a:ext>
            </a:extLst>
          </p:cNvPr>
          <p:cNvPicPr>
            <a:picLocks noChangeAspect="1"/>
          </p:cNvPicPr>
          <p:nvPr/>
        </p:nvPicPr>
        <p:blipFill>
          <a:blip r:embed="rId2"/>
          <a:stretch>
            <a:fillRect/>
          </a:stretch>
        </p:blipFill>
        <p:spPr>
          <a:xfrm>
            <a:off x="4364500" y="4024271"/>
            <a:ext cx="3990975" cy="2057400"/>
          </a:xfrm>
          <a:prstGeom prst="rect">
            <a:avLst/>
          </a:prstGeom>
        </p:spPr>
      </p:pic>
    </p:spTree>
    <p:extLst>
      <p:ext uri="{BB962C8B-B14F-4D97-AF65-F5344CB8AC3E}">
        <p14:creationId xmlns:p14="http://schemas.microsoft.com/office/powerpoint/2010/main" val="3010757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a:t>position: sticky;</a:t>
            </a:r>
            <a:endParaRPr lang="en-US" sz="2800" dirty="0"/>
          </a:p>
        </p:txBody>
      </p:sp>
      <p:sp>
        <p:nvSpPr>
          <p:cNvPr id="10" name="Rectangle 9">
            <a:extLst>
              <a:ext uri="{FF2B5EF4-FFF2-40B4-BE49-F238E27FC236}">
                <a16:creationId xmlns:a16="http://schemas.microsoft.com/office/drawing/2014/main" id="{0E92DDD1-D7A5-4D32-8267-B43DD005B024}"/>
              </a:ext>
            </a:extLst>
          </p:cNvPr>
          <p:cNvSpPr/>
          <p:nvPr/>
        </p:nvSpPr>
        <p:spPr>
          <a:xfrm>
            <a:off x="555672" y="1269671"/>
            <a:ext cx="7617657" cy="3816429"/>
          </a:xfrm>
          <a:prstGeom prst="rect">
            <a:avLst/>
          </a:prstGeom>
        </p:spPr>
        <p:txBody>
          <a:bodyPr wrap="square">
            <a:spAutoFit/>
          </a:bodyPr>
          <a:lstStyle/>
          <a:p>
            <a:pPr marL="285750" indent="-285750">
              <a:buFont typeface="Arial" panose="020B0604020202020204" pitchFamily="34" charset="0"/>
              <a:buChar char="•"/>
            </a:pPr>
            <a:r>
              <a:rPr lang="en-US" sz="2000"/>
              <a:t>sticky is positioned based on the user's scroll position.</a:t>
            </a:r>
          </a:p>
          <a:p>
            <a:pPr marL="285750" indent="-285750">
              <a:buFont typeface="Arial" panose="020B0604020202020204" pitchFamily="34" charset="0"/>
              <a:buChar char="•"/>
            </a:pPr>
            <a:r>
              <a:rPr lang="en-US" sz="2000"/>
              <a:t>A sticky element toggles between relative and fixed, depending on the scroll position. It is positioned relative until a given offset position is met in the viewport - then it "sticks" in place.</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r>
              <a:rPr lang="en-US"/>
              <a:t>div.sticky {</a:t>
            </a:r>
            <a:br>
              <a:rPr lang="en-US"/>
            </a:br>
            <a:r>
              <a:rPr lang="en-US">
                <a:solidFill>
                  <a:schemeClr val="bg2">
                    <a:lumMod val="50000"/>
                  </a:schemeClr>
                </a:solidFill>
              </a:rPr>
              <a:t>  position: sticky;</a:t>
            </a:r>
            <a:br>
              <a:rPr lang="en-US"/>
            </a:br>
            <a:r>
              <a:rPr lang="en-US"/>
              <a:t>  top: 0;</a:t>
            </a:r>
            <a:br>
              <a:rPr lang="en-US"/>
            </a:br>
            <a:r>
              <a:rPr lang="en-US"/>
              <a:t>  background-color: green;</a:t>
            </a:r>
            <a:br>
              <a:rPr lang="en-US"/>
            </a:br>
            <a:r>
              <a:rPr lang="en-US"/>
              <a:t>  border: 2px solid #4CAF50;</a:t>
            </a:r>
            <a:br>
              <a:rPr lang="en-US"/>
            </a:br>
            <a:r>
              <a:rPr lang="en-US"/>
              <a:t>}</a:t>
            </a:r>
            <a:endParaRPr lang="en-US" dirty="0"/>
          </a:p>
        </p:txBody>
      </p:sp>
      <p:pic>
        <p:nvPicPr>
          <p:cNvPr id="3" name="Picture 2">
            <a:extLst>
              <a:ext uri="{FF2B5EF4-FFF2-40B4-BE49-F238E27FC236}">
                <a16:creationId xmlns:a16="http://schemas.microsoft.com/office/drawing/2014/main" id="{B7E0B6BA-4D02-4275-AC25-A8EC6F0B0DE0}"/>
              </a:ext>
            </a:extLst>
          </p:cNvPr>
          <p:cNvPicPr>
            <a:picLocks noChangeAspect="1"/>
          </p:cNvPicPr>
          <p:nvPr/>
        </p:nvPicPr>
        <p:blipFill>
          <a:blip r:embed="rId2"/>
          <a:stretch>
            <a:fillRect/>
          </a:stretch>
        </p:blipFill>
        <p:spPr>
          <a:xfrm>
            <a:off x="795923" y="4912848"/>
            <a:ext cx="8086725" cy="1562100"/>
          </a:xfrm>
          <a:prstGeom prst="rect">
            <a:avLst/>
          </a:prstGeom>
        </p:spPr>
      </p:pic>
    </p:spTree>
    <p:extLst>
      <p:ext uri="{BB962C8B-B14F-4D97-AF65-F5344CB8AC3E}">
        <p14:creationId xmlns:p14="http://schemas.microsoft.com/office/powerpoint/2010/main" val="2091556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Website Layout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378779" y="2017059"/>
            <a:ext cx="8386441" cy="369332"/>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A website is often divided into headers, menus, content and a footer:</a:t>
            </a:r>
          </a:p>
        </p:txBody>
      </p:sp>
      <p:pic>
        <p:nvPicPr>
          <p:cNvPr id="4" name="Picture 3">
            <a:extLst>
              <a:ext uri="{FF2B5EF4-FFF2-40B4-BE49-F238E27FC236}">
                <a16:creationId xmlns:a16="http://schemas.microsoft.com/office/drawing/2014/main" id="{A1F0BD2B-9F69-4818-A330-F02BBB770B66}"/>
              </a:ext>
            </a:extLst>
          </p:cNvPr>
          <p:cNvPicPr>
            <a:picLocks noChangeAspect="1"/>
          </p:cNvPicPr>
          <p:nvPr/>
        </p:nvPicPr>
        <p:blipFill>
          <a:blip r:embed="rId2">
            <a:duotone>
              <a:prstClr val="black"/>
              <a:schemeClr val="accent2">
                <a:tint val="45000"/>
                <a:satMod val="400000"/>
              </a:schemeClr>
            </a:duotone>
          </a:blip>
          <a:stretch>
            <a:fillRect/>
          </a:stretch>
        </p:blipFill>
        <p:spPr>
          <a:xfrm>
            <a:off x="675263" y="2496977"/>
            <a:ext cx="7301132" cy="4083257"/>
          </a:xfrm>
          <a:prstGeom prst="rect">
            <a:avLst/>
          </a:prstGeom>
          <a:ln>
            <a:solidFill>
              <a:schemeClr val="tx1"/>
            </a:solidFill>
          </a:ln>
        </p:spPr>
      </p:pic>
    </p:spTree>
    <p:extLst>
      <p:ext uri="{BB962C8B-B14F-4D97-AF65-F5344CB8AC3E}">
        <p14:creationId xmlns:p14="http://schemas.microsoft.com/office/powerpoint/2010/main" val="1421875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Header And Navigation Bar</a:t>
            </a:r>
          </a:p>
        </p:txBody>
      </p:sp>
      <p:sp>
        <p:nvSpPr>
          <p:cNvPr id="10" name="Rectangle 9">
            <a:extLst>
              <a:ext uri="{FF2B5EF4-FFF2-40B4-BE49-F238E27FC236}">
                <a16:creationId xmlns:a16="http://schemas.microsoft.com/office/drawing/2014/main" id="{0E92DDD1-D7A5-4D32-8267-B43DD005B024}"/>
              </a:ext>
            </a:extLst>
          </p:cNvPr>
          <p:cNvSpPr/>
          <p:nvPr/>
        </p:nvSpPr>
        <p:spPr>
          <a:xfrm>
            <a:off x="457198" y="1088514"/>
            <a:ext cx="7617657" cy="5724644"/>
          </a:xfrm>
          <a:prstGeom prst="rect">
            <a:avLst/>
          </a:prstGeom>
        </p:spPr>
        <p:txBody>
          <a:bodyPr wrap="square">
            <a:spAutoFit/>
          </a:bodyPr>
          <a:lstStyle/>
          <a:p>
            <a:pPr marL="285750" indent="-285750">
              <a:buFont typeface="Arial" panose="020B0604020202020204" pitchFamily="34" charset="0"/>
              <a:buChar char="•"/>
            </a:pPr>
            <a:r>
              <a:rPr lang="en-US" dirty="0"/>
              <a:t>A header is usually located at the top of the website</a:t>
            </a:r>
          </a:p>
          <a:p>
            <a:pPr marL="285750" indent="-285750">
              <a:buFont typeface="Arial" panose="020B0604020202020204" pitchFamily="34" charset="0"/>
              <a:buChar char="•"/>
            </a:pPr>
            <a:r>
              <a:rPr lang="en-US" dirty="0"/>
              <a:t>It often contains a logo or the website name.</a:t>
            </a:r>
          </a:p>
          <a:p>
            <a:pPr marL="285750" indent="-285750">
              <a:buFont typeface="Arial" panose="020B0604020202020204" pitchFamily="34" charset="0"/>
              <a:buChar char="•"/>
            </a:pPr>
            <a:r>
              <a:rPr lang="en-US" dirty="0"/>
              <a:t>A navigation bar contains a list of links</a:t>
            </a:r>
          </a:p>
          <a:p>
            <a:r>
              <a:rPr lang="en-US" sz="1400" dirty="0"/>
              <a:t>.</a:t>
            </a:r>
            <a:r>
              <a:rPr lang="en-US" sz="1400" dirty="0">
                <a:solidFill>
                  <a:schemeClr val="bg2">
                    <a:lumMod val="50000"/>
                  </a:schemeClr>
                </a:solidFill>
              </a:rPr>
              <a:t>header</a:t>
            </a:r>
            <a:r>
              <a:rPr lang="en-US" sz="1400" dirty="0"/>
              <a:t> {</a:t>
            </a:r>
            <a:br>
              <a:rPr lang="en-US" sz="1400" dirty="0"/>
            </a:br>
            <a:r>
              <a:rPr lang="en-US" sz="1400" dirty="0"/>
              <a:t>  background-color: #F1F1F1;</a:t>
            </a:r>
            <a:br>
              <a:rPr lang="en-US" sz="1400" dirty="0"/>
            </a:br>
            <a:r>
              <a:rPr lang="en-US" sz="1400" dirty="0"/>
              <a:t>  text-align: center;</a:t>
            </a:r>
            <a:br>
              <a:rPr lang="en-US" sz="1400" dirty="0"/>
            </a:br>
            <a:r>
              <a:rPr lang="en-US" sz="1400" dirty="0"/>
              <a:t>  padding: 20px;</a:t>
            </a:r>
            <a:br>
              <a:rPr lang="en-US" sz="1400" dirty="0"/>
            </a:br>
            <a:r>
              <a:rPr lang="en-US" sz="1400" dirty="0"/>
              <a:t>}</a:t>
            </a:r>
            <a:br>
              <a:rPr lang="en-US" sz="1400" dirty="0"/>
            </a:br>
            <a:r>
              <a:rPr lang="en-US" sz="1400" dirty="0"/>
              <a:t>.</a:t>
            </a:r>
            <a:r>
              <a:rPr lang="en-US" sz="1400" dirty="0" err="1">
                <a:solidFill>
                  <a:schemeClr val="bg2">
                    <a:lumMod val="50000"/>
                  </a:schemeClr>
                </a:solidFill>
              </a:rPr>
              <a:t>topnav</a:t>
            </a:r>
            <a:r>
              <a:rPr lang="en-US" sz="1400" dirty="0"/>
              <a:t> {</a:t>
            </a:r>
            <a:br>
              <a:rPr lang="en-US" sz="1400" dirty="0"/>
            </a:br>
            <a:r>
              <a:rPr lang="en-US" sz="1400" dirty="0"/>
              <a:t>  overflow: hidden;</a:t>
            </a:r>
            <a:br>
              <a:rPr lang="en-US" sz="1400" dirty="0"/>
            </a:br>
            <a:r>
              <a:rPr lang="en-US" sz="1400" dirty="0"/>
              <a:t>  background-color: #333;</a:t>
            </a:r>
            <a:br>
              <a:rPr lang="en-US" sz="1400" dirty="0"/>
            </a:br>
            <a:r>
              <a:rPr lang="en-US" sz="1400" dirty="0"/>
              <a:t>}</a:t>
            </a:r>
            <a:br>
              <a:rPr lang="en-US" sz="1400" dirty="0"/>
            </a:br>
            <a:r>
              <a:rPr lang="en-US" sz="1400" dirty="0"/>
              <a:t>.</a:t>
            </a:r>
            <a:r>
              <a:rPr lang="en-US" sz="1400" dirty="0" err="1">
                <a:solidFill>
                  <a:schemeClr val="bg2">
                    <a:lumMod val="50000"/>
                  </a:schemeClr>
                </a:solidFill>
              </a:rPr>
              <a:t>topnav</a:t>
            </a:r>
            <a:r>
              <a:rPr lang="en-US" sz="1400" dirty="0">
                <a:solidFill>
                  <a:schemeClr val="bg2">
                    <a:lumMod val="50000"/>
                  </a:schemeClr>
                </a:solidFill>
              </a:rPr>
              <a:t> a</a:t>
            </a:r>
            <a:r>
              <a:rPr lang="en-US" sz="1400" dirty="0"/>
              <a:t> {</a:t>
            </a:r>
            <a:br>
              <a:rPr lang="en-US" sz="1400" dirty="0"/>
            </a:br>
            <a:r>
              <a:rPr lang="en-US" sz="1400" dirty="0"/>
              <a:t>  float: left;</a:t>
            </a:r>
            <a:br>
              <a:rPr lang="en-US" sz="1400" dirty="0"/>
            </a:br>
            <a:r>
              <a:rPr lang="en-US" sz="1400" dirty="0"/>
              <a:t>  display: block;</a:t>
            </a:r>
            <a:br>
              <a:rPr lang="en-US" sz="1400" dirty="0"/>
            </a:br>
            <a:r>
              <a:rPr lang="en-US" sz="1400" dirty="0"/>
              <a:t>  color: #f2f2f2;</a:t>
            </a:r>
            <a:br>
              <a:rPr lang="en-US" sz="1400" dirty="0"/>
            </a:br>
            <a:r>
              <a:rPr lang="en-US" sz="1400" dirty="0"/>
              <a:t>  text-align: center;</a:t>
            </a:r>
            <a:br>
              <a:rPr lang="en-US" sz="1400" dirty="0"/>
            </a:br>
            <a:r>
              <a:rPr lang="en-US" sz="1400" dirty="0"/>
              <a:t>  padding: 14px 16px;</a:t>
            </a:r>
            <a:br>
              <a:rPr lang="en-US" sz="1400" dirty="0"/>
            </a:br>
            <a:r>
              <a:rPr lang="en-US" sz="1400" dirty="0"/>
              <a:t>  text-decoration: none;</a:t>
            </a:r>
            <a:br>
              <a:rPr lang="en-US" sz="1400" dirty="0"/>
            </a:br>
            <a:r>
              <a:rPr lang="en-US" sz="1400" dirty="0"/>
              <a:t>}</a:t>
            </a:r>
            <a:br>
              <a:rPr lang="en-US" sz="1400" dirty="0"/>
            </a:br>
            <a:r>
              <a:rPr lang="en-US" sz="1400" dirty="0"/>
              <a:t>.</a:t>
            </a:r>
            <a:r>
              <a:rPr lang="en-US" sz="1400" dirty="0" err="1">
                <a:solidFill>
                  <a:schemeClr val="bg2">
                    <a:lumMod val="50000"/>
                  </a:schemeClr>
                </a:solidFill>
              </a:rPr>
              <a:t>topnav</a:t>
            </a:r>
            <a:r>
              <a:rPr lang="en-US" sz="1400" dirty="0">
                <a:solidFill>
                  <a:schemeClr val="bg2">
                    <a:lumMod val="50000"/>
                  </a:schemeClr>
                </a:solidFill>
              </a:rPr>
              <a:t> a:hover</a:t>
            </a:r>
            <a:r>
              <a:rPr lang="en-US" sz="1400" dirty="0"/>
              <a:t> {</a:t>
            </a:r>
            <a:br>
              <a:rPr lang="en-US" sz="1400" dirty="0"/>
            </a:br>
            <a:r>
              <a:rPr lang="en-US" sz="1400" dirty="0"/>
              <a:t>  background-color: #</a:t>
            </a:r>
            <a:r>
              <a:rPr lang="en-US" sz="1400" dirty="0" err="1"/>
              <a:t>ddd</a:t>
            </a:r>
            <a:r>
              <a:rPr lang="en-US" sz="1400" dirty="0"/>
              <a:t>;</a:t>
            </a:r>
            <a:br>
              <a:rPr lang="en-US" sz="1400" dirty="0"/>
            </a:br>
            <a:r>
              <a:rPr lang="en-US" sz="1400" dirty="0"/>
              <a:t>  color: black;</a:t>
            </a:r>
            <a:br>
              <a:rPr lang="en-US" sz="1400" dirty="0"/>
            </a:br>
            <a:r>
              <a:rPr lang="en-US" sz="1400" dirty="0"/>
              <a:t>}</a:t>
            </a:r>
          </a:p>
          <a:p>
            <a:endParaRPr lang="en-US" dirty="0"/>
          </a:p>
        </p:txBody>
      </p:sp>
      <p:pic>
        <p:nvPicPr>
          <p:cNvPr id="2" name="Picture 1">
            <a:extLst>
              <a:ext uri="{FF2B5EF4-FFF2-40B4-BE49-F238E27FC236}">
                <a16:creationId xmlns:a16="http://schemas.microsoft.com/office/drawing/2014/main" id="{AD04F558-AEB1-42C4-A8A7-127EA7D8D4B5}"/>
              </a:ext>
            </a:extLst>
          </p:cNvPr>
          <p:cNvPicPr>
            <a:picLocks noChangeAspect="1"/>
          </p:cNvPicPr>
          <p:nvPr/>
        </p:nvPicPr>
        <p:blipFill>
          <a:blip r:embed="rId2"/>
          <a:stretch>
            <a:fillRect/>
          </a:stretch>
        </p:blipFill>
        <p:spPr>
          <a:xfrm>
            <a:off x="2581422" y="5045586"/>
            <a:ext cx="6400800" cy="1447800"/>
          </a:xfrm>
          <a:prstGeom prst="rect">
            <a:avLst/>
          </a:prstGeom>
        </p:spPr>
      </p:pic>
      <p:sp>
        <p:nvSpPr>
          <p:cNvPr id="3" name="Rectangle 2">
            <a:extLst>
              <a:ext uri="{FF2B5EF4-FFF2-40B4-BE49-F238E27FC236}">
                <a16:creationId xmlns:a16="http://schemas.microsoft.com/office/drawing/2014/main" id="{7969A3B9-C9F9-4644-87F9-AE86AF6A0D91}"/>
              </a:ext>
            </a:extLst>
          </p:cNvPr>
          <p:cNvSpPr/>
          <p:nvPr/>
        </p:nvSpPr>
        <p:spPr>
          <a:xfrm>
            <a:off x="4885010" y="1982450"/>
            <a:ext cx="3801792" cy="28931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t>&lt;body&gt;</a:t>
            </a:r>
          </a:p>
          <a:p>
            <a:endParaRPr lang="en-US" sz="1400" dirty="0"/>
          </a:p>
          <a:p>
            <a:r>
              <a:rPr lang="en-US" sz="1400" dirty="0"/>
              <a:t>&lt;div class="</a:t>
            </a:r>
            <a:r>
              <a:rPr lang="en-US" sz="1400" dirty="0">
                <a:solidFill>
                  <a:schemeClr val="bg2">
                    <a:lumMod val="50000"/>
                  </a:schemeClr>
                </a:solidFill>
              </a:rPr>
              <a:t>header</a:t>
            </a:r>
            <a:r>
              <a:rPr lang="en-US" sz="1400" dirty="0"/>
              <a:t>"&gt;</a:t>
            </a:r>
          </a:p>
          <a:p>
            <a:r>
              <a:rPr lang="en-US" sz="1400" dirty="0"/>
              <a:t>  &lt;h1&gt;Header&lt;/h1&gt;</a:t>
            </a:r>
          </a:p>
          <a:p>
            <a:r>
              <a:rPr lang="en-US" sz="1400" dirty="0"/>
              <a:t>&lt;/div&gt;</a:t>
            </a:r>
          </a:p>
          <a:p>
            <a:endParaRPr lang="en-US" sz="1400" dirty="0"/>
          </a:p>
          <a:p>
            <a:r>
              <a:rPr lang="en-US" sz="1400" dirty="0"/>
              <a:t>&lt;div class="</a:t>
            </a:r>
            <a:r>
              <a:rPr lang="en-US" sz="1400" dirty="0" err="1">
                <a:solidFill>
                  <a:schemeClr val="bg2">
                    <a:lumMod val="50000"/>
                  </a:schemeClr>
                </a:solidFill>
              </a:rPr>
              <a:t>topnav</a:t>
            </a:r>
            <a:r>
              <a:rPr lang="en-US" sz="1400" dirty="0"/>
              <a:t>"&gt;</a:t>
            </a:r>
          </a:p>
          <a:p>
            <a:r>
              <a:rPr lang="en-US" sz="1400" dirty="0"/>
              <a:t>  &lt;a </a:t>
            </a:r>
            <a:r>
              <a:rPr lang="en-US" sz="1400" dirty="0" err="1"/>
              <a:t>href</a:t>
            </a:r>
            <a:r>
              <a:rPr lang="en-US" sz="1400" dirty="0"/>
              <a:t>="#"&gt;Link&lt;/a&gt;</a:t>
            </a:r>
          </a:p>
          <a:p>
            <a:r>
              <a:rPr lang="en-US" sz="1400" dirty="0"/>
              <a:t>  &lt;a </a:t>
            </a:r>
            <a:r>
              <a:rPr lang="en-US" sz="1400" dirty="0" err="1"/>
              <a:t>href</a:t>
            </a:r>
            <a:r>
              <a:rPr lang="en-US" sz="1400" dirty="0"/>
              <a:t>="#"&gt;Link&lt;/a&gt;</a:t>
            </a:r>
          </a:p>
          <a:p>
            <a:r>
              <a:rPr lang="en-US" sz="1400" dirty="0"/>
              <a:t>  &lt;a </a:t>
            </a:r>
            <a:r>
              <a:rPr lang="en-US" sz="1400" dirty="0" err="1"/>
              <a:t>href</a:t>
            </a:r>
            <a:r>
              <a:rPr lang="en-US" sz="1400" dirty="0"/>
              <a:t>="#"&gt;Link&lt;/a&gt;</a:t>
            </a:r>
          </a:p>
          <a:p>
            <a:r>
              <a:rPr lang="en-US" sz="1400" dirty="0"/>
              <a:t>&lt;/div&gt;</a:t>
            </a:r>
          </a:p>
          <a:p>
            <a:endParaRPr lang="en-US" sz="1400" dirty="0"/>
          </a:p>
          <a:p>
            <a:r>
              <a:rPr lang="en-US" sz="1400" dirty="0"/>
              <a:t>&lt;/body&gt;</a:t>
            </a:r>
          </a:p>
        </p:txBody>
      </p:sp>
    </p:spTree>
    <p:extLst>
      <p:ext uri="{BB962C8B-B14F-4D97-AF65-F5344CB8AC3E}">
        <p14:creationId xmlns:p14="http://schemas.microsoft.com/office/powerpoint/2010/main" val="141332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What is CSS?</a:t>
            </a:r>
          </a:p>
        </p:txBody>
      </p:sp>
      <p:sp>
        <p:nvSpPr>
          <p:cNvPr id="6" name="TextBox 5">
            <a:extLst>
              <a:ext uri="{FF2B5EF4-FFF2-40B4-BE49-F238E27FC236}">
                <a16:creationId xmlns:a16="http://schemas.microsoft.com/office/drawing/2014/main" id="{37C26D19-85DA-834B-9600-C9820C508897}"/>
              </a:ext>
            </a:extLst>
          </p:cNvPr>
          <p:cNvSpPr txBox="1"/>
          <p:nvPr/>
        </p:nvSpPr>
        <p:spPr>
          <a:xfrm>
            <a:off x="164339" y="2009116"/>
            <a:ext cx="8613901"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CSS stands for </a:t>
            </a:r>
            <a:r>
              <a:rPr lang="en-US" sz="2800" dirty="0">
                <a:solidFill>
                  <a:schemeClr val="bg2">
                    <a:lumMod val="50000"/>
                  </a:schemeClr>
                </a:solidFill>
              </a:rPr>
              <a:t>Cascading Style Sheets</a:t>
            </a:r>
          </a:p>
          <a:p>
            <a:pPr marL="457200" indent="-457200">
              <a:buFont typeface="Arial" panose="020B0604020202020204" pitchFamily="34" charset="0"/>
              <a:buChar char="•"/>
            </a:pPr>
            <a:r>
              <a:rPr lang="en-US" sz="2800" dirty="0"/>
              <a:t>CSS describes how HTML elements are to be displayed on screen, paper, or in other media</a:t>
            </a:r>
          </a:p>
          <a:p>
            <a:pPr marL="457200" indent="-457200">
              <a:buFont typeface="Arial" panose="020B0604020202020204" pitchFamily="34" charset="0"/>
              <a:buChar char="•"/>
            </a:pPr>
            <a:r>
              <a:rPr lang="en-US" sz="2800" dirty="0"/>
              <a:t>CSS </a:t>
            </a:r>
            <a:r>
              <a:rPr lang="en-US" sz="2800" dirty="0">
                <a:solidFill>
                  <a:schemeClr val="bg2">
                    <a:lumMod val="50000"/>
                  </a:schemeClr>
                </a:solidFill>
              </a:rPr>
              <a:t>saves</a:t>
            </a:r>
            <a:r>
              <a:rPr lang="en-US" sz="2800" dirty="0"/>
              <a:t> a lot of work. It can control the layout of </a:t>
            </a:r>
            <a:r>
              <a:rPr lang="en-US" sz="2800" dirty="0">
                <a:solidFill>
                  <a:schemeClr val="bg2">
                    <a:lumMod val="50000"/>
                  </a:schemeClr>
                </a:solidFill>
              </a:rPr>
              <a:t>multiple</a:t>
            </a:r>
            <a:r>
              <a:rPr lang="en-US" sz="2800" dirty="0"/>
              <a:t> web pages all at once</a:t>
            </a:r>
          </a:p>
          <a:p>
            <a:pPr marL="457200" indent="-457200">
              <a:buFont typeface="Arial" panose="020B0604020202020204" pitchFamily="34" charset="0"/>
              <a:buChar char="•"/>
            </a:pPr>
            <a:r>
              <a:rPr lang="en-US" sz="2800" dirty="0">
                <a:solidFill>
                  <a:schemeClr val="bg2">
                    <a:lumMod val="50000"/>
                  </a:schemeClr>
                </a:solidFill>
              </a:rPr>
              <a:t>External</a:t>
            </a:r>
            <a:r>
              <a:rPr lang="en-US" sz="2800" dirty="0"/>
              <a:t> stylesheets are stored in CSS files</a:t>
            </a:r>
          </a:p>
          <a:p>
            <a:pPr marL="457200" indent="-457200">
              <a:buFont typeface="Arial" panose="020B0604020202020204" pitchFamily="34" charset="0"/>
              <a:buChar char="•"/>
            </a:pPr>
            <a:r>
              <a:rPr lang="en-US" sz="2800" dirty="0"/>
              <a:t>CSS is used to define </a:t>
            </a:r>
            <a:r>
              <a:rPr lang="en-US" sz="2800" dirty="0">
                <a:solidFill>
                  <a:schemeClr val="bg2">
                    <a:lumMod val="50000"/>
                  </a:schemeClr>
                </a:solidFill>
              </a:rPr>
              <a:t>styles</a:t>
            </a:r>
            <a:r>
              <a:rPr lang="en-US" sz="2800" dirty="0"/>
              <a:t> for your web pages, including the </a:t>
            </a:r>
            <a:r>
              <a:rPr lang="en-US" sz="2800" dirty="0">
                <a:solidFill>
                  <a:schemeClr val="bg2">
                    <a:lumMod val="50000"/>
                  </a:schemeClr>
                </a:solidFill>
              </a:rPr>
              <a:t>design</a:t>
            </a:r>
            <a:r>
              <a:rPr lang="en-US" sz="2800" dirty="0"/>
              <a:t>, layout and variations in display for different </a:t>
            </a:r>
            <a:r>
              <a:rPr lang="en-US" sz="2800" dirty="0">
                <a:solidFill>
                  <a:schemeClr val="bg2">
                    <a:lumMod val="50000"/>
                  </a:schemeClr>
                </a:solidFill>
              </a:rPr>
              <a:t>devices and screen sizes</a:t>
            </a:r>
            <a:r>
              <a:rPr lang="en-US" sz="2800" dirty="0"/>
              <a:t>.</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Main Body with Columns</a:t>
            </a:r>
          </a:p>
        </p:txBody>
      </p:sp>
      <p:sp>
        <p:nvSpPr>
          <p:cNvPr id="10" name="Rectangle 9">
            <a:extLst>
              <a:ext uri="{FF2B5EF4-FFF2-40B4-BE49-F238E27FC236}">
                <a16:creationId xmlns:a16="http://schemas.microsoft.com/office/drawing/2014/main" id="{0E92DDD1-D7A5-4D32-8267-B43DD005B024}"/>
              </a:ext>
            </a:extLst>
          </p:cNvPr>
          <p:cNvSpPr/>
          <p:nvPr/>
        </p:nvSpPr>
        <p:spPr>
          <a:xfrm>
            <a:off x="457198" y="1088514"/>
            <a:ext cx="7617657" cy="5355312"/>
          </a:xfrm>
          <a:prstGeom prst="rect">
            <a:avLst/>
          </a:prstGeom>
        </p:spPr>
        <p:txBody>
          <a:bodyPr wrap="square">
            <a:spAutoFit/>
          </a:bodyPr>
          <a:lstStyle/>
          <a:p>
            <a:pPr marL="285750" indent="-285750">
              <a:buFont typeface="Arial" panose="020B0604020202020204" pitchFamily="34" charset="0"/>
              <a:buChar char="•"/>
            </a:pPr>
            <a:r>
              <a:rPr lang="en-US" dirty="0"/>
              <a:t>The main content is the biggest and the most important part of site.</a:t>
            </a:r>
          </a:p>
          <a:p>
            <a:pPr marL="285750" indent="-285750">
              <a:buFont typeface="Arial" panose="020B0604020202020204" pitchFamily="34" charset="0"/>
              <a:buChar char="•"/>
            </a:pPr>
            <a:r>
              <a:rPr lang="en-US" dirty="0"/>
              <a:t>The side content is often used as an alternative navigation or to specify information relevant to the main content.</a:t>
            </a:r>
          </a:p>
          <a:p>
            <a:pPr marL="285750" indent="-285750">
              <a:buFont typeface="Arial" panose="020B0604020202020204" pitchFamily="34" charset="0"/>
              <a:buChar char="•"/>
            </a:pPr>
            <a:r>
              <a:rPr lang="en-US" dirty="0"/>
              <a:t>Widths can be changed and that it should add up to 100% in total.</a:t>
            </a:r>
          </a:p>
          <a:p>
            <a:endParaRPr lang="en-US" dirty="0"/>
          </a:p>
          <a:p>
            <a:r>
              <a:rPr lang="en-US" dirty="0"/>
              <a:t>.</a:t>
            </a:r>
            <a:r>
              <a:rPr lang="en-US" dirty="0">
                <a:solidFill>
                  <a:schemeClr val="bg2">
                    <a:lumMod val="50000"/>
                  </a:schemeClr>
                </a:solidFill>
              </a:rPr>
              <a:t>column</a:t>
            </a:r>
            <a:r>
              <a:rPr lang="en-US" dirty="0"/>
              <a:t> {</a:t>
            </a:r>
          </a:p>
          <a:p>
            <a:r>
              <a:rPr lang="en-US" dirty="0"/>
              <a:t>  float: left;</a:t>
            </a:r>
          </a:p>
          <a:p>
            <a:r>
              <a:rPr lang="en-US" dirty="0"/>
              <a:t>  padding: 10px;</a:t>
            </a:r>
          </a:p>
          <a:p>
            <a:r>
              <a:rPr lang="en-US" dirty="0"/>
              <a:t>}</a:t>
            </a:r>
          </a:p>
          <a:p>
            <a:endParaRPr lang="en-US" dirty="0"/>
          </a:p>
          <a:p>
            <a:r>
              <a:rPr lang="en-US" dirty="0"/>
              <a:t>/* Left and right column */</a:t>
            </a:r>
          </a:p>
          <a:p>
            <a:r>
              <a:rPr lang="en-US" dirty="0"/>
              <a:t>.</a:t>
            </a:r>
            <a:r>
              <a:rPr lang="en-US" dirty="0" err="1">
                <a:solidFill>
                  <a:schemeClr val="bg2">
                    <a:lumMod val="50000"/>
                  </a:schemeClr>
                </a:solidFill>
              </a:rPr>
              <a:t>column.side</a:t>
            </a:r>
            <a:r>
              <a:rPr lang="en-US" dirty="0">
                <a:solidFill>
                  <a:schemeClr val="bg2">
                    <a:lumMod val="50000"/>
                  </a:schemeClr>
                </a:solidFill>
              </a:rPr>
              <a:t> </a:t>
            </a:r>
            <a:r>
              <a:rPr lang="en-US" dirty="0"/>
              <a:t>{</a:t>
            </a:r>
          </a:p>
          <a:p>
            <a:r>
              <a:rPr lang="en-US" dirty="0"/>
              <a:t>  width: 25%;</a:t>
            </a:r>
          </a:p>
          <a:p>
            <a:r>
              <a:rPr lang="en-US" dirty="0"/>
              <a:t>}</a:t>
            </a:r>
          </a:p>
          <a:p>
            <a:endParaRPr lang="en-US" dirty="0"/>
          </a:p>
          <a:p>
            <a:r>
              <a:rPr lang="en-US" dirty="0"/>
              <a:t>/* Middle column */</a:t>
            </a:r>
          </a:p>
          <a:p>
            <a:r>
              <a:rPr lang="en-US" dirty="0"/>
              <a:t>.</a:t>
            </a:r>
            <a:r>
              <a:rPr lang="en-US" dirty="0" err="1">
                <a:solidFill>
                  <a:schemeClr val="bg2">
                    <a:lumMod val="50000"/>
                  </a:schemeClr>
                </a:solidFill>
              </a:rPr>
              <a:t>column.middle</a:t>
            </a:r>
            <a:r>
              <a:rPr lang="en-US" dirty="0">
                <a:solidFill>
                  <a:schemeClr val="bg2">
                    <a:lumMod val="50000"/>
                  </a:schemeClr>
                </a:solidFill>
              </a:rPr>
              <a:t> </a:t>
            </a:r>
            <a:r>
              <a:rPr lang="en-US" dirty="0"/>
              <a:t>{</a:t>
            </a:r>
          </a:p>
          <a:p>
            <a:r>
              <a:rPr lang="en-US" dirty="0"/>
              <a:t>  width: 50%;</a:t>
            </a:r>
          </a:p>
          <a:p>
            <a:r>
              <a:rPr lang="en-US" dirty="0"/>
              <a:t>}</a:t>
            </a:r>
          </a:p>
        </p:txBody>
      </p:sp>
      <p:pic>
        <p:nvPicPr>
          <p:cNvPr id="5" name="Picture 4">
            <a:extLst>
              <a:ext uri="{FF2B5EF4-FFF2-40B4-BE49-F238E27FC236}">
                <a16:creationId xmlns:a16="http://schemas.microsoft.com/office/drawing/2014/main" id="{09CF74BB-ACA3-44A1-9E31-DC4DA1F81304}"/>
              </a:ext>
            </a:extLst>
          </p:cNvPr>
          <p:cNvPicPr>
            <a:picLocks noChangeAspect="1"/>
          </p:cNvPicPr>
          <p:nvPr/>
        </p:nvPicPr>
        <p:blipFill>
          <a:blip r:embed="rId2"/>
          <a:stretch>
            <a:fillRect/>
          </a:stretch>
        </p:blipFill>
        <p:spPr>
          <a:xfrm>
            <a:off x="3145599" y="4045999"/>
            <a:ext cx="5541203" cy="1878519"/>
          </a:xfrm>
          <a:prstGeom prst="rect">
            <a:avLst/>
          </a:prstGeom>
        </p:spPr>
      </p:pic>
    </p:spTree>
    <p:extLst>
      <p:ext uri="{BB962C8B-B14F-4D97-AF65-F5344CB8AC3E}">
        <p14:creationId xmlns:p14="http://schemas.microsoft.com/office/powerpoint/2010/main" val="1627609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Footer</a:t>
            </a:r>
          </a:p>
        </p:txBody>
      </p:sp>
      <p:sp>
        <p:nvSpPr>
          <p:cNvPr id="10" name="Rectangle 9">
            <a:extLst>
              <a:ext uri="{FF2B5EF4-FFF2-40B4-BE49-F238E27FC236}">
                <a16:creationId xmlns:a16="http://schemas.microsoft.com/office/drawing/2014/main" id="{0E92DDD1-D7A5-4D32-8267-B43DD005B024}"/>
              </a:ext>
            </a:extLst>
          </p:cNvPr>
          <p:cNvSpPr/>
          <p:nvPr/>
        </p:nvSpPr>
        <p:spPr>
          <a:xfrm>
            <a:off x="457198" y="1088514"/>
            <a:ext cx="7617657" cy="2585323"/>
          </a:xfrm>
          <a:prstGeom prst="rect">
            <a:avLst/>
          </a:prstGeom>
        </p:spPr>
        <p:txBody>
          <a:bodyPr wrap="square">
            <a:spAutoFit/>
          </a:bodyPr>
          <a:lstStyle/>
          <a:p>
            <a:r>
              <a:rPr lang="en-US" dirty="0"/>
              <a:t>The footer is placed at the bottom of page.</a:t>
            </a:r>
          </a:p>
          <a:p>
            <a:r>
              <a:rPr lang="en-US" dirty="0"/>
              <a:t>It often contains information like copyright and contact info.</a:t>
            </a:r>
          </a:p>
          <a:p>
            <a:endParaRPr lang="en-US" dirty="0"/>
          </a:p>
          <a:p>
            <a:r>
              <a:rPr lang="en-US" dirty="0"/>
              <a:t>.</a:t>
            </a:r>
            <a:r>
              <a:rPr lang="en-US" dirty="0">
                <a:solidFill>
                  <a:schemeClr val="bg2">
                    <a:lumMod val="50000"/>
                  </a:schemeClr>
                </a:solidFill>
              </a:rPr>
              <a:t>footer</a:t>
            </a:r>
            <a:r>
              <a:rPr lang="en-US" dirty="0"/>
              <a:t> {</a:t>
            </a:r>
            <a:br>
              <a:rPr lang="en-US" dirty="0"/>
            </a:br>
            <a:r>
              <a:rPr lang="en-US" dirty="0"/>
              <a:t>  background-color: #F1F1F1;</a:t>
            </a:r>
            <a:br>
              <a:rPr lang="en-US" dirty="0"/>
            </a:br>
            <a:r>
              <a:rPr lang="en-US" dirty="0"/>
              <a:t>  text-align: center;</a:t>
            </a:r>
            <a:br>
              <a:rPr lang="en-US" dirty="0"/>
            </a:br>
            <a:r>
              <a:rPr lang="en-US" dirty="0"/>
              <a:t>  padding: 10px;</a:t>
            </a:r>
            <a:br>
              <a:rPr lang="en-US" dirty="0"/>
            </a:br>
            <a:r>
              <a:rPr lang="en-US" dirty="0"/>
              <a:t>}</a:t>
            </a:r>
          </a:p>
          <a:p>
            <a:endParaRPr lang="en-US" dirty="0"/>
          </a:p>
        </p:txBody>
      </p:sp>
    </p:spTree>
    <p:extLst>
      <p:ext uri="{BB962C8B-B14F-4D97-AF65-F5344CB8AC3E}">
        <p14:creationId xmlns:p14="http://schemas.microsoft.com/office/powerpoint/2010/main" val="3884366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251843" y="1743399"/>
            <a:ext cx="8640314" cy="1384995"/>
          </a:xfrm>
          <a:prstGeom prst="rect">
            <a:avLst/>
          </a:prstGeom>
          <a:noFill/>
        </p:spPr>
        <p:txBody>
          <a:bodyPr wrap="none" rtlCol="0">
            <a:spAutoFit/>
          </a:bodyPr>
          <a:lstStyle/>
          <a:p>
            <a:pPr marL="457200" indent="-457200">
              <a:buFont typeface="Arial" panose="020B0604020202020204" pitchFamily="34" charset="0"/>
              <a:buChar char="•"/>
            </a:pPr>
            <a:r>
              <a:rPr lang="en-US" sz="2800" dirty="0"/>
              <a:t>MySQL - </a:t>
            </a:r>
            <a:r>
              <a:rPr lang="en-US" sz="2800" dirty="0">
                <a:hlinkClick r:id="rId2"/>
              </a:rPr>
              <a:t>www.mysql.com</a:t>
            </a:r>
            <a:endParaRPr lang="en-US" sz="2800" dirty="0"/>
          </a:p>
          <a:p>
            <a:pPr marL="457200" indent="-457200">
              <a:buFont typeface="Arial" panose="020B0604020202020204" pitchFamily="34" charset="0"/>
              <a:buChar char="•"/>
            </a:pPr>
            <a:r>
              <a:rPr lang="en-US" sz="2800" dirty="0"/>
              <a:t>W3Schools Online Web Tutorials- </a:t>
            </a:r>
            <a:r>
              <a:rPr lang="en-US" sz="2800" dirty="0">
                <a:hlinkClick r:id="rId3"/>
              </a:rPr>
              <a:t>www.w3schools.com</a:t>
            </a:r>
            <a:endParaRPr lang="en-US" sz="2800" dirty="0"/>
          </a:p>
          <a:p>
            <a:pPr marL="457200" indent="-457200">
              <a:buFont typeface="Arial" panose="020B0604020202020204" pitchFamily="34" charset="0"/>
              <a:buChar char="•"/>
            </a:pPr>
            <a:r>
              <a:rPr lang="en-US" sz="2800" dirty="0"/>
              <a:t>PHP Manual - </a:t>
            </a:r>
            <a:r>
              <a:rPr lang="en-US" sz="2800" dirty="0">
                <a:hlinkClick r:id="rId4"/>
              </a:rPr>
              <a:t>www.php.net</a:t>
            </a:r>
            <a:endParaRPr lang="en-US" sz="2800" dirty="0"/>
          </a:p>
        </p:txBody>
      </p:sp>
    </p:spTree>
    <p:extLst>
      <p:ext uri="{BB962C8B-B14F-4D97-AF65-F5344CB8AC3E}">
        <p14:creationId xmlns:p14="http://schemas.microsoft.com/office/powerpoint/2010/main" val="3224969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65759" y="1605903"/>
            <a:ext cx="841248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Sams</a:t>
            </a:r>
            <a:r>
              <a:rPr lang="en-US" sz="2400" dirty="0"/>
              <a:t> Teach Yourself Ajax JavaScript and PHP All in One; Phil Ballard and Michael Moncur;</a:t>
            </a:r>
          </a:p>
          <a:p>
            <a:pPr marL="285750" indent="-285750">
              <a:buFont typeface="Arial" panose="020B0604020202020204" pitchFamily="34" charset="0"/>
              <a:buChar char="•"/>
            </a:pPr>
            <a:r>
              <a:rPr lang="en-US" sz="2400" dirty="0" err="1"/>
              <a:t>Sams</a:t>
            </a:r>
            <a:r>
              <a:rPr lang="en-US" sz="2400" dirty="0"/>
              <a:t> Publishing; 2010</a:t>
            </a:r>
          </a:p>
          <a:p>
            <a:pPr marL="285750" indent="-285750">
              <a:buFont typeface="Arial" panose="020B0604020202020204" pitchFamily="34" charset="0"/>
              <a:buChar char="•"/>
            </a:pPr>
            <a:r>
              <a:rPr lang="en-US" sz="2400" dirty="0"/>
              <a:t>JavaScript Phrasebook; Christian Wenz; </a:t>
            </a:r>
            <a:r>
              <a:rPr lang="en-US" sz="2400" dirty="0" err="1"/>
              <a:t>Sams</a:t>
            </a:r>
            <a:r>
              <a:rPr lang="en-US" sz="2400" dirty="0"/>
              <a:t> Publishing; 2007</a:t>
            </a:r>
          </a:p>
          <a:p>
            <a:pPr marL="285750" indent="-285750">
              <a:buFont typeface="Arial" panose="020B0604020202020204" pitchFamily="34" charset="0"/>
              <a:buChar char="•"/>
            </a:pPr>
            <a:r>
              <a:rPr lang="en-US" sz="2400" dirty="0"/>
              <a:t>PHP and MySQL Web Development, 4/E; Luke Welling and Laura Thomson; </a:t>
            </a:r>
            <a:r>
              <a:rPr lang="en-US" sz="2400" dirty="0" err="1"/>
              <a:t>AddisonWesley</a:t>
            </a:r>
            <a:r>
              <a:rPr lang="en-US" sz="2400" dirty="0"/>
              <a:t> Professional; 2009</a:t>
            </a:r>
          </a:p>
          <a:p>
            <a:pPr marL="285750" indent="-285750">
              <a:buFont typeface="Arial" panose="020B0604020202020204" pitchFamily="34" charset="0"/>
              <a:buChar char="•"/>
            </a:pPr>
            <a:r>
              <a:rPr lang="en-US" sz="2400" dirty="0"/>
              <a:t>JavaScript for Programmers Paul J. </a:t>
            </a:r>
            <a:r>
              <a:rPr lang="en-US" sz="2400" dirty="0" err="1"/>
              <a:t>Deitel</a:t>
            </a:r>
            <a:r>
              <a:rPr lang="en-US" sz="2400" dirty="0"/>
              <a:t> and Harvey M. </a:t>
            </a:r>
            <a:r>
              <a:rPr lang="en-US" sz="2400" dirty="0" err="1"/>
              <a:t>Deitel</a:t>
            </a:r>
            <a:r>
              <a:rPr lang="en-US" sz="2400" dirty="0"/>
              <a:t>; Prentice Hall; 2009</a:t>
            </a:r>
            <a:endParaRPr lang="en-FI" sz="2400" dirty="0"/>
          </a:p>
        </p:txBody>
      </p:sp>
    </p:spTree>
    <p:extLst>
      <p:ext uri="{BB962C8B-B14F-4D97-AF65-F5344CB8AC3E}">
        <p14:creationId xmlns:p14="http://schemas.microsoft.com/office/powerpoint/2010/main" val="192338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
        <p:nvSpPr>
          <p:cNvPr id="3" name="TextBox 2">
            <a:extLst>
              <a:ext uri="{FF2B5EF4-FFF2-40B4-BE49-F238E27FC236}">
                <a16:creationId xmlns:a16="http://schemas.microsoft.com/office/drawing/2014/main" id="{56CD2EA8-B54C-CE4F-A943-BFB367453E0E}"/>
              </a:ext>
            </a:extLst>
          </p:cNvPr>
          <p:cNvSpPr txBox="1"/>
          <p:nvPr/>
        </p:nvSpPr>
        <p:spPr>
          <a:xfrm>
            <a:off x="251843" y="975972"/>
            <a:ext cx="8892157" cy="5509200"/>
          </a:xfrm>
          <a:prstGeom prst="rect">
            <a:avLst/>
          </a:prstGeom>
          <a:noFill/>
        </p:spPr>
        <p:txBody>
          <a:bodyPr wrap="square" rtlCol="0">
            <a:spAutoFit/>
          </a:bodyPr>
          <a:lstStyle/>
          <a:p>
            <a:r>
              <a:rPr lang="en-US" sz="1600" dirty="0"/>
              <a:t>&lt;!DOCTYPE html&gt;</a:t>
            </a:r>
          </a:p>
          <a:p>
            <a:r>
              <a:rPr lang="en-US" sz="1600" dirty="0"/>
              <a:t>&lt;html&gt;</a:t>
            </a:r>
          </a:p>
          <a:p>
            <a:r>
              <a:rPr lang="en-US" sz="1600" dirty="0"/>
              <a:t>&lt;head&gt;</a:t>
            </a:r>
          </a:p>
          <a:p>
            <a:r>
              <a:rPr lang="en-US" sz="1600" dirty="0">
                <a:solidFill>
                  <a:srgbClr val="FF0000"/>
                </a:solidFill>
              </a:rPr>
              <a:t>&lt;style&gt;</a:t>
            </a:r>
          </a:p>
          <a:p>
            <a:r>
              <a:rPr lang="en-US" sz="1600" dirty="0">
                <a:solidFill>
                  <a:srgbClr val="FF0000"/>
                </a:solidFill>
              </a:rPr>
              <a:t>body {</a:t>
            </a:r>
          </a:p>
          <a:p>
            <a:r>
              <a:rPr lang="en-US" sz="1600" dirty="0">
                <a:solidFill>
                  <a:srgbClr val="FF0000"/>
                </a:solidFill>
              </a:rPr>
              <a:t>  background-color: </a:t>
            </a:r>
            <a:r>
              <a:rPr lang="en-US" sz="1600" dirty="0" err="1">
                <a:solidFill>
                  <a:srgbClr val="FF0000"/>
                </a:solidFill>
              </a:rPr>
              <a:t>lightblue</a:t>
            </a:r>
            <a:r>
              <a:rPr lang="en-US" sz="1600" dirty="0">
                <a:solidFill>
                  <a:srgbClr val="FF0000"/>
                </a:solidFill>
              </a:rPr>
              <a:t>;</a:t>
            </a:r>
          </a:p>
          <a:p>
            <a:r>
              <a:rPr lang="en-US" sz="1600" dirty="0">
                <a:solidFill>
                  <a:srgbClr val="FF0000"/>
                </a:solidFill>
              </a:rPr>
              <a:t>}</a:t>
            </a:r>
          </a:p>
          <a:p>
            <a:r>
              <a:rPr lang="en-US" sz="1600" dirty="0">
                <a:solidFill>
                  <a:srgbClr val="FF0000"/>
                </a:solidFill>
              </a:rPr>
              <a:t>h1 {</a:t>
            </a:r>
          </a:p>
          <a:p>
            <a:r>
              <a:rPr lang="en-US" sz="1600" dirty="0">
                <a:solidFill>
                  <a:srgbClr val="FF0000"/>
                </a:solidFill>
              </a:rPr>
              <a:t>  color: white;</a:t>
            </a:r>
          </a:p>
          <a:p>
            <a:r>
              <a:rPr lang="en-US" sz="1600" dirty="0">
                <a:solidFill>
                  <a:srgbClr val="FF0000"/>
                </a:solidFill>
              </a:rPr>
              <a:t>  text-align: center;</a:t>
            </a:r>
          </a:p>
          <a:p>
            <a:r>
              <a:rPr lang="en-US" sz="1600" dirty="0">
                <a:solidFill>
                  <a:srgbClr val="FF0000"/>
                </a:solidFill>
              </a:rPr>
              <a:t>}</a:t>
            </a:r>
          </a:p>
          <a:p>
            <a:r>
              <a:rPr lang="en-US" sz="1600" dirty="0">
                <a:solidFill>
                  <a:srgbClr val="FF0000"/>
                </a:solidFill>
              </a:rPr>
              <a:t>p {</a:t>
            </a:r>
          </a:p>
          <a:p>
            <a:r>
              <a:rPr lang="en-US" sz="1600" dirty="0">
                <a:solidFill>
                  <a:srgbClr val="FF0000"/>
                </a:solidFill>
              </a:rPr>
              <a:t>  font-family: </a:t>
            </a:r>
            <a:r>
              <a:rPr lang="en-US" sz="1600" dirty="0" err="1">
                <a:solidFill>
                  <a:srgbClr val="FF0000"/>
                </a:solidFill>
              </a:rPr>
              <a:t>verdana</a:t>
            </a:r>
            <a:r>
              <a:rPr lang="en-US" sz="1600" dirty="0">
                <a:solidFill>
                  <a:srgbClr val="FF0000"/>
                </a:solidFill>
              </a:rPr>
              <a:t>;</a:t>
            </a:r>
          </a:p>
          <a:p>
            <a:r>
              <a:rPr lang="en-US" sz="1600" dirty="0">
                <a:solidFill>
                  <a:srgbClr val="FF0000"/>
                </a:solidFill>
              </a:rPr>
              <a:t>  font-size: 20px;</a:t>
            </a:r>
          </a:p>
          <a:p>
            <a:r>
              <a:rPr lang="en-US" sz="1600" dirty="0">
                <a:solidFill>
                  <a:srgbClr val="FF0000"/>
                </a:solidFill>
              </a:rPr>
              <a:t>}</a:t>
            </a:r>
          </a:p>
          <a:p>
            <a:r>
              <a:rPr lang="en-US" sz="1600" dirty="0">
                <a:solidFill>
                  <a:srgbClr val="FF0000"/>
                </a:solidFill>
              </a:rPr>
              <a:t>&lt;/style&gt;</a:t>
            </a:r>
          </a:p>
          <a:p>
            <a:r>
              <a:rPr lang="en-US" sz="1600" dirty="0"/>
              <a:t>&lt;/head&gt;</a:t>
            </a:r>
          </a:p>
          <a:p>
            <a:r>
              <a:rPr lang="en-US" sz="1600" dirty="0">
                <a:solidFill>
                  <a:schemeClr val="bg2">
                    <a:lumMod val="50000"/>
                  </a:schemeClr>
                </a:solidFill>
              </a:rPr>
              <a:t>&lt;body&gt;</a:t>
            </a:r>
          </a:p>
          <a:p>
            <a:r>
              <a:rPr lang="en-US" sz="1600" dirty="0">
                <a:solidFill>
                  <a:schemeClr val="bg2">
                    <a:lumMod val="50000"/>
                  </a:schemeClr>
                </a:solidFill>
              </a:rPr>
              <a:t>&lt;h1&gt;</a:t>
            </a:r>
            <a:r>
              <a:rPr lang="en-US" sz="1600" dirty="0"/>
              <a:t>My First CSS Example</a:t>
            </a:r>
            <a:r>
              <a:rPr lang="en-US" sz="1600" dirty="0">
                <a:solidFill>
                  <a:schemeClr val="bg2">
                    <a:lumMod val="50000"/>
                  </a:schemeClr>
                </a:solidFill>
              </a:rPr>
              <a:t>&lt;/h1&gt;</a:t>
            </a:r>
          </a:p>
          <a:p>
            <a:r>
              <a:rPr lang="en-US" sz="1600" dirty="0">
                <a:solidFill>
                  <a:schemeClr val="bg2">
                    <a:lumMod val="50000"/>
                  </a:schemeClr>
                </a:solidFill>
              </a:rPr>
              <a:t>&lt;p&gt;</a:t>
            </a:r>
            <a:r>
              <a:rPr lang="en-US" sz="1600" dirty="0"/>
              <a:t>This is a paragraph.</a:t>
            </a:r>
            <a:r>
              <a:rPr lang="en-US" sz="1600" dirty="0">
                <a:solidFill>
                  <a:schemeClr val="bg2">
                    <a:lumMod val="50000"/>
                  </a:schemeClr>
                </a:solidFill>
              </a:rPr>
              <a:t>&lt;/p&gt;</a:t>
            </a:r>
          </a:p>
          <a:p>
            <a:r>
              <a:rPr lang="en-US" sz="1600" dirty="0">
                <a:solidFill>
                  <a:schemeClr val="bg2">
                    <a:lumMod val="50000"/>
                  </a:schemeClr>
                </a:solidFill>
              </a:rPr>
              <a:t>&lt;/body&gt;</a:t>
            </a:r>
          </a:p>
          <a:p>
            <a:r>
              <a:rPr lang="en-US" sz="1600" dirty="0"/>
              <a:t>&lt;/html&gt;</a:t>
            </a:r>
          </a:p>
        </p:txBody>
      </p:sp>
      <p:pic>
        <p:nvPicPr>
          <p:cNvPr id="2" name="Picture 1">
            <a:extLst>
              <a:ext uri="{FF2B5EF4-FFF2-40B4-BE49-F238E27FC236}">
                <a16:creationId xmlns:a16="http://schemas.microsoft.com/office/drawing/2014/main" id="{B246E352-7F2B-4AA3-9697-D018CFE12E2B}"/>
              </a:ext>
            </a:extLst>
          </p:cNvPr>
          <p:cNvPicPr>
            <a:picLocks noChangeAspect="1"/>
          </p:cNvPicPr>
          <p:nvPr/>
        </p:nvPicPr>
        <p:blipFill>
          <a:blip r:embed="rId2"/>
          <a:stretch>
            <a:fillRect/>
          </a:stretch>
        </p:blipFill>
        <p:spPr>
          <a:xfrm>
            <a:off x="3568390" y="3058840"/>
            <a:ext cx="5477136" cy="1371600"/>
          </a:xfrm>
          <a:prstGeom prst="rect">
            <a:avLst/>
          </a:prstGeom>
        </p:spPr>
      </p:pic>
      <p:sp>
        <p:nvSpPr>
          <p:cNvPr id="5" name="TextBox 4">
            <a:extLst>
              <a:ext uri="{FF2B5EF4-FFF2-40B4-BE49-F238E27FC236}">
                <a16:creationId xmlns:a16="http://schemas.microsoft.com/office/drawing/2014/main" id="{FD45DDD7-120A-4B96-BB66-B26C3FBFDC87}"/>
              </a:ext>
            </a:extLst>
          </p:cNvPr>
          <p:cNvSpPr txBox="1"/>
          <p:nvPr/>
        </p:nvSpPr>
        <p:spPr>
          <a:xfrm flipH="1">
            <a:off x="5391442" y="2544466"/>
            <a:ext cx="2303586"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310134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Explanation </a:t>
            </a:r>
          </a:p>
        </p:txBody>
      </p:sp>
      <p:sp>
        <p:nvSpPr>
          <p:cNvPr id="3" name="TextBox 2">
            <a:extLst>
              <a:ext uri="{FF2B5EF4-FFF2-40B4-BE49-F238E27FC236}">
                <a16:creationId xmlns:a16="http://schemas.microsoft.com/office/drawing/2014/main" id="{56CD2EA8-B54C-CE4F-A943-BFB367453E0E}"/>
              </a:ext>
            </a:extLst>
          </p:cNvPr>
          <p:cNvSpPr txBox="1"/>
          <p:nvPr/>
        </p:nvSpPr>
        <p:spPr>
          <a:xfrm>
            <a:off x="251843" y="1524612"/>
            <a:ext cx="8892157"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HTML was </a:t>
            </a:r>
            <a:r>
              <a:rPr lang="en-US" sz="2400" dirty="0">
                <a:solidFill>
                  <a:schemeClr val="bg2">
                    <a:lumMod val="50000"/>
                  </a:schemeClr>
                </a:solidFill>
              </a:rPr>
              <a:t>NEVER</a:t>
            </a:r>
            <a:r>
              <a:rPr lang="en-US" sz="2400" dirty="0"/>
              <a:t> intended to contain tags for formatting a web page!</a:t>
            </a:r>
          </a:p>
          <a:p>
            <a:pPr marL="342900" indent="-342900">
              <a:buFont typeface="Arial" panose="020B0604020202020204" pitchFamily="34" charset="0"/>
              <a:buChar char="•"/>
            </a:pPr>
            <a:r>
              <a:rPr lang="en-US" sz="2400" dirty="0"/>
              <a:t>HTML was created to describe the content of a web page, like:</a:t>
            </a:r>
          </a:p>
          <a:p>
            <a:r>
              <a:rPr lang="en-US" sz="2400" dirty="0">
                <a:solidFill>
                  <a:schemeClr val="bg2">
                    <a:lumMod val="50000"/>
                  </a:schemeClr>
                </a:solidFill>
              </a:rPr>
              <a:t>&lt;h1&gt;This is a heading&lt;/h1&gt;</a:t>
            </a:r>
          </a:p>
          <a:p>
            <a:r>
              <a:rPr lang="en-US" sz="2400" dirty="0">
                <a:solidFill>
                  <a:schemeClr val="bg2">
                    <a:lumMod val="50000"/>
                  </a:schemeClr>
                </a:solidFill>
              </a:rPr>
              <a:t>&lt;p&gt;This is a paragraph.&lt;/p&gt;</a:t>
            </a:r>
          </a:p>
          <a:p>
            <a:pPr marL="342900" indent="-342900">
              <a:buFont typeface="Arial" panose="020B0604020202020204" pitchFamily="34" charset="0"/>
              <a:buChar char="•"/>
            </a:pPr>
            <a:r>
              <a:rPr lang="en-US" sz="2400" dirty="0"/>
              <a:t>Tags like &lt;font&gt;, and color attributes were added to the HTML 3.2 specification. </a:t>
            </a:r>
          </a:p>
          <a:p>
            <a:pPr marL="342900" indent="-342900">
              <a:buFont typeface="Arial" panose="020B0604020202020204" pitchFamily="34" charset="0"/>
              <a:buChar char="•"/>
            </a:pPr>
            <a:r>
              <a:rPr lang="en-US" sz="2400" dirty="0"/>
              <a:t>Development of large websites, where fonts and color information were added to every single page, became a </a:t>
            </a:r>
            <a:r>
              <a:rPr lang="en-US" sz="2400" dirty="0">
                <a:solidFill>
                  <a:schemeClr val="bg2">
                    <a:lumMod val="50000"/>
                  </a:schemeClr>
                </a:solidFill>
              </a:rPr>
              <a:t>long</a:t>
            </a:r>
            <a:r>
              <a:rPr lang="en-US" sz="2400" dirty="0"/>
              <a:t> and </a:t>
            </a:r>
            <a:r>
              <a:rPr lang="en-US" sz="2400" dirty="0">
                <a:solidFill>
                  <a:schemeClr val="bg2">
                    <a:lumMod val="50000"/>
                  </a:schemeClr>
                </a:solidFill>
              </a:rPr>
              <a:t>expensive</a:t>
            </a:r>
            <a:r>
              <a:rPr lang="en-US" sz="2400" dirty="0"/>
              <a:t> process.</a:t>
            </a:r>
          </a:p>
          <a:p>
            <a:pPr marL="342900" indent="-342900">
              <a:buFont typeface="Arial" panose="020B0604020202020204" pitchFamily="34" charset="0"/>
              <a:buChar char="•"/>
            </a:pPr>
            <a:r>
              <a:rPr lang="en-US" sz="2400" dirty="0"/>
              <a:t>CSS removed the style formatting from the HTML page!</a:t>
            </a:r>
          </a:p>
        </p:txBody>
      </p:sp>
    </p:spTree>
    <p:extLst>
      <p:ext uri="{BB962C8B-B14F-4D97-AF65-F5344CB8AC3E}">
        <p14:creationId xmlns:p14="http://schemas.microsoft.com/office/powerpoint/2010/main" val="279813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Syntax</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476205" y="1062657"/>
            <a:ext cx="838644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selector</a:t>
            </a:r>
            <a:r>
              <a:rPr kumimoji="0" lang="en-US" altLang="en-US" b="0" i="0" u="none" strike="noStrike" cap="none" normalizeH="0" baseline="0" dirty="0">
                <a:ln>
                  <a:noFill/>
                </a:ln>
                <a:solidFill>
                  <a:srgbClr val="000000"/>
                </a:solidFill>
                <a:effectLst/>
                <a:latin typeface="Verdana" panose="020B0604030504040204" pitchFamily="34" charset="0"/>
              </a:rPr>
              <a:t> points to the HTML element you want to style.</a:t>
            </a:r>
            <a:endParaRPr kumimoji="0" lang="en-US" altLang="en-US"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The declaration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block</a:t>
            </a:r>
            <a:r>
              <a:rPr kumimoji="0" lang="en-US" altLang="en-US" b="0" i="0" u="none" strike="noStrike" cap="none" normalizeH="0" baseline="0" dirty="0">
                <a:ln>
                  <a:noFill/>
                </a:ln>
                <a:solidFill>
                  <a:srgbClr val="000000"/>
                </a:solidFill>
                <a:effectLst/>
                <a:latin typeface="Verdana" panose="020B0604030504040204" pitchFamily="34" charset="0"/>
              </a:rPr>
              <a:t> contains one or more declarations separated by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semicolons</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Each declaration includes a CSS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property name </a:t>
            </a:r>
            <a:r>
              <a:rPr kumimoji="0" lang="en-US" altLang="en-US" b="0" i="0" u="none" strike="noStrike" cap="none" normalizeH="0" baseline="0" dirty="0">
                <a:ln>
                  <a:noFill/>
                </a:ln>
                <a:solidFill>
                  <a:srgbClr val="000000"/>
                </a:solidFill>
                <a:effectLst/>
                <a:latin typeface="Verdana" panose="020B0604030504040204" pitchFamily="34" charset="0"/>
              </a:rPr>
              <a:t>and a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value</a:t>
            </a:r>
            <a:r>
              <a:rPr kumimoji="0" lang="en-US" altLang="en-US" b="0" i="0" u="none" strike="noStrike" cap="none" normalizeH="0" baseline="0" dirty="0">
                <a:ln>
                  <a:noFill/>
                </a:ln>
                <a:solidFill>
                  <a:srgbClr val="000000"/>
                </a:solidFill>
                <a:effectLst/>
                <a:latin typeface="Verdana" panose="020B0604030504040204" pitchFamily="34" charset="0"/>
              </a:rPr>
              <a:t>, separated by a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colon</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A CSS declaration always ends with a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semicolon</a:t>
            </a:r>
            <a:r>
              <a:rPr kumimoji="0" lang="en-US" altLang="en-US" b="0" i="0" u="none" strike="noStrike" cap="none" normalizeH="0" baseline="0" dirty="0">
                <a:ln>
                  <a:noFill/>
                </a:ln>
                <a:solidFill>
                  <a:srgbClr val="000000"/>
                </a:solidFill>
                <a:effectLst/>
                <a:latin typeface="Verdana" panose="020B0604030504040204" pitchFamily="34" charset="0"/>
              </a:rPr>
              <a:t>, and declaration blocks are surrounded by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curly braces</a:t>
            </a:r>
            <a:r>
              <a:rPr kumimoji="0" lang="en-US" altLang="en-US" b="0" i="0" u="none" strike="noStrike" cap="none" normalizeH="0" baseline="0" dirty="0">
                <a:ln>
                  <a:noFill/>
                </a:ln>
                <a:solidFill>
                  <a:srgbClr val="000000"/>
                </a:solidFill>
                <a:effectLst/>
                <a:latin typeface="Verdana" panose="020B0604030504040204" pitchFamily="34" charset="0"/>
              </a:rPr>
              <a:t>.</a:t>
            </a:r>
          </a:p>
          <a:p>
            <a:pPr marL="171450" lvl="0" indent="-171450">
              <a:buFont typeface="Arial" panose="020B0604020202020204" pitchFamily="34" charset="0"/>
              <a:buChar char="•"/>
            </a:pPr>
            <a:r>
              <a:rPr lang="en-US" altLang="en-US" dirty="0">
                <a:solidFill>
                  <a:srgbClr val="000000"/>
                </a:solidFill>
                <a:latin typeface="Verdana" panose="020B0604030504040204" pitchFamily="34" charset="0"/>
              </a:rPr>
              <a:t>Can not add a space between the </a:t>
            </a:r>
            <a:r>
              <a:rPr lang="en-US" altLang="en-US" dirty="0">
                <a:solidFill>
                  <a:schemeClr val="bg2">
                    <a:lumMod val="50000"/>
                  </a:schemeClr>
                </a:solidFill>
                <a:latin typeface="Verdana" panose="020B0604030504040204" pitchFamily="34" charset="0"/>
              </a:rPr>
              <a:t>property value</a:t>
            </a:r>
            <a:r>
              <a:rPr lang="en-US" altLang="en-US" dirty="0">
                <a:solidFill>
                  <a:srgbClr val="000000"/>
                </a:solidFill>
                <a:latin typeface="Verdana" panose="020B0604030504040204" pitchFamily="34" charset="0"/>
              </a:rPr>
              <a:t> and the </a:t>
            </a:r>
            <a:r>
              <a:rPr lang="en-US" altLang="en-US" dirty="0">
                <a:solidFill>
                  <a:schemeClr val="bg2">
                    <a:lumMod val="50000"/>
                  </a:schemeClr>
                </a:solidFill>
                <a:latin typeface="Verdana" panose="020B0604030504040204" pitchFamily="34" charset="0"/>
              </a:rPr>
              <a:t>unit</a:t>
            </a:r>
            <a:br>
              <a:rPr kumimoji="0" lang="en-US" altLang="en-US" b="0" i="0" u="none" strike="noStrike" cap="none" normalizeH="0" baseline="0" dirty="0">
                <a:ln>
                  <a:noFill/>
                </a:ln>
                <a:solidFill>
                  <a:srgbClr val="000000"/>
                </a:solidFill>
                <a:effectLst/>
                <a:latin typeface="Verdana" panose="020B060403050404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6" name="Picture 2" descr="CSS selector">
            <a:extLst>
              <a:ext uri="{FF2B5EF4-FFF2-40B4-BE49-F238E27FC236}">
                <a16:creationId xmlns:a16="http://schemas.microsoft.com/office/drawing/2014/main" id="{C181C03E-040C-4423-AFC6-6024FB0EB4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23124" y="2224778"/>
            <a:ext cx="6021738" cy="108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5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
        <p:nvSpPr>
          <p:cNvPr id="3" name="TextBox 2">
            <a:extLst>
              <a:ext uri="{FF2B5EF4-FFF2-40B4-BE49-F238E27FC236}">
                <a16:creationId xmlns:a16="http://schemas.microsoft.com/office/drawing/2014/main" id="{56CD2EA8-B54C-CE4F-A943-BFB367453E0E}"/>
              </a:ext>
            </a:extLst>
          </p:cNvPr>
          <p:cNvSpPr txBox="1"/>
          <p:nvPr/>
        </p:nvSpPr>
        <p:spPr>
          <a:xfrm>
            <a:off x="251843" y="1148925"/>
            <a:ext cx="8892157" cy="1200329"/>
          </a:xfrm>
          <a:prstGeom prst="rect">
            <a:avLst/>
          </a:prstGeom>
          <a:noFill/>
        </p:spPr>
        <p:txBody>
          <a:bodyPr wrap="square" rtlCol="0">
            <a:spAutoFit/>
          </a:bodyPr>
          <a:lstStyle/>
          <a:p>
            <a:r>
              <a:rPr lang="en-US" dirty="0">
                <a:solidFill>
                  <a:schemeClr val="bg2">
                    <a:lumMod val="50000"/>
                  </a:schemeClr>
                </a:solidFill>
              </a:rPr>
              <a:t>p</a:t>
            </a:r>
            <a:r>
              <a:rPr lang="en-US" dirty="0"/>
              <a:t> {</a:t>
            </a:r>
            <a:br>
              <a:rPr lang="en-US" dirty="0"/>
            </a:br>
            <a:r>
              <a:rPr lang="en-US" dirty="0"/>
              <a:t>  </a:t>
            </a:r>
            <a:r>
              <a:rPr lang="en-US" dirty="0">
                <a:solidFill>
                  <a:schemeClr val="bg2">
                    <a:lumMod val="50000"/>
                  </a:schemeClr>
                </a:solidFill>
              </a:rPr>
              <a:t>color</a:t>
            </a:r>
            <a:r>
              <a:rPr lang="en-US" dirty="0"/>
              <a:t>: red;</a:t>
            </a:r>
            <a:br>
              <a:rPr lang="en-US" dirty="0"/>
            </a:br>
            <a:r>
              <a:rPr lang="en-US" dirty="0"/>
              <a:t>  </a:t>
            </a:r>
            <a:r>
              <a:rPr lang="en-US" dirty="0">
                <a:solidFill>
                  <a:schemeClr val="bg2">
                    <a:lumMod val="50000"/>
                  </a:schemeClr>
                </a:solidFill>
              </a:rPr>
              <a:t>text-align</a:t>
            </a:r>
            <a:r>
              <a:rPr lang="en-US" dirty="0"/>
              <a:t>: center;</a:t>
            </a:r>
            <a:br>
              <a:rPr lang="en-US" dirty="0"/>
            </a:br>
            <a:r>
              <a:rPr lang="en-US" dirty="0"/>
              <a:t>}</a:t>
            </a:r>
            <a:endParaRPr lang="en-US" sz="1600" dirty="0"/>
          </a:p>
        </p:txBody>
      </p:sp>
      <p:sp>
        <p:nvSpPr>
          <p:cNvPr id="6" name="Subtitle 2">
            <a:extLst>
              <a:ext uri="{FF2B5EF4-FFF2-40B4-BE49-F238E27FC236}">
                <a16:creationId xmlns:a16="http://schemas.microsoft.com/office/drawing/2014/main" id="{FACCBFDE-DD95-4059-951A-F3AB290ACF69}"/>
              </a:ext>
            </a:extLst>
          </p:cNvPr>
          <p:cNvSpPr txBox="1">
            <a:spLocks/>
          </p:cNvSpPr>
          <p:nvPr/>
        </p:nvSpPr>
        <p:spPr>
          <a:xfrm>
            <a:off x="351692" y="2875175"/>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Explanation</a:t>
            </a:r>
          </a:p>
        </p:txBody>
      </p:sp>
      <p:sp>
        <p:nvSpPr>
          <p:cNvPr id="7" name="TextBox 6">
            <a:extLst>
              <a:ext uri="{FF2B5EF4-FFF2-40B4-BE49-F238E27FC236}">
                <a16:creationId xmlns:a16="http://schemas.microsoft.com/office/drawing/2014/main" id="{F6E49A25-AB2A-4390-80A8-F2B12692053A}"/>
              </a:ext>
            </a:extLst>
          </p:cNvPr>
          <p:cNvSpPr txBox="1"/>
          <p:nvPr/>
        </p:nvSpPr>
        <p:spPr>
          <a:xfrm>
            <a:off x="251843" y="3429000"/>
            <a:ext cx="8892157"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2">
                    <a:lumMod val="50000"/>
                  </a:schemeClr>
                </a:solidFill>
              </a:rPr>
              <a:t>p</a:t>
            </a:r>
            <a:r>
              <a:rPr lang="en-US" sz="2000" dirty="0"/>
              <a:t> is a </a:t>
            </a:r>
            <a:r>
              <a:rPr lang="en-US" sz="2000" dirty="0">
                <a:solidFill>
                  <a:schemeClr val="bg2">
                    <a:lumMod val="50000"/>
                  </a:schemeClr>
                </a:solidFill>
              </a:rPr>
              <a:t>selector</a:t>
            </a:r>
            <a:r>
              <a:rPr lang="en-US" sz="2000" dirty="0"/>
              <a:t> in CSS.</a:t>
            </a:r>
          </a:p>
          <a:p>
            <a:pPr marL="285750" indent="-285750">
              <a:buFont typeface="Arial" panose="020B0604020202020204" pitchFamily="34" charset="0"/>
              <a:buChar char="•"/>
            </a:pPr>
            <a:r>
              <a:rPr lang="en-US" sz="2000" dirty="0">
                <a:solidFill>
                  <a:schemeClr val="bg2">
                    <a:lumMod val="50000"/>
                  </a:schemeClr>
                </a:solidFill>
              </a:rPr>
              <a:t>color</a:t>
            </a:r>
            <a:r>
              <a:rPr lang="en-US" sz="2000" dirty="0"/>
              <a:t> is a </a:t>
            </a:r>
            <a:r>
              <a:rPr lang="en-US" sz="2000" dirty="0">
                <a:solidFill>
                  <a:schemeClr val="bg2">
                    <a:lumMod val="50000"/>
                  </a:schemeClr>
                </a:solidFill>
              </a:rPr>
              <a:t>property</a:t>
            </a:r>
            <a:r>
              <a:rPr lang="en-US" sz="2000" dirty="0"/>
              <a:t>, and red is the property value</a:t>
            </a:r>
          </a:p>
          <a:p>
            <a:pPr marL="285750" indent="-285750">
              <a:buFont typeface="Arial" panose="020B0604020202020204" pitchFamily="34" charset="0"/>
              <a:buChar char="•"/>
            </a:pPr>
            <a:r>
              <a:rPr lang="en-US" sz="2000" dirty="0">
                <a:solidFill>
                  <a:schemeClr val="bg2">
                    <a:lumMod val="50000"/>
                  </a:schemeClr>
                </a:solidFill>
              </a:rPr>
              <a:t>text-align</a:t>
            </a:r>
            <a:r>
              <a:rPr lang="en-US" sz="2000" dirty="0"/>
              <a:t> is a </a:t>
            </a:r>
            <a:r>
              <a:rPr lang="en-US" sz="2000" dirty="0">
                <a:solidFill>
                  <a:schemeClr val="bg2">
                    <a:lumMod val="50000"/>
                  </a:schemeClr>
                </a:solidFill>
              </a:rPr>
              <a:t>property</a:t>
            </a:r>
            <a:r>
              <a:rPr lang="en-US" sz="2000" dirty="0"/>
              <a:t>, and center is the property value</a:t>
            </a:r>
          </a:p>
        </p:txBody>
      </p:sp>
    </p:spTree>
    <p:extLst>
      <p:ext uri="{BB962C8B-B14F-4D97-AF65-F5344CB8AC3E}">
        <p14:creationId xmlns:p14="http://schemas.microsoft.com/office/powerpoint/2010/main" val="90540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Selectors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421341" y="2017059"/>
            <a:ext cx="838644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2000" dirty="0">
                <a:solidFill>
                  <a:srgbClr val="000000"/>
                </a:solidFill>
                <a:latin typeface="Verdana" panose="020B0604030504040204" pitchFamily="34" charset="0"/>
              </a:rPr>
              <a:t>CSS selectors divided into five categories:</a:t>
            </a:r>
          </a:p>
          <a:p>
            <a:pPr marL="171450" lvl="0" indent="-171450">
              <a:buFont typeface="Arial" panose="020B0604020202020204" pitchFamily="34" charset="0"/>
              <a:buChar char="•"/>
            </a:pPr>
            <a:endParaRPr lang="en-US" altLang="en-US" sz="2000" dirty="0">
              <a:solidFill>
                <a:srgbClr val="000000"/>
              </a:solidFill>
              <a:latin typeface="Verdana" panose="020B0604030504040204" pitchFamily="34" charset="0"/>
            </a:endParaRP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Simple selectors </a:t>
            </a:r>
            <a:r>
              <a:rPr lang="en-US" altLang="en-US" sz="2000" dirty="0">
                <a:solidFill>
                  <a:srgbClr val="000000"/>
                </a:solidFill>
                <a:latin typeface="Verdana" panose="020B0604030504040204" pitchFamily="34" charset="0"/>
              </a:rPr>
              <a:t>(select elements based on name, id, class)</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Combinator selectors </a:t>
            </a:r>
            <a:r>
              <a:rPr lang="en-US" altLang="en-US" sz="2000" dirty="0">
                <a:solidFill>
                  <a:srgbClr val="000000"/>
                </a:solidFill>
                <a:latin typeface="Verdana" panose="020B0604030504040204" pitchFamily="34" charset="0"/>
              </a:rPr>
              <a:t>(select elements based on a specific relationship between them)</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Pseudo-class selectors </a:t>
            </a:r>
            <a:r>
              <a:rPr lang="en-US" altLang="en-US" sz="2000" dirty="0">
                <a:solidFill>
                  <a:srgbClr val="000000"/>
                </a:solidFill>
                <a:latin typeface="Verdana" panose="020B0604030504040204" pitchFamily="34" charset="0"/>
              </a:rPr>
              <a:t>(select elements based on a certain state)</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Pseudo-elements selectors </a:t>
            </a:r>
            <a:r>
              <a:rPr lang="en-US" altLang="en-US" sz="2000" dirty="0">
                <a:solidFill>
                  <a:srgbClr val="000000"/>
                </a:solidFill>
                <a:latin typeface="Verdana" panose="020B0604030504040204" pitchFamily="34" charset="0"/>
              </a:rPr>
              <a:t>(select and style a part of an element)</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Attribute selectors </a:t>
            </a:r>
            <a:r>
              <a:rPr lang="en-US" altLang="en-US" sz="2000" dirty="0">
                <a:solidFill>
                  <a:srgbClr val="000000"/>
                </a:solidFill>
                <a:latin typeface="Verdana" panose="020B0604030504040204" pitchFamily="34" charset="0"/>
              </a:rPr>
              <a:t>(select elements based on an attribute or attribute value)</a:t>
            </a:r>
          </a:p>
        </p:txBody>
      </p:sp>
    </p:spTree>
    <p:extLst>
      <p:ext uri="{BB962C8B-B14F-4D97-AF65-F5344CB8AC3E}">
        <p14:creationId xmlns:p14="http://schemas.microsoft.com/office/powerpoint/2010/main" val="23456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element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533197" y="1402143"/>
            <a:ext cx="7879283" cy="3046988"/>
          </a:xfrm>
          <a:prstGeom prst="rect">
            <a:avLst/>
          </a:prstGeom>
          <a:noFill/>
        </p:spPr>
        <p:txBody>
          <a:bodyPr wrap="square" rtlCol="0">
            <a:spAutoFit/>
          </a:bodyPr>
          <a:lstStyle/>
          <a:p>
            <a:r>
              <a:rPr lang="en-US" sz="2400" dirty="0"/>
              <a:t>The element </a:t>
            </a:r>
            <a:r>
              <a:rPr lang="en-US" sz="2400" dirty="0">
                <a:solidFill>
                  <a:schemeClr val="bg2">
                    <a:lumMod val="50000"/>
                  </a:schemeClr>
                </a:solidFill>
              </a:rPr>
              <a:t>selector</a:t>
            </a:r>
            <a:r>
              <a:rPr lang="en-US" sz="2400" dirty="0"/>
              <a:t> selects </a:t>
            </a:r>
            <a:r>
              <a:rPr lang="en-US" sz="2400" dirty="0">
                <a:solidFill>
                  <a:schemeClr val="bg2">
                    <a:lumMod val="50000"/>
                  </a:schemeClr>
                </a:solidFill>
              </a:rPr>
              <a:t>HTML elements </a:t>
            </a:r>
            <a:r>
              <a:rPr lang="en-US" sz="2400" dirty="0"/>
              <a:t>based on the element name. </a:t>
            </a:r>
          </a:p>
          <a:p>
            <a:endParaRPr lang="en-US" sz="2400" dirty="0"/>
          </a:p>
          <a:p>
            <a:r>
              <a:rPr lang="en-US" sz="2400" dirty="0"/>
              <a:t> </a:t>
            </a:r>
          </a:p>
          <a:p>
            <a:r>
              <a:rPr lang="en-US" sz="2400" dirty="0">
                <a:solidFill>
                  <a:schemeClr val="bg2">
                    <a:lumMod val="50000"/>
                  </a:schemeClr>
                </a:solidFill>
              </a:rPr>
              <a:t>p</a:t>
            </a:r>
            <a:r>
              <a:rPr lang="en-US" sz="2400" dirty="0"/>
              <a:t> {</a:t>
            </a:r>
            <a:br>
              <a:rPr lang="en-US" sz="2400" dirty="0"/>
            </a:br>
            <a:r>
              <a:rPr lang="en-US" sz="2400" dirty="0"/>
              <a:t>  text-align: center;</a:t>
            </a:r>
            <a:br>
              <a:rPr lang="en-US" sz="2400" dirty="0"/>
            </a:br>
            <a:r>
              <a:rPr lang="en-US" sz="2400" dirty="0"/>
              <a:t>  color: red;</a:t>
            </a:r>
            <a:br>
              <a:rPr lang="en-US" sz="2400" dirty="0"/>
            </a:br>
            <a:r>
              <a:rPr lang="en-US" sz="2400" dirty="0"/>
              <a:t>}</a:t>
            </a:r>
          </a:p>
        </p:txBody>
      </p:sp>
    </p:spTree>
    <p:extLst>
      <p:ext uri="{BB962C8B-B14F-4D97-AF65-F5344CB8AC3E}">
        <p14:creationId xmlns:p14="http://schemas.microsoft.com/office/powerpoint/2010/main" val="63073983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A3EB3CD0360E4AA15AF2CB7AD03910" ma:contentTypeVersion="0" ma:contentTypeDescription="Create a new document." ma:contentTypeScope="" ma:versionID="65ebd38e905e1abe0788a6888a8ad06d">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178535-C879-4D46-B2C4-1000D5F56E97}"/>
</file>

<file path=customXml/itemProps2.xml><?xml version="1.0" encoding="utf-8"?>
<ds:datastoreItem xmlns:ds="http://schemas.openxmlformats.org/officeDocument/2006/customXml" ds:itemID="{9538BE35-C4CF-4116-A3CB-0628C7CA3743}"/>
</file>

<file path=customXml/itemProps3.xml><?xml version="1.0" encoding="utf-8"?>
<ds:datastoreItem xmlns:ds="http://schemas.openxmlformats.org/officeDocument/2006/customXml" ds:itemID="{4BF0EDC6-24D4-4CD3-9F3E-0AECBEC9457A}"/>
</file>

<file path=docProps/app.xml><?xml version="1.0" encoding="utf-8"?>
<Properties xmlns="http://schemas.openxmlformats.org/officeDocument/2006/extended-properties" xmlns:vt="http://schemas.openxmlformats.org/officeDocument/2006/docPropsVTypes">
  <Template>Spectrum.thmx</Template>
  <TotalTime>4453</TotalTime>
  <Words>2598</Words>
  <Application>Microsoft Office PowerPoint</Application>
  <PresentationFormat>On-screen Show (4:3)</PresentationFormat>
  <Paragraphs>327</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Corbel</vt:lpstr>
      <vt:lpstr>Verdana</vt:lpstr>
      <vt:lpstr>Wingdings</vt:lpstr>
      <vt:lpstr>Spectrum</vt:lpstr>
      <vt:lpstr>Introduction to CSS</vt:lpstr>
      <vt:lpstr>Lecture Outline</vt:lpstr>
      <vt:lpstr>Introduction to CSS</vt:lpstr>
      <vt:lpstr>PowerPoint Presentation</vt:lpstr>
      <vt:lpstr>PowerPoint Presentation</vt:lpstr>
      <vt:lpstr>CSS Syntax</vt:lpstr>
      <vt:lpstr>PowerPoint Presentation</vt:lpstr>
      <vt:lpstr>CSS Selectors</vt:lpstr>
      <vt:lpstr>PowerPoint Presentation</vt:lpstr>
      <vt:lpstr>PowerPoint Presentation</vt:lpstr>
      <vt:lpstr>PowerPoint Presentation</vt:lpstr>
      <vt:lpstr>PowerPoint Presentation</vt:lpstr>
      <vt:lpstr>PowerPoint Presentation</vt:lpstr>
      <vt:lpstr>Inserting CSS</vt:lpstr>
      <vt:lpstr>PowerPoint Presentation</vt:lpstr>
      <vt:lpstr>PowerPoint Presentation</vt:lpstr>
      <vt:lpstr>PowerPoint Presentation</vt:lpstr>
      <vt:lpstr>PowerPoint Presentation</vt:lpstr>
      <vt:lpstr>CSS Box Model</vt:lpstr>
      <vt:lpstr>PowerPoint Presentation</vt:lpstr>
      <vt:lpstr>PowerPoint Presentation</vt:lpstr>
      <vt:lpstr>CSS Layout and Position</vt:lpstr>
      <vt:lpstr>PowerPoint Presentation</vt:lpstr>
      <vt:lpstr>PowerPoint Presentation</vt:lpstr>
      <vt:lpstr>PowerPoint Presentation</vt:lpstr>
      <vt:lpstr>PowerPoint Presentation</vt:lpstr>
      <vt:lpstr>PowerPoint Presentation</vt:lpstr>
      <vt:lpstr>Website Layout</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Al-Amin</cp:lastModifiedBy>
  <cp:revision>325</cp:revision>
  <dcterms:created xsi:type="dcterms:W3CDTF">2018-12-10T17:20:29Z</dcterms:created>
  <dcterms:modified xsi:type="dcterms:W3CDTF">2024-10-24T15:54:36Z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0x0101007FA3EB3CD0360E4AA15AF2CB7AD03910</vt:lpwstr>
  </property>
</Properties>
</file>