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1" r:id="rId11"/>
    <p:sldId id="270" r:id="rId12"/>
  </p:sldIdLst>
  <p:sldSz cx="18288000" cy="10287000"/>
  <p:notesSz cx="6858000" cy="9144000"/>
  <p:embeddedFontLst>
    <p:embeddedFont>
      <p:font typeface="Alatsi" panose="020B0604020202020204" charset="0"/>
      <p:regular r:id="rId13"/>
    </p:embeddedFont>
    <p:embeddedFont>
      <p:font typeface="Open Sans Bold" panose="020B0604020202020204" charset="0"/>
      <p:regular r:id="rId14"/>
    </p:embeddedFont>
    <p:embeddedFont>
      <p:font typeface="Perpetua Titling MT" panose="02020502060505020804" pitchFamily="18" charset="0"/>
      <p:regular r:id="rId15"/>
      <p:bold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79FED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eee.org/about/corporate/governance/p7-8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266372" y="2226782"/>
            <a:ext cx="12259628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Perpetua Titling MT" panose="02020502060505020804" pitchFamily="18" charset="0"/>
                <a:ea typeface="Nunito Semi Bold" pitchFamily="34" charset="-122"/>
                <a:cs typeface="Nunito Semi Bold" pitchFamily="34" charset="-120"/>
              </a:rPr>
              <a:t>Learnify: Empowering Minds, Transforming Education</a:t>
            </a:r>
            <a:endParaRPr lang="en-US" sz="6000" dirty="0">
              <a:latin typeface="Perpetua Titling MT" panose="020205020605050208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D8858F-CFA2-1BAA-2789-0B7D27F9BE2B}"/>
              </a:ext>
            </a:extLst>
          </p:cNvPr>
          <p:cNvSpPr txBox="1"/>
          <p:nvPr/>
        </p:nvSpPr>
        <p:spPr>
          <a:xfrm>
            <a:off x="5255486" y="4580400"/>
            <a:ext cx="10591800" cy="298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ts val="2325"/>
              </a:lnSpc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Sora"/>
              </a:rPr>
              <a:t>Course: Engineering Ethics</a:t>
            </a:r>
            <a:r>
              <a:rPr lang="en-US" sz="4400" b="0" i="0" dirty="0">
                <a:solidFill>
                  <a:srgbClr val="343829"/>
                </a:solidFill>
                <a:effectLst/>
                <a:latin typeface="Sora"/>
              </a:rPr>
              <a:t>​</a:t>
            </a:r>
          </a:p>
          <a:p>
            <a:pPr algn="l" rtl="0" fontAlgn="base">
              <a:lnSpc>
                <a:spcPts val="2325"/>
              </a:lnSpc>
            </a:pPr>
            <a:endParaRPr lang="en-US" sz="4400" b="0" i="0" dirty="0">
              <a:solidFill>
                <a:srgbClr val="343829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325"/>
              </a:lnSpc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Sora"/>
              </a:rPr>
              <a:t>Section: </a:t>
            </a:r>
            <a:r>
              <a:rPr lang="en-US" sz="4400" u="none" strike="noStrike" dirty="0">
                <a:solidFill>
                  <a:srgbClr val="343829"/>
                </a:solidFill>
                <a:latin typeface="Sora"/>
              </a:rPr>
              <a:t>G</a:t>
            </a:r>
            <a:endParaRPr lang="en-US" sz="4400" b="0" i="0" dirty="0">
              <a:solidFill>
                <a:srgbClr val="343829"/>
              </a:solidFill>
              <a:effectLst/>
              <a:latin typeface="Sora"/>
            </a:endParaRPr>
          </a:p>
          <a:p>
            <a:pPr algn="l" rtl="0" fontAlgn="base">
              <a:lnSpc>
                <a:spcPts val="2325"/>
              </a:lnSpc>
            </a:pPr>
            <a:endParaRPr lang="en-US" sz="4400" i="0" dirty="0">
              <a:solidFill>
                <a:srgbClr val="343829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325"/>
              </a:lnSpc>
            </a:pP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Sora"/>
              </a:rPr>
              <a:t>Course Faculty: Dr. Shuvra Mondal</a:t>
            </a:r>
          </a:p>
          <a:p>
            <a:pPr algn="l" rtl="0" fontAlgn="base">
              <a:lnSpc>
                <a:spcPts val="2325"/>
              </a:lnSpc>
            </a:pPr>
            <a:endParaRPr lang="en-US" sz="4400" b="0" i="0" dirty="0">
              <a:solidFill>
                <a:srgbClr val="343829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325"/>
              </a:lnSpc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Sora"/>
              </a:rPr>
              <a:t>Semester: Fall 24-25</a:t>
            </a:r>
            <a:endParaRPr lang="en-US" sz="4400" b="0" i="0" dirty="0">
              <a:solidFill>
                <a:srgbClr val="343829"/>
              </a:solidFill>
              <a:effectLst/>
              <a:latin typeface="Segoe UI" panose="020B0502040204020203" pitchFamily="34" charset="0"/>
            </a:endParaRPr>
          </a:p>
          <a:p>
            <a:endParaRPr lang="en-US" sz="5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47BF64-A692-9237-5A49-66FC78023BD0}"/>
              </a:ext>
            </a:extLst>
          </p:cNvPr>
          <p:cNvSpPr txBox="1"/>
          <p:nvPr/>
        </p:nvSpPr>
        <p:spPr>
          <a:xfrm>
            <a:off x="12268200" y="75819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Sora"/>
                <a:cs typeface="Segoe UI" panose="020B0502040204020203" pitchFamily="34" charset="0"/>
              </a:rPr>
              <a:t>Presented By</a:t>
            </a:r>
          </a:p>
          <a:p>
            <a:pPr algn="r"/>
            <a:r>
              <a:rPr lang="en-US" sz="3200" dirty="0">
                <a:latin typeface="Sora"/>
                <a:cs typeface="Segoe UI" panose="020B0502040204020203" pitchFamily="34" charset="0"/>
              </a:rPr>
              <a:t>Bishal Paul</a:t>
            </a:r>
          </a:p>
          <a:p>
            <a:pPr algn="r"/>
            <a:r>
              <a:rPr lang="en-US" sz="3200" dirty="0">
                <a:latin typeface="Sora"/>
                <a:cs typeface="Segoe UI" panose="020B0502040204020203" pitchFamily="34" charset="0"/>
              </a:rPr>
              <a:t>        ID: 22-47036-1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8BB64-89FA-9FD6-DD09-6CFE9A05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57B79EC-029D-5D9D-C91E-0E6360066520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981127D-4147-3E28-B138-DACDAAB13F67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63ACC62-2D0F-3831-CC6C-A9F49C72733D}"/>
              </a:ext>
            </a:extLst>
          </p:cNvPr>
          <p:cNvGrpSpPr/>
          <p:nvPr/>
        </p:nvGrpSpPr>
        <p:grpSpPr>
          <a:xfrm>
            <a:off x="15859155" y="0"/>
            <a:ext cx="1562612" cy="2263268"/>
            <a:chOff x="0" y="0"/>
            <a:chExt cx="2083482" cy="3017691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789756D6-2C63-DB49-C555-58BC788C1A7A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B83AE434-8FCE-C6CA-AF67-D693BB2E580C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029E7D05-95E5-6319-ACB8-0882B9D4A35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257AB4FA-C5FE-FD92-A73B-7008DF0BE49A}"/>
                </a:ext>
              </a:extLst>
            </p:cNvPr>
            <p:cNvSpPr txBox="1"/>
            <p:nvPr/>
          </p:nvSpPr>
          <p:spPr>
            <a:xfrm>
              <a:off x="0" y="437581"/>
              <a:ext cx="2083482" cy="2580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  <a:p>
              <a:pPr algn="ctr">
                <a:lnSpc>
                  <a:spcPts val="7805"/>
                </a:lnSpc>
              </a:pPr>
              <a:endParaRPr lang="en-US" sz="557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4DA61211-72D0-300C-87D6-A7F1FBEC092F}"/>
              </a:ext>
            </a:extLst>
          </p:cNvPr>
          <p:cNvSpPr txBox="1"/>
          <p:nvPr/>
        </p:nvSpPr>
        <p:spPr>
          <a:xfrm>
            <a:off x="3292033" y="1411783"/>
            <a:ext cx="10929913" cy="138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7200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References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42A1CFC-4E58-84C9-C3ED-A4E6C7B50513}"/>
              </a:ext>
            </a:extLst>
          </p:cNvPr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A7B6F393-CD03-F77B-6224-3502469A1F81}"/>
              </a:ext>
            </a:extLst>
          </p:cNvPr>
          <p:cNvSpPr/>
          <p:nvPr/>
        </p:nvSpPr>
        <p:spPr>
          <a:xfrm>
            <a:off x="2895599" y="3391970"/>
            <a:ext cx="14469467" cy="3504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>
              <a:buAutoNum type="arabicPeriod"/>
            </a:pPr>
            <a:r>
              <a:rPr lang="en-US" sz="2800" b="1" dirty="0"/>
              <a:t>IEEE Code of Ethics</a:t>
            </a:r>
            <a:br>
              <a:rPr lang="en-US" sz="2800" dirty="0"/>
            </a:br>
            <a:r>
              <a:rPr lang="en-US" sz="2800" dirty="0"/>
              <a:t>Institute of Electrical and Electronics Engineers. (2024). </a:t>
            </a:r>
            <a:r>
              <a:rPr lang="en-US" sz="2800" i="1" dirty="0"/>
              <a:t>IEEE Code of Ethics.</a:t>
            </a:r>
            <a:r>
              <a:rPr lang="en-US" sz="2800" dirty="0"/>
              <a:t> Retrieved from </a:t>
            </a:r>
            <a:r>
              <a:rPr lang="en-US" sz="2800" dirty="0">
                <a:hlinkClick r:id="rId4"/>
              </a:rPr>
              <a:t>https://www.ieee.org/about/corporate/governance/p7-8.html</a:t>
            </a: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b="1" dirty="0"/>
              <a:t>NSPE Code of Ethics</a:t>
            </a:r>
            <a:br>
              <a:rPr lang="en-US" sz="2800" dirty="0"/>
            </a:br>
            <a:r>
              <a:rPr lang="en-US" sz="2800" dirty="0"/>
              <a:t>National Society of Professional Engineers. (2024). </a:t>
            </a:r>
            <a:r>
              <a:rPr lang="en-US" sz="2800" i="1" dirty="0"/>
              <a:t>Code of Ethics for Engineers.</a:t>
            </a:r>
            <a:r>
              <a:rPr lang="en-US" sz="2800" dirty="0"/>
              <a:t> Retrieved from </a:t>
            </a:r>
            <a:r>
              <a:rPr lang="en-US" sz="2800" u="sng" dirty="0">
                <a:solidFill>
                  <a:srgbClr val="0000CC"/>
                </a:solidFill>
              </a:rPr>
              <a:t>https://www.nspe.org/resources/ethics/code-ethics</a:t>
            </a:r>
          </a:p>
        </p:txBody>
      </p:sp>
    </p:spTree>
    <p:extLst>
      <p:ext uri="{BB962C8B-B14F-4D97-AF65-F5344CB8AC3E}">
        <p14:creationId xmlns:p14="http://schemas.microsoft.com/office/powerpoint/2010/main" val="261359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387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7200" b="1" i="0" u="none" strike="noStrike" dirty="0">
                <a:solidFill>
                  <a:srgbClr val="343829"/>
                </a:solidFill>
                <a:effectLst/>
                <a:latin typeface="Sora"/>
              </a:rPr>
              <a:t>Table of contents</a:t>
            </a:r>
            <a:endParaRPr lang="en-US" sz="59500" b="1" dirty="0">
              <a:solidFill>
                <a:srgbClr val="000000"/>
              </a:solidFill>
              <a:latin typeface="Sora"/>
              <a:ea typeface="Alatsi"/>
              <a:cs typeface="Alatsi"/>
              <a:sym typeface="Alats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1986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Purpose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86" y="5512140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Mission &amp; Vision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1986" y="6618310"/>
            <a:ext cx="4480960" cy="12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00" b="1" dirty="0">
                <a:latin typeface="Sora"/>
                <a:ea typeface="Nunito Semi Bold" pitchFamily="34" charset="-122"/>
                <a:cs typeface="Nunito Semi Bold" pitchFamily="34" charset="-120"/>
              </a:rPr>
              <a:t>Organizational Hierarchy</a:t>
            </a:r>
            <a:endParaRPr lang="en-US" sz="3699" b="1" dirty="0">
              <a:latin typeface="Sora"/>
              <a:ea typeface="Alatsi"/>
              <a:cs typeface="Alatsi"/>
              <a:sym typeface="Alats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48800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Code of Ethics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48800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Ethical Principles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48800" y="551214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48800" y="6670036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b="1">
              <a:latin typeface="Sora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b="1">
              <a:latin typeface="Sora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 b="1">
                  <a:latin typeface="Sora"/>
                </a:endParaRPr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b="1">
                  <a:latin typeface="Sora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Sora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b="1">
              <a:latin typeface="Sora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b="1">
              <a:latin typeface="S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1125201" y="2488681"/>
            <a:ext cx="6134100" cy="6121918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209670" y="2895980"/>
            <a:ext cx="10793714" cy="600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b="1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Learnify</a:t>
            </a:r>
          </a:p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“</a:t>
            </a:r>
            <a:r>
              <a:rPr lang="en-US" sz="44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Empowering Minds, Transforming </a:t>
            </a:r>
          </a:p>
          <a:p>
            <a:pPr>
              <a:lnSpc>
                <a:spcPts val="5852"/>
              </a:lnSpc>
            </a:pPr>
            <a:r>
              <a:rPr lang="en-US" sz="44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Education</a:t>
            </a:r>
            <a:r>
              <a:rPr lang="en-US" sz="4400" dirty="0"/>
              <a:t>”</a:t>
            </a:r>
          </a:p>
          <a:p>
            <a:pPr>
              <a:lnSpc>
                <a:spcPts val="5852"/>
              </a:lnSpc>
            </a:pPr>
            <a:endParaRPr lang="en-US" sz="4400" dirty="0"/>
          </a:p>
          <a:p>
            <a:pPr algn="l">
              <a:lnSpc>
                <a:spcPts val="5852"/>
              </a:lnSpc>
            </a:pPr>
            <a:r>
              <a:rPr lang="en-US" sz="4400" dirty="0"/>
              <a:t>Learnify is a local EdTech startup, </a:t>
            </a:r>
          </a:p>
          <a:p>
            <a:pPr algn="l">
              <a:lnSpc>
                <a:spcPts val="5852"/>
              </a:lnSpc>
            </a:pPr>
            <a:r>
              <a:rPr lang="en-US" sz="4400" dirty="0"/>
              <a:t>dedicated to revolutionizing education.</a:t>
            </a: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  <a:p>
            <a:pPr algn="l">
              <a:lnSpc>
                <a:spcPts val="5852"/>
              </a:lnSpc>
            </a:pPr>
            <a:endParaRPr lang="en-US" sz="41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852"/>
              </a:lnSpc>
            </a:pPr>
            <a:endParaRPr lang="en-US" sz="41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CAD0BB-F227-ECC3-422B-66087E59C86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-291079" y="8159131"/>
            <a:ext cx="3735320" cy="189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307219" y="656871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Purpose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Sora"/>
            </a:endParaRPr>
          </a:p>
        </p:txBody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Sora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>
                  <a:latin typeface="Sora"/>
                </a:endParaRP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Sora"/>
                </a:endParaRPr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Sora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Sora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Sora"/>
            </a:endParaRPr>
          </a:p>
        </p:txBody>
      </p:sp>
      <p:pic>
        <p:nvPicPr>
          <p:cNvPr id="1026" name="Picture 2" descr="Vector company target achievement business goal or objective to achieve team strategy leadership develop">
            <a:extLst>
              <a:ext uri="{FF2B5EF4-FFF2-40B4-BE49-F238E27FC236}">
                <a16:creationId xmlns:a16="http://schemas.microsoft.com/office/drawing/2014/main" id="{AD476721-5A96-429B-32F9-F17C1C21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69" y="2113290"/>
            <a:ext cx="5874698" cy="57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3A4F33-A68F-C882-36AF-BC2EA1FAD687}"/>
              </a:ext>
            </a:extLst>
          </p:cNvPr>
          <p:cNvSpPr txBox="1"/>
          <p:nvPr/>
        </p:nvSpPr>
        <p:spPr>
          <a:xfrm>
            <a:off x="2209799" y="3577097"/>
            <a:ext cx="10451219" cy="340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 Aims to provides quality online education for everyone.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 Empower learners with skills for success.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2E"/>
                </a:solidFill>
                <a:latin typeface="Sora"/>
              </a:rPr>
              <a:t>Bridge the educational gap in Bangladesh</a:t>
            </a:r>
            <a:endParaRPr lang="en-US" sz="3200" dirty="0">
              <a:latin typeface="Sor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3200" dirty="0">
              <a:latin typeface="S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2553D-F5CE-1739-C8E1-17A36645D50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2000"/>
          </a:blip>
          <a:stretch>
            <a:fillRect/>
          </a:stretch>
        </p:blipFill>
        <p:spPr>
          <a:xfrm>
            <a:off x="-1274562" y="6004076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7200" y="1034657"/>
            <a:ext cx="12793246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 Mission and Vision: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Revolutionizing Learning</a:t>
            </a:r>
            <a:endParaRPr lang="en-US" sz="4800" b="1" dirty="0">
              <a:latin typeface="Sora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Shape 1">
            <a:extLst>
              <a:ext uri="{FF2B5EF4-FFF2-40B4-BE49-F238E27FC236}">
                <a16:creationId xmlns:a16="http://schemas.microsoft.com/office/drawing/2014/main" id="{C02491CF-72F3-0FAC-F906-D92C6EAB4F17}"/>
              </a:ext>
            </a:extLst>
          </p:cNvPr>
          <p:cNvSpPr/>
          <p:nvPr/>
        </p:nvSpPr>
        <p:spPr>
          <a:xfrm>
            <a:off x="7467600" y="4000500"/>
            <a:ext cx="609600" cy="650884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r>
              <a:rPr lang="en-US" sz="3200" dirty="0">
                <a:latin typeface="Sora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DFCE27-70B4-CA47-840B-21A53B0D1892}"/>
              </a:ext>
            </a:extLst>
          </p:cNvPr>
          <p:cNvSpPr txBox="1"/>
          <p:nvPr/>
        </p:nvSpPr>
        <p:spPr>
          <a:xfrm>
            <a:off x="8175633" y="4000499"/>
            <a:ext cx="304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ra"/>
              </a:rPr>
              <a:t>Mission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25C3C-27E4-A7FA-2DE3-32AAB72A4688}"/>
              </a:ext>
            </a:extLst>
          </p:cNvPr>
          <p:cNvSpPr txBox="1"/>
          <p:nvPr/>
        </p:nvSpPr>
        <p:spPr>
          <a:xfrm>
            <a:off x="8175633" y="5069595"/>
            <a:ext cx="3958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To create a learning environment that is accessible, engaging, and personalized, fostering lifelong learning.</a:t>
            </a:r>
            <a:endParaRPr lang="en-US" sz="2800" dirty="0">
              <a:latin typeface="Sora"/>
            </a:endParaRPr>
          </a:p>
          <a:p>
            <a:endParaRPr lang="en-US" sz="2800" dirty="0">
              <a:latin typeface="Sora"/>
            </a:endParaRPr>
          </a:p>
        </p:txBody>
      </p:sp>
      <p:sp>
        <p:nvSpPr>
          <p:cNvPr id="37" name="Shape 1">
            <a:extLst>
              <a:ext uri="{FF2B5EF4-FFF2-40B4-BE49-F238E27FC236}">
                <a16:creationId xmlns:a16="http://schemas.microsoft.com/office/drawing/2014/main" id="{DC3322E2-9E71-D6DF-4059-9B0FCC317A8A}"/>
              </a:ext>
            </a:extLst>
          </p:cNvPr>
          <p:cNvSpPr/>
          <p:nvPr/>
        </p:nvSpPr>
        <p:spPr>
          <a:xfrm>
            <a:off x="13050345" y="4000500"/>
            <a:ext cx="609600" cy="650884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r>
              <a:rPr lang="en-US" sz="3200" dirty="0">
                <a:latin typeface="Sora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CFA364-D1E1-AC9A-01F2-C4863D4A2118}"/>
              </a:ext>
            </a:extLst>
          </p:cNvPr>
          <p:cNvSpPr txBox="1"/>
          <p:nvPr/>
        </p:nvSpPr>
        <p:spPr>
          <a:xfrm>
            <a:off x="13712746" y="4033554"/>
            <a:ext cx="304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ra"/>
              </a:rPr>
              <a:t>Vision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0A31BF-2361-457E-A4D7-25D670277F21}"/>
              </a:ext>
            </a:extLst>
          </p:cNvPr>
          <p:cNvSpPr txBox="1"/>
          <p:nvPr/>
        </p:nvSpPr>
        <p:spPr>
          <a:xfrm>
            <a:off x="13712746" y="5069595"/>
            <a:ext cx="3958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To empower individuals with the knowledge and skills to thrive in the 21st century and contribute meaningfully to society.</a:t>
            </a:r>
            <a:endParaRPr lang="en-US" sz="2800" dirty="0">
              <a:latin typeface="Sora"/>
            </a:endParaRPr>
          </a:p>
          <a:p>
            <a:endParaRPr lang="en-US" sz="2800" dirty="0">
              <a:latin typeface="Sora"/>
            </a:endParaRPr>
          </a:p>
        </p:txBody>
      </p:sp>
      <p:pic>
        <p:nvPicPr>
          <p:cNvPr id="40" name="Picture 6" descr="Mission &amp; Vision – The University Of ...">
            <a:extLst>
              <a:ext uri="{FF2B5EF4-FFF2-40B4-BE49-F238E27FC236}">
                <a16:creationId xmlns:a16="http://schemas.microsoft.com/office/drawing/2014/main" id="{75AF9219-3EE5-2EAD-BC00-E7E16B57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001" y="100104"/>
            <a:ext cx="10229634" cy="44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Vision &amp; Mission – SDS INSTITUTE">
            <a:extLst>
              <a:ext uri="{FF2B5EF4-FFF2-40B4-BE49-F238E27FC236}">
                <a16:creationId xmlns:a16="http://schemas.microsoft.com/office/drawing/2014/main" id="{B09143B8-94BF-D9A8-B283-BD365FEE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434149"/>
            <a:ext cx="13489341" cy="488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66775"/>
            <a:ext cx="16230600" cy="64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indent="0">
              <a:lnSpc>
                <a:spcPts val="4700"/>
              </a:lnSpc>
              <a:buNone/>
            </a:pPr>
            <a:r>
              <a:rPr lang="en-US" sz="54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Organizational Hierarchy: Empowering Teams</a:t>
            </a:r>
            <a:endParaRPr lang="en-US" sz="5400" dirty="0">
              <a:latin typeface="Sor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68435A6F-E8C3-8C33-8182-1CD6FD507753}"/>
              </a:ext>
            </a:extLst>
          </p:cNvPr>
          <p:cNvSpPr/>
          <p:nvPr/>
        </p:nvSpPr>
        <p:spPr>
          <a:xfrm>
            <a:off x="1461758" y="3449076"/>
            <a:ext cx="14162127" cy="52974"/>
          </a:xfrm>
          <a:prstGeom prst="roundRect">
            <a:avLst>
              <a:gd name="adj" fmla="val 2681272"/>
            </a:avLst>
          </a:prstGeom>
          <a:solidFill>
            <a:srgbClr val="2D4DF2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58" name="Text 13">
            <a:extLst>
              <a:ext uri="{FF2B5EF4-FFF2-40B4-BE49-F238E27FC236}">
                <a16:creationId xmlns:a16="http://schemas.microsoft.com/office/drawing/2014/main" id="{212E2058-79CC-39F1-0D2D-4117780DC25C}"/>
              </a:ext>
            </a:extLst>
          </p:cNvPr>
          <p:cNvSpPr/>
          <p:nvPr/>
        </p:nvSpPr>
        <p:spPr>
          <a:xfrm>
            <a:off x="5455562" y="7227455"/>
            <a:ext cx="153233" cy="408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52378-E3D1-0658-78AD-2E5D207B94C7}"/>
              </a:ext>
            </a:extLst>
          </p:cNvPr>
          <p:cNvSpPr txBox="1"/>
          <p:nvPr/>
        </p:nvSpPr>
        <p:spPr>
          <a:xfrm>
            <a:off x="6789012" y="2311226"/>
            <a:ext cx="25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ra"/>
              </a:rPr>
              <a:t>Founder/CEO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69D6F-92AB-5A30-52B0-839C11AB046F}"/>
              </a:ext>
            </a:extLst>
          </p:cNvPr>
          <p:cNvSpPr/>
          <p:nvPr/>
        </p:nvSpPr>
        <p:spPr>
          <a:xfrm>
            <a:off x="6735808" y="2146909"/>
            <a:ext cx="2179592" cy="7942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9C0EB-DAA5-ED5C-2AFC-8BB9093D0288}"/>
              </a:ext>
            </a:extLst>
          </p:cNvPr>
          <p:cNvSpPr/>
          <p:nvPr/>
        </p:nvSpPr>
        <p:spPr>
          <a:xfrm>
            <a:off x="457199" y="3831849"/>
            <a:ext cx="2396317" cy="10637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E602B-68FA-D575-FA76-855BD5F30622}"/>
              </a:ext>
            </a:extLst>
          </p:cNvPr>
          <p:cNvSpPr txBox="1"/>
          <p:nvPr/>
        </p:nvSpPr>
        <p:spPr>
          <a:xfrm>
            <a:off x="389455" y="4034344"/>
            <a:ext cx="25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ra"/>
              </a:rPr>
              <a:t>CTO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28663-5427-15D7-B920-2B9E65C42D71}"/>
              </a:ext>
            </a:extLst>
          </p:cNvPr>
          <p:cNvSpPr/>
          <p:nvPr/>
        </p:nvSpPr>
        <p:spPr>
          <a:xfrm>
            <a:off x="3191233" y="3831849"/>
            <a:ext cx="2442232" cy="10637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05BF8-014C-E6BE-DB81-F618D6329EF7}"/>
              </a:ext>
            </a:extLst>
          </p:cNvPr>
          <p:cNvSpPr txBox="1"/>
          <p:nvPr/>
        </p:nvSpPr>
        <p:spPr>
          <a:xfrm>
            <a:off x="3191233" y="3903618"/>
            <a:ext cx="2517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ora"/>
              </a:rPr>
              <a:t>Community Engaged Manager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A4F633-FA61-7984-EBA8-1D77119D56F4}"/>
              </a:ext>
            </a:extLst>
          </p:cNvPr>
          <p:cNvSpPr/>
          <p:nvPr/>
        </p:nvSpPr>
        <p:spPr>
          <a:xfrm>
            <a:off x="5937690" y="3820623"/>
            <a:ext cx="2398989" cy="10353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6EB68-1CB1-5635-3AD7-E91945448707}"/>
              </a:ext>
            </a:extLst>
          </p:cNvPr>
          <p:cNvSpPr txBox="1"/>
          <p:nvPr/>
        </p:nvSpPr>
        <p:spPr>
          <a:xfrm>
            <a:off x="5864022" y="4073099"/>
            <a:ext cx="25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ra"/>
              </a:rPr>
              <a:t>CCO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5D966-AE37-FCF2-3E19-E2E418EFCE10}"/>
              </a:ext>
            </a:extLst>
          </p:cNvPr>
          <p:cNvSpPr/>
          <p:nvPr/>
        </p:nvSpPr>
        <p:spPr>
          <a:xfrm>
            <a:off x="8719867" y="3820623"/>
            <a:ext cx="2643223" cy="10353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D9A046-8586-F4DA-ED4E-165B6C01B530}"/>
              </a:ext>
            </a:extLst>
          </p:cNvPr>
          <p:cNvSpPr txBox="1"/>
          <p:nvPr/>
        </p:nvSpPr>
        <p:spPr>
          <a:xfrm>
            <a:off x="8776262" y="3842930"/>
            <a:ext cx="2530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ra"/>
              </a:rPr>
              <a:t>Marketing Specialist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DA5B01-4405-3410-E5BD-58C11366A697}"/>
              </a:ext>
            </a:extLst>
          </p:cNvPr>
          <p:cNvSpPr/>
          <p:nvPr/>
        </p:nvSpPr>
        <p:spPr>
          <a:xfrm>
            <a:off x="11648489" y="3816809"/>
            <a:ext cx="2530435" cy="10353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46045C-8AC5-0456-F6B5-4352B228487B}"/>
              </a:ext>
            </a:extLst>
          </p:cNvPr>
          <p:cNvSpPr txBox="1"/>
          <p:nvPr/>
        </p:nvSpPr>
        <p:spPr>
          <a:xfrm>
            <a:off x="11696465" y="3884870"/>
            <a:ext cx="2530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ra"/>
              </a:rPr>
              <a:t>Customer Support Team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A84ED0-03ED-2D42-E1D6-82F4723136E1}"/>
              </a:ext>
            </a:extLst>
          </p:cNvPr>
          <p:cNvSpPr/>
          <p:nvPr/>
        </p:nvSpPr>
        <p:spPr>
          <a:xfrm>
            <a:off x="14544569" y="3836411"/>
            <a:ext cx="2270408" cy="1015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478C1-E41C-D640-BC3E-77A0E758FA26}"/>
              </a:ext>
            </a:extLst>
          </p:cNvPr>
          <p:cNvSpPr txBox="1"/>
          <p:nvPr/>
        </p:nvSpPr>
        <p:spPr>
          <a:xfrm>
            <a:off x="14414556" y="3945073"/>
            <a:ext cx="2530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ra"/>
              </a:rPr>
              <a:t>Field Representatives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2D023C-0614-DD57-8D29-1DE353241942}"/>
              </a:ext>
            </a:extLst>
          </p:cNvPr>
          <p:cNvSpPr/>
          <p:nvPr/>
        </p:nvSpPr>
        <p:spPr>
          <a:xfrm>
            <a:off x="114900" y="6117184"/>
            <a:ext cx="1811114" cy="8791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613EE1-774B-1702-F305-ECF203732644}"/>
              </a:ext>
            </a:extLst>
          </p:cNvPr>
          <p:cNvSpPr txBox="1"/>
          <p:nvPr/>
        </p:nvSpPr>
        <p:spPr>
          <a:xfrm>
            <a:off x="78489" y="6360880"/>
            <a:ext cx="217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ra"/>
              </a:rPr>
              <a:t>Developers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9B7F2A-59BB-1E53-4AD9-F78F0A6AEFBB}"/>
              </a:ext>
            </a:extLst>
          </p:cNvPr>
          <p:cNvSpPr/>
          <p:nvPr/>
        </p:nvSpPr>
        <p:spPr>
          <a:xfrm>
            <a:off x="2101436" y="6101988"/>
            <a:ext cx="1819394" cy="8943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152CCE-2D19-D51E-15C4-CD7EA7D7804D}"/>
              </a:ext>
            </a:extLst>
          </p:cNvPr>
          <p:cNvSpPr txBox="1"/>
          <p:nvPr/>
        </p:nvSpPr>
        <p:spPr>
          <a:xfrm>
            <a:off x="1777649" y="6360880"/>
            <a:ext cx="25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ra"/>
              </a:rPr>
              <a:t>IT Support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81669E-AFB1-1467-34CA-62CE068329F2}"/>
              </a:ext>
            </a:extLst>
          </p:cNvPr>
          <p:cNvSpPr/>
          <p:nvPr/>
        </p:nvSpPr>
        <p:spPr>
          <a:xfrm>
            <a:off x="5236219" y="6219238"/>
            <a:ext cx="1819394" cy="7942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1E9615-598F-03A4-F8CE-76F12074C77E}"/>
              </a:ext>
            </a:extLst>
          </p:cNvPr>
          <p:cNvSpPr txBox="1"/>
          <p:nvPr/>
        </p:nvSpPr>
        <p:spPr>
          <a:xfrm>
            <a:off x="5464152" y="6317759"/>
            <a:ext cx="1399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ra"/>
              </a:rPr>
              <a:t>Writers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3C50DF-948E-053D-A18F-4EC8DE0822EE}"/>
              </a:ext>
            </a:extLst>
          </p:cNvPr>
          <p:cNvSpPr/>
          <p:nvPr/>
        </p:nvSpPr>
        <p:spPr>
          <a:xfrm>
            <a:off x="7423824" y="6221826"/>
            <a:ext cx="2066298" cy="7942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Sor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B6294-77A5-0F9D-A31B-26D1424CA44D}"/>
              </a:ext>
            </a:extLst>
          </p:cNvPr>
          <p:cNvSpPr txBox="1"/>
          <p:nvPr/>
        </p:nvSpPr>
        <p:spPr>
          <a:xfrm>
            <a:off x="7701417" y="6295152"/>
            <a:ext cx="25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ra"/>
              </a:rPr>
              <a:t>Educators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B91E90-9208-B425-04B1-039D628F26B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25604" y="2941181"/>
            <a:ext cx="0" cy="495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75B48E-2F77-7417-2735-B6DCE2F4A61E}"/>
              </a:ext>
            </a:extLst>
          </p:cNvPr>
          <p:cNvCxnSpPr>
            <a:cxnSpLocks/>
          </p:cNvCxnSpPr>
          <p:nvPr/>
        </p:nvCxnSpPr>
        <p:spPr>
          <a:xfrm>
            <a:off x="1461758" y="3475563"/>
            <a:ext cx="0" cy="345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81006E-E424-41B2-0B03-DA85777781F4}"/>
              </a:ext>
            </a:extLst>
          </p:cNvPr>
          <p:cNvCxnSpPr>
            <a:cxnSpLocks/>
          </p:cNvCxnSpPr>
          <p:nvPr/>
        </p:nvCxnSpPr>
        <p:spPr>
          <a:xfrm>
            <a:off x="4403447" y="3486789"/>
            <a:ext cx="0" cy="345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2793E5-F689-A142-C989-D2A199E898C5}"/>
              </a:ext>
            </a:extLst>
          </p:cNvPr>
          <p:cNvCxnSpPr>
            <a:cxnSpLocks/>
          </p:cNvCxnSpPr>
          <p:nvPr/>
        </p:nvCxnSpPr>
        <p:spPr>
          <a:xfrm>
            <a:off x="7129239" y="3486789"/>
            <a:ext cx="0" cy="345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FF87D0-505B-1093-D855-9F4E44E5C6A8}"/>
              </a:ext>
            </a:extLst>
          </p:cNvPr>
          <p:cNvCxnSpPr>
            <a:cxnSpLocks/>
          </p:cNvCxnSpPr>
          <p:nvPr/>
        </p:nvCxnSpPr>
        <p:spPr>
          <a:xfrm>
            <a:off x="12913707" y="3475563"/>
            <a:ext cx="0" cy="345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CC06A1-F1B2-2EF5-C7C3-79F8B45BD375}"/>
              </a:ext>
            </a:extLst>
          </p:cNvPr>
          <p:cNvCxnSpPr>
            <a:cxnSpLocks/>
          </p:cNvCxnSpPr>
          <p:nvPr/>
        </p:nvCxnSpPr>
        <p:spPr>
          <a:xfrm>
            <a:off x="15621692" y="3484902"/>
            <a:ext cx="0" cy="345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3D18A-A4E9-A195-7310-6628F42BB58E}"/>
              </a:ext>
            </a:extLst>
          </p:cNvPr>
          <p:cNvCxnSpPr>
            <a:cxnSpLocks/>
          </p:cNvCxnSpPr>
          <p:nvPr/>
        </p:nvCxnSpPr>
        <p:spPr>
          <a:xfrm>
            <a:off x="10079529" y="3471749"/>
            <a:ext cx="0" cy="345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A37BE5-8DD7-B8CB-275D-0E94A2CC7D10}"/>
              </a:ext>
            </a:extLst>
          </p:cNvPr>
          <p:cNvCxnSpPr>
            <a:cxnSpLocks/>
          </p:cNvCxnSpPr>
          <p:nvPr/>
        </p:nvCxnSpPr>
        <p:spPr>
          <a:xfrm>
            <a:off x="1775657" y="4895633"/>
            <a:ext cx="0" cy="495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1C8196-5462-878E-2E63-C026AE5DEAB3}"/>
              </a:ext>
            </a:extLst>
          </p:cNvPr>
          <p:cNvCxnSpPr/>
          <p:nvPr/>
        </p:nvCxnSpPr>
        <p:spPr>
          <a:xfrm>
            <a:off x="838200" y="5391367"/>
            <a:ext cx="198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24655C-4C6F-F9B8-B70D-827451FD028C}"/>
              </a:ext>
            </a:extLst>
          </p:cNvPr>
          <p:cNvCxnSpPr/>
          <p:nvPr/>
        </p:nvCxnSpPr>
        <p:spPr>
          <a:xfrm>
            <a:off x="838200" y="5391367"/>
            <a:ext cx="0" cy="725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A41B36D-1B62-9C48-51C2-C75F033477A4}"/>
              </a:ext>
            </a:extLst>
          </p:cNvPr>
          <p:cNvCxnSpPr/>
          <p:nvPr/>
        </p:nvCxnSpPr>
        <p:spPr>
          <a:xfrm>
            <a:off x="2819400" y="5391367"/>
            <a:ext cx="0" cy="710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170FFDA-EBA1-25E3-F431-E2B322A4133D}"/>
              </a:ext>
            </a:extLst>
          </p:cNvPr>
          <p:cNvCxnSpPr/>
          <p:nvPr/>
        </p:nvCxnSpPr>
        <p:spPr>
          <a:xfrm>
            <a:off x="6019800" y="5524500"/>
            <a:ext cx="2437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38BFD3-CE84-F473-E35C-56A50AD57B3A}"/>
              </a:ext>
            </a:extLst>
          </p:cNvPr>
          <p:cNvCxnSpPr>
            <a:stCxn id="23" idx="2"/>
          </p:cNvCxnSpPr>
          <p:nvPr/>
        </p:nvCxnSpPr>
        <p:spPr>
          <a:xfrm flipH="1">
            <a:off x="7137184" y="4856015"/>
            <a:ext cx="1" cy="668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8DA1D7-ADA8-3145-8B80-5C29B37E6A9C}"/>
              </a:ext>
            </a:extLst>
          </p:cNvPr>
          <p:cNvCxnSpPr/>
          <p:nvPr/>
        </p:nvCxnSpPr>
        <p:spPr>
          <a:xfrm>
            <a:off x="6019800" y="5524500"/>
            <a:ext cx="0" cy="694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5FC89FB-E7B8-D775-8024-464846B1A239}"/>
              </a:ext>
            </a:extLst>
          </p:cNvPr>
          <p:cNvCxnSpPr>
            <a:endCxn id="37" idx="0"/>
          </p:cNvCxnSpPr>
          <p:nvPr/>
        </p:nvCxnSpPr>
        <p:spPr>
          <a:xfrm>
            <a:off x="8456973" y="5524500"/>
            <a:ext cx="0" cy="697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400523" y="328186"/>
            <a:ext cx="16230600" cy="138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72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Code of Ethics</a:t>
            </a:r>
            <a:endParaRPr lang="en-US" sz="7200" dirty="0">
              <a:solidFill>
                <a:srgbClr val="000000"/>
              </a:solidFill>
              <a:latin typeface="Sora"/>
              <a:ea typeface="Alatsi"/>
              <a:cs typeface="Alatsi"/>
              <a:sym typeface="Alatsi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6BBC99AC-2BED-6F15-B062-117833B39E2B}"/>
              </a:ext>
            </a:extLst>
          </p:cNvPr>
          <p:cNvSpPr/>
          <p:nvPr/>
        </p:nvSpPr>
        <p:spPr>
          <a:xfrm>
            <a:off x="596445" y="2800526"/>
            <a:ext cx="10223955" cy="4488390"/>
          </a:xfrm>
          <a:prstGeom prst="roundRect">
            <a:avLst>
              <a:gd name="adj" fmla="val 20105"/>
            </a:avLst>
          </a:prstGeom>
          <a:solidFill>
            <a:srgbClr val="F3F3FF"/>
          </a:solidFill>
          <a:ln w="22860">
            <a:solidFill>
              <a:srgbClr val="F79FED"/>
            </a:solidFill>
            <a:prstDash val="solid"/>
          </a:ln>
        </p:spPr>
        <p:txBody>
          <a:bodyPr/>
          <a:lstStyle/>
          <a:p>
            <a:pPr algn="l" rtl="0" fontAlgn="base">
              <a:lnSpc>
                <a:spcPct val="150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ora"/>
              </a:rPr>
              <a:t>A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Sora"/>
              </a:rPr>
              <a:t>Code of Ethics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ora"/>
              </a:rPr>
              <a:t> is a set of principles and guidelines designed to help individuals or organizations conduct business in a morally and socially responsible manner.</a:t>
            </a:r>
            <a:r>
              <a:rPr lang="en-US" sz="2800" b="0" i="0" dirty="0">
                <a:solidFill>
                  <a:srgbClr val="343829"/>
                </a:solidFill>
                <a:effectLst/>
                <a:latin typeface="Sora"/>
              </a:rPr>
              <a:t>​</a:t>
            </a:r>
            <a:endParaRPr lang="en-US" sz="3200" dirty="0">
              <a:solidFill>
                <a:srgbClr val="343829"/>
              </a:solidFill>
              <a:latin typeface="Sora"/>
            </a:endParaRPr>
          </a:p>
          <a:p>
            <a:pPr algn="l" rtl="0" fontAlgn="base">
              <a:lnSpc>
                <a:spcPct val="150000"/>
              </a:lnSpc>
            </a:pPr>
            <a:endParaRPr lang="en-US" sz="3200" b="0" i="0" dirty="0">
              <a:solidFill>
                <a:srgbClr val="343829"/>
              </a:solidFill>
              <a:effectLst/>
              <a:latin typeface="Sora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ora"/>
              </a:rPr>
              <a:t>The purpose of a Code of Ethics is </a:t>
            </a:r>
            <a:r>
              <a:rPr lang="en-US" sz="2800" dirty="0"/>
              <a:t>To create a fair, inclusive, and high-quality learning environment.</a:t>
            </a:r>
          </a:p>
        </p:txBody>
      </p:sp>
      <p:pic>
        <p:nvPicPr>
          <p:cNvPr id="1028" name="Picture 4" descr="1,400+ Ethics Training Stock Photos, Pictures &amp; Royalty-Free Images -  iStock | Business ethics training">
            <a:extLst>
              <a:ext uri="{FF2B5EF4-FFF2-40B4-BE49-F238E27FC236}">
                <a16:creationId xmlns:a16="http://schemas.microsoft.com/office/drawing/2014/main" id="{40D8BABE-4F2D-7C64-8851-E4418107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2282522"/>
            <a:ext cx="6642555" cy="5820830"/>
          </a:xfrm>
          <a:prstGeom prst="rect">
            <a:avLst/>
          </a:prstGeom>
          <a:noFill/>
          <a:effectLst>
            <a:glow rad="1524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31689" y="687239"/>
            <a:ext cx="13180039" cy="138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6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Key Ethical Principles</a:t>
            </a:r>
            <a:endParaRPr lang="en-US" sz="6600" dirty="0">
              <a:solidFill>
                <a:srgbClr val="000000"/>
              </a:solidFill>
              <a:latin typeface="Sora"/>
              <a:ea typeface="Alatsi"/>
              <a:cs typeface="Alatsi"/>
              <a:sym typeface="Alatsi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1FBE2A80-2D1E-9881-AF47-20ADC26C9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859" y="2735748"/>
            <a:ext cx="816740" cy="816740"/>
          </a:xfrm>
          <a:prstGeom prst="rect">
            <a:avLst/>
          </a:prstGeom>
        </p:spPr>
      </p:pic>
      <p:sp>
        <p:nvSpPr>
          <p:cNvPr id="18" name="Text 1">
            <a:extLst>
              <a:ext uri="{FF2B5EF4-FFF2-40B4-BE49-F238E27FC236}">
                <a16:creationId xmlns:a16="http://schemas.microsoft.com/office/drawing/2014/main" id="{58D0953B-29FF-053C-0DD3-4076E4445E5F}"/>
              </a:ext>
            </a:extLst>
          </p:cNvPr>
          <p:cNvSpPr/>
          <p:nvPr/>
        </p:nvSpPr>
        <p:spPr>
          <a:xfrm>
            <a:off x="9317860" y="3586120"/>
            <a:ext cx="2569964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Integrity</a:t>
            </a:r>
            <a:endParaRPr lang="en-US" sz="3200" dirty="0">
              <a:latin typeface="Sora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E0FB9D3E-559D-41F5-2ABB-6EC07A6E9F48}"/>
              </a:ext>
            </a:extLst>
          </p:cNvPr>
          <p:cNvSpPr/>
          <p:nvPr/>
        </p:nvSpPr>
        <p:spPr>
          <a:xfrm>
            <a:off x="9317860" y="4038319"/>
            <a:ext cx="3643670" cy="12234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Building trust and maintaining fairness in all interactions.</a:t>
            </a:r>
            <a:endParaRPr lang="en-US" sz="2400" dirty="0">
              <a:latin typeface="Sora"/>
            </a:endParaRPr>
          </a:p>
        </p:txBody>
      </p:sp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D8B4ED4B-11F3-82E9-5C1C-E65E4EE94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9190" y="2703896"/>
            <a:ext cx="816740" cy="816740"/>
          </a:xfrm>
          <a:prstGeom prst="rect">
            <a:avLst/>
          </a:prstGeom>
        </p:spPr>
      </p:pic>
      <p:sp>
        <p:nvSpPr>
          <p:cNvPr id="21" name="Text 3">
            <a:extLst>
              <a:ext uri="{FF2B5EF4-FFF2-40B4-BE49-F238E27FC236}">
                <a16:creationId xmlns:a16="http://schemas.microsoft.com/office/drawing/2014/main" id="{D5FE4ACB-6AAF-0D57-123F-FACB128B21F5}"/>
              </a:ext>
            </a:extLst>
          </p:cNvPr>
          <p:cNvSpPr/>
          <p:nvPr/>
        </p:nvSpPr>
        <p:spPr>
          <a:xfrm>
            <a:off x="13289190" y="3586120"/>
            <a:ext cx="2569964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Excellence</a:t>
            </a:r>
            <a:endParaRPr lang="en-US" sz="3200" dirty="0">
              <a:latin typeface="Sora"/>
            </a:endParaRP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9C1613FE-495E-6868-015B-E884634D9C68}"/>
              </a:ext>
            </a:extLst>
          </p:cNvPr>
          <p:cNvSpPr/>
          <p:nvPr/>
        </p:nvSpPr>
        <p:spPr>
          <a:xfrm>
            <a:off x="13289190" y="4038319"/>
            <a:ext cx="3643670" cy="1172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Delivering exceptional value to learners and exceeding expectations.</a:t>
            </a:r>
            <a:endParaRPr lang="en-US" sz="2400" dirty="0">
              <a:latin typeface="Sora"/>
            </a:endParaRPr>
          </a:p>
        </p:txBody>
      </p:sp>
      <p:pic>
        <p:nvPicPr>
          <p:cNvPr id="23" name="Image 3" descr="preencoded.png">
            <a:extLst>
              <a:ext uri="{FF2B5EF4-FFF2-40B4-BE49-F238E27FC236}">
                <a16:creationId xmlns:a16="http://schemas.microsoft.com/office/drawing/2014/main" id="{7C908749-6662-AA58-1880-FB70AE58A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7859" y="5719977"/>
            <a:ext cx="633414" cy="633414"/>
          </a:xfrm>
          <a:prstGeom prst="rect">
            <a:avLst/>
          </a:prstGeom>
        </p:spPr>
      </p:pic>
      <p:sp>
        <p:nvSpPr>
          <p:cNvPr id="24" name="Text 5">
            <a:extLst>
              <a:ext uri="{FF2B5EF4-FFF2-40B4-BE49-F238E27FC236}">
                <a16:creationId xmlns:a16="http://schemas.microsoft.com/office/drawing/2014/main" id="{0A1E961D-86EA-88F8-3E7C-B04D8B2712DA}"/>
              </a:ext>
            </a:extLst>
          </p:cNvPr>
          <p:cNvSpPr/>
          <p:nvPr/>
        </p:nvSpPr>
        <p:spPr>
          <a:xfrm>
            <a:off x="9317860" y="6598010"/>
            <a:ext cx="2569964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Sora"/>
                <a:ea typeface="Nunito Semi Bold" pitchFamily="34" charset="-122"/>
                <a:cs typeface="Nunito Semi Bold" pitchFamily="34" charset="-120"/>
              </a:rPr>
              <a:t>Responsibility</a:t>
            </a:r>
            <a:endParaRPr lang="en-US" sz="3200" dirty="0">
              <a:latin typeface="Sora"/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42C41123-128B-8ADA-5FA7-7E91DDA4AD0F}"/>
              </a:ext>
            </a:extLst>
          </p:cNvPr>
          <p:cNvSpPr/>
          <p:nvPr/>
        </p:nvSpPr>
        <p:spPr>
          <a:xfrm>
            <a:off x="9317859" y="7050209"/>
            <a:ext cx="5664941" cy="1235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Acting with care and consideration for the well-being of all stakeholders.</a:t>
            </a:r>
            <a:endParaRPr lang="en-US" sz="2400" dirty="0">
              <a:latin typeface="Sora"/>
            </a:endParaRPr>
          </a:p>
        </p:txBody>
      </p:sp>
      <p:pic>
        <p:nvPicPr>
          <p:cNvPr id="2050" name="Picture 2" descr="Code of Ethics: Values and Principles | Interlogica">
            <a:extLst>
              <a:ext uri="{FF2B5EF4-FFF2-40B4-BE49-F238E27FC236}">
                <a16:creationId xmlns:a16="http://schemas.microsoft.com/office/drawing/2014/main" id="{DA563D5A-5C4E-D19D-F58F-10763ECD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6" y="1526083"/>
            <a:ext cx="6752845" cy="655282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6350" stA="0" endPos="35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blue scale and a book&#10;&#10;Description automatically generated">
            <a:extLst>
              <a:ext uri="{FF2B5EF4-FFF2-40B4-BE49-F238E27FC236}">
                <a16:creationId xmlns:a16="http://schemas.microsoft.com/office/drawing/2014/main" id="{C613A13B-48CD-0B80-5080-4CC6A4E6764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389">
            <a:off x="15781576" y="4627677"/>
            <a:ext cx="3006100" cy="300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2263268"/>
            <a:chOff x="0" y="0"/>
            <a:chExt cx="2083482" cy="3017691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2580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  <a:p>
              <a:pPr algn="ctr">
                <a:lnSpc>
                  <a:spcPts val="7805"/>
                </a:lnSpc>
              </a:pPr>
              <a:endParaRPr lang="en-US" sz="557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-1785913" y="1595437"/>
            <a:ext cx="10929913" cy="138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7200" dirty="0">
                <a:solidFill>
                  <a:srgbClr val="000000"/>
                </a:solidFill>
                <a:latin typeface="Sora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5" name="Freeform 15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FE890187-4D8D-FCB4-9974-7488CB6A7E47}"/>
              </a:ext>
            </a:extLst>
          </p:cNvPr>
          <p:cNvSpPr/>
          <p:nvPr/>
        </p:nvSpPr>
        <p:spPr>
          <a:xfrm>
            <a:off x="1219200" y="3690196"/>
            <a:ext cx="8839200" cy="12721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Sora"/>
                <a:ea typeface="PT Sans" pitchFamily="34" charset="-122"/>
                <a:cs typeface="PT Sans" pitchFamily="34" charset="-120"/>
              </a:rPr>
              <a:t>Learnify is dedicated to shaping the future of education by providing innovative and impactful online learning experiences.</a:t>
            </a:r>
            <a:endParaRPr lang="en-US" sz="2800" dirty="0">
              <a:latin typeface="Sora"/>
            </a:endParaRPr>
          </a:p>
        </p:txBody>
      </p:sp>
      <p:pic>
        <p:nvPicPr>
          <p:cNvPr id="3076" name="Picture 4" descr="Conclusion - Free education icons">
            <a:extLst>
              <a:ext uri="{FF2B5EF4-FFF2-40B4-BE49-F238E27FC236}">
                <a16:creationId xmlns:a16="http://schemas.microsoft.com/office/drawing/2014/main" id="{7EE22E74-D866-769E-2D79-D94BE7B9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234" y="1314239"/>
            <a:ext cx="7583131" cy="75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364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Perpetua Titling MT</vt:lpstr>
      <vt:lpstr>Sora</vt:lpstr>
      <vt:lpstr>Segoe UI</vt:lpstr>
      <vt:lpstr>Calibri</vt:lpstr>
      <vt:lpstr>Arial</vt:lpstr>
      <vt:lpstr>Alatsi</vt:lpstr>
      <vt:lpstr>Open Sans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BISHAL PAUL</cp:lastModifiedBy>
  <cp:revision>8</cp:revision>
  <dcterms:created xsi:type="dcterms:W3CDTF">2006-08-16T00:00:00Z</dcterms:created>
  <dcterms:modified xsi:type="dcterms:W3CDTF">2024-12-30T19:36:28Z</dcterms:modified>
  <dc:identifier>DAGasqMzxh4</dc:identifier>
</cp:coreProperties>
</file>