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5"/>
  </p:notes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260" r:id="rId41"/>
    <p:sldId id="261" r:id="rId42"/>
    <p:sldId id="262" r:id="rId43"/>
    <p:sldId id="263" r:id="rId44"/>
    <p:sldId id="264" r:id="rId45"/>
    <p:sldId id="265" r:id="rId46"/>
    <p:sldId id="305" r:id="rId47"/>
    <p:sldId id="306" r:id="rId48"/>
    <p:sldId id="307" r:id="rId49"/>
    <p:sldId id="308" r:id="rId50"/>
    <p:sldId id="309" r:id="rId51"/>
    <p:sldId id="310" r:id="rId52"/>
    <p:sldId id="303" r:id="rId53"/>
    <p:sldId id="304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BE828-EF8D-4739-9CC8-1CBD5D0A48A0}" v="59" dt="2022-06-14T08:40:47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C6EBE828-EF8D-4739-9CC8-1CBD5D0A48A0}"/>
    <pc:docChg chg="undo custSel addSld modSld">
      <pc:chgData name="Dr. Md Mehedi Hasan" userId="5eb39d97-deb0-466a-af4c-298e34812974" providerId="ADAL" clId="{C6EBE828-EF8D-4739-9CC8-1CBD5D0A48A0}" dt="2022-06-14T09:27:58.013" v="124" actId="20577"/>
      <pc:docMkLst>
        <pc:docMk/>
      </pc:docMkLst>
      <pc:sldChg chg="modSp mod">
        <pc:chgData name="Dr. Md Mehedi Hasan" userId="5eb39d97-deb0-466a-af4c-298e34812974" providerId="ADAL" clId="{C6EBE828-EF8D-4739-9CC8-1CBD5D0A48A0}" dt="2022-06-14T08:16:34.588" v="29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6EBE828-EF8D-4739-9CC8-1CBD5D0A48A0}" dt="2022-06-14T08:16:34.588" v="29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add mod">
        <pc:chgData name="Dr. Md Mehedi Hasan" userId="5eb39d97-deb0-466a-af4c-298e34812974" providerId="ADAL" clId="{C6EBE828-EF8D-4739-9CC8-1CBD5D0A48A0}" dt="2022-06-14T09:22:14.724" v="89" actId="6549"/>
        <pc:sldMkLst>
          <pc:docMk/>
          <pc:sldMk cId="516957041" sldId="260"/>
        </pc:sldMkLst>
        <pc:spChg chg="mod">
          <ac:chgData name="Dr. Md Mehedi Hasan" userId="5eb39d97-deb0-466a-af4c-298e34812974" providerId="ADAL" clId="{C6EBE828-EF8D-4739-9CC8-1CBD5D0A48A0}" dt="2022-06-14T09:22:14.724" v="89" actId="6549"/>
          <ac:spMkLst>
            <pc:docMk/>
            <pc:sldMk cId="516957041" sldId="260"/>
            <ac:spMk id="157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29279564" sldId="261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535348899" sldId="262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330080826" sldId="263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087697470" sldId="264"/>
        </pc:sldMkLst>
      </pc:sldChg>
      <pc:sldChg chg="modSp add mod">
        <pc:chgData name="Dr. Md Mehedi Hasan" userId="5eb39d97-deb0-466a-af4c-298e34812974" providerId="ADAL" clId="{C6EBE828-EF8D-4739-9CC8-1CBD5D0A48A0}" dt="2022-06-14T04:01:23.367" v="25" actId="27636"/>
        <pc:sldMkLst>
          <pc:docMk/>
          <pc:sldMk cId="1547557068" sldId="265"/>
        </pc:sldMkLst>
        <pc:spChg chg="mod">
          <ac:chgData name="Dr. Md Mehedi Hasan" userId="5eb39d97-deb0-466a-af4c-298e34812974" providerId="ADAL" clId="{C6EBE828-EF8D-4739-9CC8-1CBD5D0A48A0}" dt="2022-06-14T04:01:23.367" v="25" actId="27636"/>
          <ac:spMkLst>
            <pc:docMk/>
            <pc:sldMk cId="1547557068" sldId="265"/>
            <ac:spMk id="7" creationId="{00000000-0000-0000-0000-000000000000}"/>
          </ac:spMkLst>
        </pc:spChg>
        <pc:spChg chg="mod">
          <ac:chgData name="Dr. Md Mehedi Hasan" userId="5eb39d97-deb0-466a-af4c-298e34812974" providerId="ADAL" clId="{C6EBE828-EF8D-4739-9CC8-1CBD5D0A48A0}" dt="2022-06-14T04:01:23.364" v="24" actId="27636"/>
          <ac:spMkLst>
            <pc:docMk/>
            <pc:sldMk cId="1547557068" sldId="265"/>
            <ac:spMk id="172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21:28.263" v="2" actId="20577"/>
        <pc:sldMkLst>
          <pc:docMk/>
          <pc:sldMk cId="1313937606" sldId="277"/>
        </pc:sldMkLst>
        <pc:spChg chg="mod">
          <ac:chgData name="Dr. Md Mehedi Hasan" userId="5eb39d97-deb0-466a-af4c-298e34812974" providerId="ADAL" clId="{C6EBE828-EF8D-4739-9CC8-1CBD5D0A48A0}" dt="2022-06-14T02:21:28.263" v="2" actId="20577"/>
          <ac:spMkLst>
            <pc:docMk/>
            <pc:sldMk cId="1313937606" sldId="277"/>
            <ac:spMk id="74" creationId="{00000000-0000-0000-0000-000000000000}"/>
          </ac:spMkLst>
        </pc:spChg>
      </pc:sldChg>
      <pc:sldChg chg="modSp">
        <pc:chgData name="Dr. Md Mehedi Hasan" userId="5eb39d97-deb0-466a-af4c-298e34812974" providerId="ADAL" clId="{C6EBE828-EF8D-4739-9CC8-1CBD5D0A48A0}" dt="2022-06-14T08:40:47.617" v="85" actId="20577"/>
        <pc:sldMkLst>
          <pc:docMk/>
          <pc:sldMk cId="2651961240" sldId="288"/>
        </pc:sldMkLst>
        <pc:spChg chg="mod">
          <ac:chgData name="Dr. Md Mehedi Hasan" userId="5eb39d97-deb0-466a-af4c-298e34812974" providerId="ADAL" clId="{C6EBE828-EF8D-4739-9CC8-1CBD5D0A48A0}" dt="2022-06-14T08:40:47.617" v="85" actId="20577"/>
          <ac:spMkLst>
            <pc:docMk/>
            <pc:sldMk cId="2651961240" sldId="288"/>
            <ac:spMk id="106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31.530" v="6" actId="20577"/>
        <pc:sldMkLst>
          <pc:docMk/>
          <pc:sldMk cId="5289972" sldId="291"/>
        </pc:sldMkLst>
        <pc:spChg chg="mod">
          <ac:chgData name="Dr. Md Mehedi Hasan" userId="5eb39d97-deb0-466a-af4c-298e34812974" providerId="ADAL" clId="{C6EBE828-EF8D-4739-9CC8-1CBD5D0A48A0}" dt="2022-06-14T02:52:31.530" v="6" actId="20577"/>
          <ac:spMkLst>
            <pc:docMk/>
            <pc:sldMk cId="5289972" sldId="291"/>
            <ac:spMk id="11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2:22.402" v="4" actId="20577"/>
        <pc:sldMkLst>
          <pc:docMk/>
          <pc:sldMk cId="2893177530" sldId="294"/>
        </pc:sldMkLst>
        <pc:spChg chg="mod">
          <ac:chgData name="Dr. Md Mehedi Hasan" userId="5eb39d97-deb0-466a-af4c-298e34812974" providerId="ADAL" clId="{C6EBE828-EF8D-4739-9CC8-1CBD5D0A48A0}" dt="2022-06-14T02:52:22.402" v="4" actId="20577"/>
          <ac:spMkLst>
            <pc:docMk/>
            <pc:sldMk cId="2893177530" sldId="294"/>
            <ac:spMk id="127" creationId="{00000000-0000-0000-0000-000000000000}"/>
          </ac:spMkLst>
        </pc:spChg>
      </pc:sldChg>
      <pc:sldChg chg="modSp mod">
        <pc:chgData name="Dr. Md Mehedi Hasan" userId="5eb39d97-deb0-466a-af4c-298e34812974" providerId="ADAL" clId="{C6EBE828-EF8D-4739-9CC8-1CBD5D0A48A0}" dt="2022-06-14T02:54:19.631" v="18"/>
        <pc:sldMkLst>
          <pc:docMk/>
          <pc:sldMk cId="2448644393" sldId="297"/>
        </pc:sldMkLst>
        <pc:graphicFrameChg chg="mod modGraphic">
          <ac:chgData name="Dr. Md Mehedi Hasan" userId="5eb39d97-deb0-466a-af4c-298e34812974" providerId="ADAL" clId="{C6EBE828-EF8D-4739-9CC8-1CBD5D0A48A0}" dt="2022-06-14T02:54:19.631" v="18"/>
          <ac:graphicFrameMkLst>
            <pc:docMk/>
            <pc:sldMk cId="2448644393" sldId="297"/>
            <ac:graphicFrameMk id="138" creationId="{00000000-0000-0000-0000-000000000000}"/>
          </ac:graphicFrameMkLst>
        </pc:graphicFrameChg>
      </pc:sldChg>
      <pc:sldChg chg="addSp delSp mod">
        <pc:chgData name="Dr. Md Mehedi Hasan" userId="5eb39d97-deb0-466a-af4c-298e34812974" providerId="ADAL" clId="{C6EBE828-EF8D-4739-9CC8-1CBD5D0A48A0}" dt="2022-06-14T04:01:02.255" v="22" actId="22"/>
        <pc:sldMkLst>
          <pc:docMk/>
          <pc:sldMk cId="2387466709" sldId="302"/>
        </pc:sldMkLst>
        <pc:spChg chg="add del">
          <ac:chgData name="Dr. Md Mehedi Hasan" userId="5eb39d97-deb0-466a-af4c-298e34812974" providerId="ADAL" clId="{C6EBE828-EF8D-4739-9CC8-1CBD5D0A48A0}" dt="2022-06-14T04:00:56.674" v="20" actId="22"/>
          <ac:spMkLst>
            <pc:docMk/>
            <pc:sldMk cId="2387466709" sldId="302"/>
            <ac:spMk id="7" creationId="{C3F4081B-E6EB-533C-C1C8-3A59425AE4B8}"/>
          </ac:spMkLst>
        </pc:spChg>
        <pc:spChg chg="add del">
          <ac:chgData name="Dr. Md Mehedi Hasan" userId="5eb39d97-deb0-466a-af4c-298e34812974" providerId="ADAL" clId="{C6EBE828-EF8D-4739-9CC8-1CBD5D0A48A0}" dt="2022-06-14T04:01:02.255" v="22" actId="22"/>
          <ac:spMkLst>
            <pc:docMk/>
            <pc:sldMk cId="2387466709" sldId="302"/>
            <ac:spMk id="8" creationId="{A7120942-2E15-86D5-7EF1-79A606CF78CE}"/>
          </ac:spMkLst>
        </pc:spChg>
      </pc:sldChg>
      <pc:sldChg chg="modSp add mod">
        <pc:chgData name="Dr. Md Mehedi Hasan" userId="5eb39d97-deb0-466a-af4c-298e34812974" providerId="ADAL" clId="{C6EBE828-EF8D-4739-9CC8-1CBD5D0A48A0}" dt="2022-06-14T09:27:58.013" v="124" actId="20577"/>
        <pc:sldMkLst>
          <pc:docMk/>
          <pc:sldMk cId="866215094" sldId="305"/>
        </pc:sldMkLst>
        <pc:spChg chg="mod">
          <ac:chgData name="Dr. Md Mehedi Hasan" userId="5eb39d97-deb0-466a-af4c-298e34812974" providerId="ADAL" clId="{C6EBE828-EF8D-4739-9CC8-1CBD5D0A48A0}" dt="2022-06-14T09:27:58.013" v="124" actId="20577"/>
          <ac:spMkLst>
            <pc:docMk/>
            <pc:sldMk cId="866215094" sldId="305"/>
            <ac:spMk id="17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411690948" sldId="306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376264186" sldId="307"/>
        </pc:sldMkLst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1729991220" sldId="308"/>
        </pc:sldMkLst>
      </pc:sldChg>
      <pc:sldChg chg="modSp add mod">
        <pc:chgData name="Dr. Md Mehedi Hasan" userId="5eb39d97-deb0-466a-af4c-298e34812974" providerId="ADAL" clId="{C6EBE828-EF8D-4739-9CC8-1CBD5D0A48A0}" dt="2022-06-14T04:01:23.388" v="26" actId="27636"/>
        <pc:sldMkLst>
          <pc:docMk/>
          <pc:sldMk cId="2954195247" sldId="309"/>
        </pc:sldMkLst>
        <pc:spChg chg="mod">
          <ac:chgData name="Dr. Md Mehedi Hasan" userId="5eb39d97-deb0-466a-af4c-298e34812974" providerId="ADAL" clId="{C6EBE828-EF8D-4739-9CC8-1CBD5D0A48A0}" dt="2022-06-14T04:01:23.388" v="26" actId="27636"/>
          <ac:spMkLst>
            <pc:docMk/>
            <pc:sldMk cId="2954195247" sldId="309"/>
            <ac:spMk id="6" creationId="{00000000-0000-0000-0000-000000000000}"/>
          </ac:spMkLst>
        </pc:spChg>
      </pc:sldChg>
      <pc:sldChg chg="add">
        <pc:chgData name="Dr. Md Mehedi Hasan" userId="5eb39d97-deb0-466a-af4c-298e34812974" providerId="ADAL" clId="{C6EBE828-EF8D-4739-9CC8-1CBD5D0A48A0}" dt="2022-06-14T04:01:23.236" v="23"/>
        <pc:sldMkLst>
          <pc:docMk/>
          <pc:sldMk cId="2705892617" sldId="310"/>
        </pc:sldMkLst>
      </pc:sldChg>
    </pc:docChg>
  </pc:docChgLst>
  <pc:docChgLst>
    <pc:chgData name="Dr. Md Mehedi Hasan" userId="5eb39d97-deb0-466a-af4c-298e34812974" providerId="ADAL" clId="{73B50B58-F72B-420E-AC38-9B1C11CD3770}"/>
    <pc:docChg chg="custSel modSld">
      <pc:chgData name="Dr. Md Mehedi Hasan" userId="5eb39d97-deb0-466a-af4c-298e34812974" providerId="ADAL" clId="{73B50B58-F72B-420E-AC38-9B1C11CD3770}" dt="2022-03-15T04:14:04.532" v="11" actId="1036"/>
      <pc:docMkLst>
        <pc:docMk/>
      </pc:docMkLst>
      <pc:sldChg chg="modSp mod">
        <pc:chgData name="Dr. Md Mehedi Hasan" userId="5eb39d97-deb0-466a-af4c-298e34812974" providerId="ADAL" clId="{73B50B58-F72B-420E-AC38-9B1C11CD3770}" dt="2022-03-15T04:14:04.532" v="11" actId="1036"/>
        <pc:sldMkLst>
          <pc:docMk/>
          <pc:sldMk cId="2113900517" sldId="285"/>
        </pc:sldMkLst>
        <pc:spChg chg="mod">
          <ac:chgData name="Dr. Md Mehedi Hasan" userId="5eb39d97-deb0-466a-af4c-298e34812974" providerId="ADAL" clId="{73B50B58-F72B-420E-AC38-9B1C11CD3770}" dt="2022-03-15T04:13:36.861" v="6" actId="20577"/>
          <ac:spMkLst>
            <pc:docMk/>
            <pc:sldMk cId="2113900517" sldId="285"/>
            <ac:spMk id="97" creationId="{00000000-0000-0000-0000-000000000000}"/>
          </ac:spMkLst>
        </pc:spChg>
        <pc:graphicFrameChg chg="mod">
          <ac:chgData name="Dr. Md Mehedi Hasan" userId="5eb39d97-deb0-466a-af4c-298e34812974" providerId="ADAL" clId="{73B50B58-F72B-420E-AC38-9B1C11CD3770}" dt="2022-03-15T04:14:04.532" v="11" actId="1036"/>
          <ac:graphicFrameMkLst>
            <pc:docMk/>
            <pc:sldMk cId="2113900517" sldId="285"/>
            <ac:graphicFrameMk id="98" creationId="{00000000-0000-0000-0000-000000000000}"/>
          </ac:graphicFrameMkLst>
        </pc:graphicFrameChg>
      </pc:sldChg>
    </pc:docChg>
  </pc:docChgLst>
  <pc:docChgLst>
    <pc:chgData name="Md Mehedi Hasan" userId="5eb39d97-deb0-466a-af4c-298e34812974" providerId="ADAL" clId="{8B981234-8F37-4044-8308-F0237BB6A29C}"/>
    <pc:docChg chg="modSld">
      <pc:chgData name="Md Mehedi Hasan" userId="5eb39d97-deb0-466a-af4c-298e34812974" providerId="ADAL" clId="{8B981234-8F37-4044-8308-F0237BB6A29C}" dt="2022-02-20T02:09:28.391" v="74" actId="20577"/>
      <pc:docMkLst>
        <pc:docMk/>
      </pc:docMkLst>
      <pc:sldChg chg="modSp mod">
        <pc:chgData name="Md Mehedi Hasan" userId="5eb39d97-deb0-466a-af4c-298e34812974" providerId="ADAL" clId="{8B981234-8F37-4044-8308-F0237BB6A29C}" dt="2022-02-20T02:09:28.391" v="74" actId="20577"/>
        <pc:sldMkLst>
          <pc:docMk/>
          <pc:sldMk cId="700707328" sldId="256"/>
        </pc:sldMkLst>
        <pc:spChg chg="mod">
          <ac:chgData name="Md Mehedi Hasan" userId="5eb39d97-deb0-466a-af4c-298e34812974" providerId="ADAL" clId="{8B981234-8F37-4044-8308-F0237BB6A29C}" dt="2022-02-20T02:09:28.391" v="74" actId="20577"/>
          <ac:spMkLst>
            <pc:docMk/>
            <pc:sldMk cId="700707328" sldId="256"/>
            <ac:spMk id="2" creationId="{00000000-0000-0000-0000-000000000000}"/>
          </ac:spMkLst>
        </pc:spChg>
        <pc:graphicFrameChg chg="modGraphic">
          <ac:chgData name="Md Mehedi Hasan" userId="5eb39d97-deb0-466a-af4c-298e34812974" providerId="ADAL" clId="{8B981234-8F37-4044-8308-F0237BB6A29C}" dt="2022-02-20T02:08:11.193" v="6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11EC7-98A6-4CEE-9054-809A58FA74A6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D6083-28BD-4FA6-8E8C-4019CBAF2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6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9D1B9A-F7F3-4036-8F4F-066D0F39D72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560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20968694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6/14/2022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mhas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hoishostingthis.com/resources/assembly-language/" TargetMode="Externa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Assembly </a:t>
            </a:r>
            <a:r>
              <a:rPr lang="en-US"/>
              <a:t>Language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0052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3722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393706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81686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651548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21-22 Summer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Dr. Md Mehedi Hasan; </a:t>
                      </a:r>
                      <a:r>
                        <a:rPr lang="en-US" i="1" dirty="0">
                          <a:hlinkClick r:id="rId2"/>
                        </a:rPr>
                        <a:t>mmhasan@aiub.edu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/>
          </p:cNvSpPr>
          <p:nvPr>
            <p:ph type="body" idx="1"/>
          </p:nvPr>
        </p:nvSpPr>
        <p:spPr>
          <a:xfrm>
            <a:off x="826554" y="2007865"/>
            <a:ext cx="8027232" cy="483631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Comment: </a:t>
            </a:r>
            <a:r>
              <a:rPr sz="1969" dirty="0">
                <a:solidFill>
                  <a:schemeClr val="tx1"/>
                </a:solidFill>
              </a:rPr>
              <a:t>put instruction into the context of program.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Comment field of a statement is used to say something about what the statement does?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S</a:t>
            </a:r>
            <a:r>
              <a:rPr sz="1969" b="1" dirty="0">
                <a:solidFill>
                  <a:schemeClr val="tx1"/>
                </a:solidFill>
              </a:rPr>
              <a:t>emicolon ( ; ) marks</a:t>
            </a:r>
            <a:r>
              <a:rPr lang="en-US" sz="1969" b="1" dirty="0">
                <a:solidFill>
                  <a:schemeClr val="tx1"/>
                </a:solidFill>
              </a:rPr>
              <a:t> in</a:t>
            </a:r>
            <a:r>
              <a:rPr sz="1969" b="1" dirty="0">
                <a:solidFill>
                  <a:schemeClr val="tx1"/>
                </a:solidFill>
              </a:rPr>
              <a:t> the beginning of this field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ssembler ignores anything typed after “ ; “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lang="en-US" sz="1969" dirty="0">
                <a:solidFill>
                  <a:schemeClr val="tx1"/>
                </a:solidFill>
              </a:rPr>
              <a:t>C</a:t>
            </a:r>
            <a:r>
              <a:rPr sz="1969" dirty="0">
                <a:solidFill>
                  <a:schemeClr val="tx1"/>
                </a:solidFill>
              </a:rPr>
              <a:t>omment is very important in assembly language and it is almost impossible to understand assembly code without comment.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</a:t>
            </a:r>
            <a:r>
              <a:rPr sz="1969" dirty="0">
                <a:solidFill>
                  <a:schemeClr val="tx1"/>
                </a:solidFill>
              </a:rPr>
              <a:t> Commenting is considered as good programming practice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Comment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0583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body" idx="1"/>
          </p:nvPr>
        </p:nvSpPr>
        <p:spPr>
          <a:xfrm>
            <a:off x="507250" y="1848754"/>
            <a:ext cx="8347864" cy="4620286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Processor operates only on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 data. 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So, the assembler MUST </a:t>
            </a:r>
            <a:r>
              <a:rPr sz="1576" b="1" dirty="0">
                <a:solidFill>
                  <a:schemeClr val="tx1"/>
                </a:solidFill>
              </a:rPr>
              <a:t>translate</a:t>
            </a:r>
            <a:r>
              <a:rPr sz="1576" dirty="0">
                <a:solidFill>
                  <a:schemeClr val="tx1"/>
                </a:solidFill>
              </a:rPr>
              <a:t> all data representation into binary numbers.</a:t>
            </a:r>
          </a:p>
          <a:p>
            <a:pPr marL="241093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In assembly program, we may express data as </a:t>
            </a:r>
            <a:r>
              <a:rPr sz="1576" b="1" dirty="0">
                <a:solidFill>
                  <a:schemeClr val="tx1"/>
                </a:solidFill>
              </a:rPr>
              <a:t>binary</a:t>
            </a:r>
            <a:r>
              <a:rPr sz="1576" dirty="0">
                <a:solidFill>
                  <a:schemeClr val="tx1"/>
                </a:solidFill>
              </a:rPr>
              <a:t>, </a:t>
            </a:r>
            <a:r>
              <a:rPr sz="1576" b="1" dirty="0">
                <a:solidFill>
                  <a:schemeClr val="tx1"/>
                </a:solidFill>
              </a:rPr>
              <a:t>decimal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hex</a:t>
            </a:r>
            <a:r>
              <a:rPr sz="1576" dirty="0">
                <a:solidFill>
                  <a:schemeClr val="tx1"/>
                </a:solidFill>
              </a:rPr>
              <a:t> numbers and even characters.</a:t>
            </a:r>
          </a:p>
          <a:p>
            <a:pPr marL="241093" indent="-241093" algn="l" defTabSz="242342">
              <a:spcBef>
                <a:spcPts val="1687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Numbers: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Binary: </a:t>
            </a:r>
            <a:r>
              <a:rPr sz="1576" dirty="0">
                <a:solidFill>
                  <a:schemeClr val="tx1"/>
                </a:solidFill>
              </a:rPr>
              <a:t>a binary number is written as bit string followed by the letter </a:t>
            </a:r>
            <a:r>
              <a:rPr sz="1576" b="1" dirty="0">
                <a:solidFill>
                  <a:schemeClr val="tx1"/>
                </a:solidFill>
              </a:rPr>
              <a:t>B </a:t>
            </a:r>
            <a:r>
              <a:rPr sz="1576" dirty="0">
                <a:solidFill>
                  <a:schemeClr val="tx1"/>
                </a:solidFill>
              </a:rPr>
              <a:t>or</a:t>
            </a:r>
            <a:r>
              <a:rPr sz="1576" b="1" dirty="0">
                <a:solidFill>
                  <a:schemeClr val="tx1"/>
                </a:solidFill>
              </a:rPr>
              <a:t> b </a:t>
            </a:r>
            <a:r>
              <a:rPr sz="1576" dirty="0">
                <a:solidFill>
                  <a:schemeClr val="tx1"/>
                </a:solidFill>
              </a:rPr>
              <a:t> (e.g.</a:t>
            </a:r>
            <a:r>
              <a:rPr sz="1576" b="1" dirty="0">
                <a:solidFill>
                  <a:schemeClr val="tx1"/>
                </a:solidFill>
              </a:rPr>
              <a:t> </a:t>
            </a:r>
            <a:r>
              <a:rPr sz="1576" dirty="0">
                <a:solidFill>
                  <a:schemeClr val="tx1"/>
                </a:solidFill>
              </a:rPr>
              <a:t>1010</a:t>
            </a:r>
            <a:r>
              <a:rPr sz="1576" b="1" dirty="0">
                <a:solidFill>
                  <a:schemeClr val="tx1"/>
                </a:solidFill>
              </a:rPr>
              <a:t>B</a:t>
            </a:r>
            <a:r>
              <a:rPr sz="1576" dirty="0">
                <a:solidFill>
                  <a:schemeClr val="tx1"/>
                </a:solidFill>
              </a:rPr>
              <a:t>)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Decimal:</a:t>
            </a:r>
            <a:r>
              <a:rPr sz="1576" dirty="0">
                <a:solidFill>
                  <a:schemeClr val="tx1"/>
                </a:solidFill>
              </a:rPr>
              <a:t> A decimal number is a string of decimal digits. It ends with optional “D” or “d” (e.g. 1234).</a:t>
            </a:r>
          </a:p>
          <a:p>
            <a:pPr marL="425484" lvl="1" indent="-241093" algn="l" defTabSz="242342">
              <a:spcBef>
                <a:spcPts val="1687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b="1" dirty="0">
                <a:solidFill>
                  <a:schemeClr val="tx1"/>
                </a:solidFill>
              </a:rPr>
              <a:t>Hex</a:t>
            </a:r>
            <a:r>
              <a:rPr sz="1576" b="1" dirty="0">
                <a:solidFill>
                  <a:schemeClr val="tx1"/>
                </a:solidFill>
              </a:rPr>
              <a:t>: </a:t>
            </a:r>
            <a:r>
              <a:rPr sz="1576" dirty="0">
                <a:solidFill>
                  <a:schemeClr val="tx1"/>
                </a:solidFill>
              </a:rPr>
              <a:t>A hex number begins with a decimal digit and ends with the letter 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 or </a:t>
            </a:r>
            <a:r>
              <a:rPr sz="1576" b="1" dirty="0">
                <a:solidFill>
                  <a:schemeClr val="tx1"/>
                </a:solidFill>
              </a:rPr>
              <a:t>h (e.g. </a:t>
            </a:r>
            <a:r>
              <a:rPr sz="1576" dirty="0">
                <a:solidFill>
                  <a:schemeClr val="tx1"/>
                </a:solidFill>
              </a:rPr>
              <a:t>12AB</a:t>
            </a:r>
            <a:r>
              <a:rPr sz="1576" b="1" dirty="0">
                <a:solidFill>
                  <a:schemeClr val="tx1"/>
                </a:solidFill>
              </a:rPr>
              <a:t>h</a:t>
            </a:r>
            <a:r>
              <a:rPr sz="1576" dirty="0">
                <a:solidFill>
                  <a:schemeClr val="tx1"/>
                </a:solidFill>
              </a:rPr>
              <a:t>).</a:t>
            </a:r>
          </a:p>
          <a:p>
            <a:pPr marL="241093" indent="-241093" algn="l" defTabSz="242342">
              <a:spcBef>
                <a:spcPts val="1687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576" b="1" dirty="0">
                <a:solidFill>
                  <a:schemeClr val="tx1"/>
                </a:solidFill>
              </a:rPr>
              <a:t>Characters: </a:t>
            </a:r>
          </a:p>
          <a:p>
            <a:pPr marL="368782" lvl="1" indent="-184391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576" dirty="0">
                <a:solidFill>
                  <a:schemeClr val="tx1"/>
                </a:solidFill>
              </a:rPr>
              <a:t>Character strings must be enclosed with single or double quotes.</a:t>
            </a:r>
          </a:p>
          <a:p>
            <a:pPr marL="425484" lvl="1" indent="-241093" algn="l" defTabSz="242342">
              <a:spcBef>
                <a:spcPts val="1687"/>
              </a:spcBef>
              <a:buClrTx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576" dirty="0">
                <a:solidFill>
                  <a:schemeClr val="tx1"/>
                </a:solidFill>
              </a:rPr>
              <a:t>    </a:t>
            </a:r>
            <a:r>
              <a:rPr sz="1576" b="1" dirty="0">
                <a:solidFill>
                  <a:schemeClr val="tx1"/>
                </a:solidFill>
              </a:rPr>
              <a:t>e.g. ‘A’ or “hello” is translated into ASCII by assembler. So, there is no difference between ‘A’ or 41h or 65d.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013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Program</a:t>
            </a:r>
            <a:r>
              <a:rPr lang="en-US" sz="48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Data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Shape 68"/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75203">
              <a:spcBef>
                <a:spcPts val="1969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are legal numbers? if they are legal tell whether they are Binary, decimal or hex numbers?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246h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1,001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2A3h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FFFEh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0Ah</a:t>
            </a: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 err="1">
                <a:solidFill>
                  <a:schemeClr val="tx1"/>
                </a:solidFill>
              </a:rPr>
              <a:t>Bh</a:t>
            </a:r>
            <a:endParaRPr lang="en-US" sz="1969" b="1" dirty="0">
              <a:solidFill>
                <a:schemeClr val="tx1"/>
              </a:solidFill>
            </a:endParaRPr>
          </a:p>
          <a:p>
            <a:pPr marL="628180" lvl="2" indent="-209394" defTabSz="275203">
              <a:spcBef>
                <a:spcPts val="1969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1110b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010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body" idx="1"/>
          </p:nvPr>
        </p:nvSpPr>
        <p:spPr>
          <a:xfrm>
            <a:off x="561940" y="1924334"/>
            <a:ext cx="8400232" cy="4776717"/>
          </a:xfrm>
          <a:prstGeom prst="rect">
            <a:avLst/>
          </a:prstGeom>
        </p:spPr>
        <p:txBody>
          <a:bodyPr anchor="t">
            <a:normAutofit fontScale="92500"/>
          </a:bodyPr>
          <a:lstStyle/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use a variable to store values temporarily.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Each variable has a data type and is assigned a memory address by the program.</a:t>
            </a:r>
          </a:p>
          <a:p>
            <a:pPr marL="321457" indent="-321457" algn="l" defTabSz="271096">
              <a:spcBef>
                <a:spcPts val="189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We will mostly use DB (define byte) and DW(define word) variables.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Byte Variables: </a:t>
            </a:r>
            <a:r>
              <a:rPr lang="en-US" sz="1763" dirty="0">
                <a:solidFill>
                  <a:schemeClr val="tx1"/>
                </a:solidFill>
              </a:rPr>
              <a:t>I</a:t>
            </a:r>
            <a:r>
              <a:rPr sz="1763" dirty="0">
                <a:solidFill>
                  <a:schemeClr val="tx1"/>
                </a:solidFill>
              </a:rPr>
              <a:t>n the following</a:t>
            </a:r>
            <a:r>
              <a:rPr lang="en-US" sz="1763" dirty="0">
                <a:solidFill>
                  <a:schemeClr val="tx1"/>
                </a:solidFill>
              </a:rPr>
              <a:t> ,</a:t>
            </a:r>
            <a:r>
              <a:rPr sz="1763" dirty="0">
                <a:solidFill>
                  <a:schemeClr val="tx1"/>
                </a:solidFill>
              </a:rPr>
              <a:t> the directive </a:t>
            </a:r>
            <a:r>
              <a:rPr sz="1763" b="1" dirty="0">
                <a:solidFill>
                  <a:schemeClr val="tx1"/>
                </a:solidFill>
              </a:rPr>
              <a:t>associates a memory byte to ALPHA and initialize it to 4.</a:t>
            </a:r>
            <a:r>
              <a:rPr sz="1763" dirty="0">
                <a:solidFill>
                  <a:schemeClr val="tx1"/>
                </a:solidFill>
              </a:rPr>
              <a:t>  A </a:t>
            </a:r>
            <a:r>
              <a:rPr sz="1763" b="1" dirty="0">
                <a:solidFill>
                  <a:schemeClr val="tx1"/>
                </a:solidFill>
              </a:rPr>
              <a:t>“?” </a:t>
            </a:r>
            <a:r>
              <a:rPr sz="1763" dirty="0">
                <a:solidFill>
                  <a:schemeClr val="tx1"/>
                </a:solidFill>
              </a:rPr>
              <a:t>mark can be used for uninitialized byte. The range of values in a byte is </a:t>
            </a:r>
            <a:r>
              <a:rPr sz="1763" b="1" dirty="0">
                <a:solidFill>
                  <a:schemeClr val="tx1"/>
                </a:solidFill>
              </a:rPr>
              <a:t>2^8 or 256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 DB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ALPHA   DB    4</a:t>
            </a:r>
          </a:p>
          <a:p>
            <a:pPr marL="321457" indent="-321457" algn="l" defTabSz="271096">
              <a:spcBef>
                <a:spcPts val="189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763" b="1" dirty="0">
                <a:solidFill>
                  <a:schemeClr val="tx1"/>
                </a:solidFill>
              </a:rPr>
              <a:t>Word Variables:</a:t>
            </a:r>
            <a:r>
              <a:rPr sz="1763" dirty="0">
                <a:solidFill>
                  <a:schemeClr val="tx1"/>
                </a:solidFill>
              </a:rPr>
              <a:t> Similar to byte variable and the range of initial values is </a:t>
            </a:r>
            <a:r>
              <a:rPr sz="1763" b="1" dirty="0">
                <a:solidFill>
                  <a:schemeClr val="tx1"/>
                </a:solidFill>
              </a:rPr>
              <a:t>2^16 or 65536.</a:t>
            </a: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lang="en-US" sz="1763" b="1" dirty="0">
                <a:solidFill>
                  <a:schemeClr val="tx1"/>
                </a:solidFill>
              </a:rPr>
              <a:t>N</a:t>
            </a:r>
            <a:r>
              <a:rPr sz="1763" b="1" dirty="0">
                <a:solidFill>
                  <a:schemeClr val="tx1"/>
                </a:solidFill>
              </a:rPr>
              <a:t>ame     DW   </a:t>
            </a:r>
            <a:r>
              <a:rPr lang="en-US" sz="1763" b="1" dirty="0" err="1">
                <a:solidFill>
                  <a:schemeClr val="tx1"/>
                </a:solidFill>
              </a:rPr>
              <a:t>I</a:t>
            </a:r>
            <a:r>
              <a:rPr sz="1763" b="1" dirty="0" err="1">
                <a:solidFill>
                  <a:schemeClr val="tx1"/>
                </a:solidFill>
              </a:rPr>
              <a:t>nitial_value</a:t>
            </a:r>
            <a:endParaRPr sz="1763" b="1" dirty="0">
              <a:solidFill>
                <a:schemeClr val="tx1"/>
              </a:solidFill>
            </a:endParaRPr>
          </a:p>
          <a:p>
            <a:pPr marL="618805" lvl="2" indent="-206268" algn="l" defTabSz="271096">
              <a:spcBef>
                <a:spcPts val="1898"/>
              </a:spcBef>
              <a:defRPr sz="1800">
                <a:solidFill>
                  <a:srgbClr val="000000"/>
                </a:solidFill>
              </a:defRPr>
            </a:pPr>
            <a:r>
              <a:rPr sz="1763" dirty="0">
                <a:solidFill>
                  <a:schemeClr val="tx1"/>
                </a:solidFill>
              </a:rPr>
              <a:t>WRD      DW      -2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Variables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47394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26113" y="1788416"/>
            <a:ext cx="8559664" cy="4949637"/>
          </a:xfrm>
          <a:prstGeom prst="rect">
            <a:avLst/>
          </a:prstGeom>
        </p:spPr>
        <p:txBody>
          <a:bodyPr/>
          <a:lstStyle/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Array is just a </a:t>
            </a:r>
            <a:r>
              <a:rPr sz="1969" b="1" dirty="0">
                <a:solidFill>
                  <a:schemeClr val="tx1"/>
                </a:solidFill>
              </a:rPr>
              <a:t>sequence</a:t>
            </a:r>
            <a:r>
              <a:rPr sz="1969" dirty="0">
                <a:solidFill>
                  <a:schemeClr val="tx1"/>
                </a:solidFill>
              </a:rPr>
              <a:t> of bytes or words.</a:t>
            </a:r>
          </a:p>
          <a:p>
            <a:pPr marL="321457" indent="-321457" algn="l" defTabSz="398428">
              <a:spcBef>
                <a:spcPts val="2812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i.e. to define a three-byte array, we write</a:t>
            </a:r>
          </a:p>
          <a:p>
            <a:pPr marL="606304" lvl="1" indent="-303152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B_ARRAY       DB     10h,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20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,</a:t>
            </a:r>
            <a:r>
              <a:rPr lang="en-US" sz="1969" b="1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30h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N</a:t>
            </a:r>
            <a:r>
              <a:rPr sz="1969" dirty="0">
                <a:solidFill>
                  <a:schemeClr val="tx1"/>
                </a:solidFill>
              </a:rPr>
              <a:t>ame B_ARRAY is associated </a:t>
            </a:r>
            <a:r>
              <a:rPr lang="en-US" sz="1969" dirty="0">
                <a:solidFill>
                  <a:schemeClr val="tx1"/>
                </a:solidFill>
              </a:rPr>
              <a:t>w</a:t>
            </a:r>
            <a:r>
              <a:rPr sz="1969" dirty="0">
                <a:solidFill>
                  <a:schemeClr val="tx1"/>
                </a:solidFill>
              </a:rPr>
              <a:t>ith first byte, B_ARRAY+1 with second and B_ARRAY+2 with third.</a:t>
            </a: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  <a:p>
            <a:pPr marL="606304" lvl="1" indent="-303152" algn="l" defTabSz="398428">
              <a:spcBef>
                <a:spcPts val="2812"/>
              </a:spcBef>
              <a:defRPr sz="1800">
                <a:solidFill>
                  <a:srgbClr val="000000"/>
                </a:solidFill>
              </a:defRPr>
            </a:pPr>
            <a:endParaRPr sz="2592" dirty="0">
              <a:solidFill>
                <a:srgbClr val="FFFFFF"/>
              </a:solidFill>
            </a:endParaRPr>
          </a:p>
        </p:txBody>
      </p:sp>
      <p:graphicFrame>
        <p:nvGraphicFramePr>
          <p:cNvPr id="75" name="Table 75"/>
          <p:cNvGraphicFramePr/>
          <p:nvPr>
            <p:extLst>
              <p:ext uri="{D42A27DB-BD31-4B8C-83A1-F6EECF244321}">
                <p14:modId xmlns:p14="http://schemas.microsoft.com/office/powerpoint/2010/main" val="2232218670"/>
              </p:ext>
            </p:extLst>
          </p:nvPr>
        </p:nvGraphicFramePr>
        <p:xfrm>
          <a:off x="2272257" y="4753411"/>
          <a:ext cx="4867376" cy="16073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1455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0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200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10h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B_ARRAY+1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201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20h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B_ARRAY+2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/>
                        <a:t>202</a:t>
                      </a:r>
                      <a:endParaRPr sz="25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500" b="1" dirty="0"/>
                        <a:t>30h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93760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>
            <a:spLocks noGrp="1"/>
          </p:cNvSpPr>
          <p:nvPr>
            <p:ph type="body" idx="1"/>
          </p:nvPr>
        </p:nvSpPr>
        <p:spPr>
          <a:xfrm>
            <a:off x="575964" y="1861840"/>
            <a:ext cx="8234336" cy="3912924"/>
          </a:xfrm>
          <a:prstGeom prst="rect">
            <a:avLst/>
          </a:prstGeom>
        </p:spPr>
        <p:txBody>
          <a:bodyPr/>
          <a:lstStyle/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2672" b="1" dirty="0">
                <a:solidFill>
                  <a:schemeClr val="tx1"/>
                </a:solidFill>
              </a:rPr>
              <a:t>C</a:t>
            </a:r>
            <a:r>
              <a:rPr sz="2672" b="1" dirty="0">
                <a:solidFill>
                  <a:schemeClr val="tx1"/>
                </a:solidFill>
              </a:rPr>
              <a:t>reate a word array (named MY_W_ARRAY) table of which the starting address is 500 and values are 2000,323,4000 and 1000.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Exercise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35696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75">
            <a:extLst>
              <a:ext uri="{FF2B5EF4-FFF2-40B4-BE49-F238E27FC236}">
                <a16:creationId xmlns:a16="http://schemas.microsoft.com/office/drawing/2014/main" id="{D7792972-4617-42A0-AA7D-AFFB7ACF4C85}"/>
              </a:ext>
            </a:extLst>
          </p:cNvPr>
          <p:cNvGraphicFramePr/>
          <p:nvPr/>
        </p:nvGraphicFramePr>
        <p:xfrm>
          <a:off x="1026914" y="3178969"/>
          <a:ext cx="6496697" cy="214312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63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2000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MY_W_ARRAY+2 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502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323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MY_W_ARRAY+4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504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/>
                        <a:t>4000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5781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pt-BR" sz="2500" b="1" dirty="0">
                          <a:solidFill>
                            <a:schemeClr val="tx1"/>
                          </a:solidFill>
                        </a:rPr>
                        <a:t>MY_W_ARRAY +6</a:t>
                      </a:r>
                      <a:endParaRPr sz="25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506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500" b="1" dirty="0">
                          <a:solidFill>
                            <a:schemeClr val="tx1"/>
                          </a:solidFill>
                        </a:rPr>
                        <a:t>1000</a:t>
                      </a:r>
                      <a:endParaRPr sz="25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324605532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26914" y="2439116"/>
            <a:ext cx="45093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/>
              <a:t>MY_W_ARRAY       DW     2000,323,4000,1000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40634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9460" y="1841816"/>
            <a:ext cx="8528550" cy="53364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High and Low bytes of Word:</a:t>
            </a:r>
            <a:r>
              <a:rPr sz="1969" dirty="0">
                <a:solidFill>
                  <a:schemeClr val="tx1"/>
                </a:solidFill>
              </a:rPr>
              <a:t> Sometimes we may need to refer to the high and </a:t>
            </a:r>
            <a:r>
              <a:rPr sz="1969" b="1" dirty="0">
                <a:solidFill>
                  <a:schemeClr val="tx1"/>
                </a:solidFill>
              </a:rPr>
              <a:t>low bytes</a:t>
            </a:r>
            <a:r>
              <a:rPr sz="1969" dirty="0">
                <a:solidFill>
                  <a:schemeClr val="tx1"/>
                </a:solidFill>
              </a:rPr>
              <a:t> of a word variable. i.e. if we define,        </a:t>
            </a:r>
          </a:p>
          <a:p>
            <a:pPr marL="684436" lvl="2" indent="-228145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WORD1     DW     1234H</a:t>
            </a:r>
          </a:p>
          <a:p>
            <a:pPr marL="456291" lvl="2" indent="0" algn="l" defTabSz="299848">
              <a:spcBef>
                <a:spcPts val="2109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</a:t>
            </a:r>
            <a:r>
              <a:rPr sz="1969" b="1" dirty="0">
                <a:solidFill>
                  <a:schemeClr val="tx1"/>
                </a:solidFill>
              </a:rPr>
              <a:t>low byte </a:t>
            </a:r>
            <a:r>
              <a:rPr sz="1969" dirty="0">
                <a:solidFill>
                  <a:schemeClr val="tx1"/>
                </a:solidFill>
              </a:rPr>
              <a:t>of WORD1 contains 34h (symbolic address: WORD1) and </a:t>
            </a:r>
            <a:r>
              <a:rPr sz="1969" b="1" dirty="0">
                <a:solidFill>
                  <a:schemeClr val="tx1"/>
                </a:solidFill>
              </a:rPr>
              <a:t>High byte</a:t>
            </a:r>
            <a:r>
              <a:rPr sz="1969" dirty="0">
                <a:solidFill>
                  <a:schemeClr val="tx1"/>
                </a:solidFill>
              </a:rPr>
              <a:t> contains 12h (symbolic address: WORD1+1).</a:t>
            </a:r>
          </a:p>
          <a:p>
            <a:pPr marL="321457" indent="-321457" algn="l" defTabSz="299848">
              <a:spcBef>
                <a:spcPts val="210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Character string: </a:t>
            </a:r>
            <a:r>
              <a:rPr lang="en-US" sz="1969" dirty="0">
                <a:solidFill>
                  <a:schemeClr val="tx1"/>
                </a:solidFill>
              </a:rPr>
              <a:t>A</a:t>
            </a:r>
            <a:r>
              <a:rPr sz="1969" dirty="0">
                <a:solidFill>
                  <a:schemeClr val="tx1"/>
                </a:solidFill>
              </a:rPr>
              <a:t>n array of ASCII codes.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‘ABC’  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LETTER     DB     41h,42h,43h   [ UPPERCASE]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`HELLO’, 0Ah, 0Dh, ’$’  [combination is also possible]</a:t>
            </a:r>
          </a:p>
          <a:p>
            <a:pPr marL="549603" lvl="1" indent="-321457" algn="l" defTabSz="299848">
              <a:spcBef>
                <a:spcPts val="210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MSG          DB     48h,45h,4Ch,4Ch,4Fh,0Ah,0Dh,24h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Array (Cont.)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525964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body" idx="1"/>
          </p:nvPr>
        </p:nvSpPr>
        <p:spPr>
          <a:xfrm>
            <a:off x="238473" y="2425491"/>
            <a:ext cx="8667053" cy="349415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a symbolic name for constant quantity make the assembly code much easier.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EQU (Equates): </a:t>
            </a:r>
            <a:r>
              <a:rPr lang="en-US" sz="2531" dirty="0">
                <a:solidFill>
                  <a:schemeClr val="tx1"/>
                </a:solidFill>
              </a:rPr>
              <a:t>A</a:t>
            </a:r>
            <a:r>
              <a:rPr sz="2531" dirty="0">
                <a:solidFill>
                  <a:schemeClr val="tx1"/>
                </a:solidFill>
              </a:rPr>
              <a:t>ssign a name to a constant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e.g.   LF   EQU   0Ah   [LF= 0Ah]</a:t>
            </a:r>
            <a:endParaRPr lang="en-US" sz="253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( LF=0Ah is applicable to whole code after assigning)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PROMPT   EQU  ‘Type Your Name’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**No memory is allocated for EQU names**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Named Constant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958688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4319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transfer</a:t>
            </a:r>
            <a:r>
              <a:rPr sz="1969" dirty="0">
                <a:solidFill>
                  <a:schemeClr val="tx1"/>
                </a:solidFill>
              </a:rPr>
              <a:t> data between registers, register and memory-location or move number directly into register or memory location.</a:t>
            </a:r>
            <a:endParaRPr lang="en-US" sz="1969" dirty="0">
              <a:solidFill>
                <a:schemeClr val="tx1"/>
              </a:solidFill>
            </a:endParaRP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</a:t>
            </a:r>
            <a:r>
              <a:rPr lang="en-US" sz="1969" b="1" dirty="0">
                <a:solidFill>
                  <a:schemeClr val="tx1"/>
                </a:solidFill>
              </a:rPr>
              <a:t>:</a:t>
            </a:r>
            <a:r>
              <a:rPr sz="1969" b="1" dirty="0">
                <a:solidFill>
                  <a:schemeClr val="tx1"/>
                </a:solidFill>
              </a:rPr>
              <a:t> </a:t>
            </a:r>
            <a:r>
              <a:rPr lang="en-US" sz="1969" b="1" dirty="0">
                <a:solidFill>
                  <a:schemeClr val="tx1"/>
                </a:solidFill>
              </a:rPr>
              <a:t>     </a:t>
            </a:r>
            <a:r>
              <a:rPr sz="1969" b="1" dirty="0">
                <a:solidFill>
                  <a:schemeClr val="tx1"/>
                </a:solidFill>
              </a:rPr>
              <a:t>MOV    destination, source</a:t>
            </a:r>
          </a:p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MOV     AX, WORD1 </a:t>
            </a:r>
            <a:r>
              <a:rPr sz="1969" dirty="0">
                <a:solidFill>
                  <a:schemeClr val="tx1"/>
                </a:solidFill>
              </a:rPr>
              <a:t>[reads Move WORD1 to AX]</a:t>
            </a: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  <a:p>
            <a:pPr marL="1406376" lvl="4" indent="-281275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endParaRPr sz="2405" b="1" dirty="0">
              <a:solidFill>
                <a:srgbClr val="FFFFFF"/>
              </a:solidFill>
            </a:endParaRPr>
          </a:p>
        </p:txBody>
      </p:sp>
      <p:graphicFrame>
        <p:nvGraphicFramePr>
          <p:cNvPr id="88" name="Table 88"/>
          <p:cNvGraphicFramePr/>
          <p:nvPr>
            <p:extLst>
              <p:ext uri="{D42A27DB-BD31-4B8C-83A1-F6EECF244321}">
                <p14:modId xmlns:p14="http://schemas.microsoft.com/office/powerpoint/2010/main" val="3136457635"/>
              </p:ext>
            </p:extLst>
          </p:nvPr>
        </p:nvGraphicFramePr>
        <p:xfrm>
          <a:off x="1495955" y="3941204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839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8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0006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0008</a:t>
                      </a:r>
                      <a:endParaRPr sz="2000" b="1" dirty="0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0008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-1037230" y="6175588"/>
            <a:ext cx="5854889" cy="395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4" indent="578622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/>
              <a:t>**</a:t>
            </a:r>
            <a:r>
              <a:rPr lang="en-US" sz="1969" dirty="0"/>
              <a:t>Copy of WORD is sent to AX</a:t>
            </a:r>
          </a:p>
        </p:txBody>
      </p:sp>
    </p:spTree>
    <p:extLst>
      <p:ext uri="{BB962C8B-B14F-4D97-AF65-F5344CB8AC3E}">
        <p14:creationId xmlns:p14="http://schemas.microsoft.com/office/powerpoint/2010/main" val="23453688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8C29-2A26-C608-B793-A55BB24C9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1. Creating, Assembling and executing assembly language program.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 lang="en-US" sz="2400" b="1" dirty="0">
              <a:solidFill>
                <a:schemeClr val="tx1"/>
              </a:solidFill>
            </a:endParaRP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lang="en-US" sz="2400" b="1" dirty="0">
                <a:solidFill>
                  <a:schemeClr val="tx1"/>
                </a:solidFill>
              </a:rPr>
              <a:t>2. By the end of this lesson we will be able to write simple but interesting assembly program.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Table 91"/>
          <p:cNvGraphicFramePr/>
          <p:nvPr>
            <p:extLst>
              <p:ext uri="{D42A27DB-BD31-4B8C-83A1-F6EECF244321}">
                <p14:modId xmlns:p14="http://schemas.microsoft.com/office/powerpoint/2010/main" val="3279125005"/>
              </p:ext>
            </p:extLst>
          </p:nvPr>
        </p:nvGraphicFramePr>
        <p:xfrm>
          <a:off x="654243" y="2197289"/>
          <a:ext cx="7775580" cy="435917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55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5511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2286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Segment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978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illegal: MOV W1,W2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015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Constant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Yes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No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MOV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61580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body" idx="1"/>
          </p:nvPr>
        </p:nvSpPr>
        <p:spPr>
          <a:xfrm>
            <a:off x="175850" y="1843980"/>
            <a:ext cx="8792300" cy="501402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MOV BX,A ?[assume value of A is 24h]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MOV AX, BX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DS,1000h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CS,ES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W1,DS</a:t>
            </a:r>
          </a:p>
          <a:p>
            <a:pPr marL="712563" lvl="2" indent="-237521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W1,B1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67670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body" idx="1"/>
          </p:nvPr>
        </p:nvSpPr>
        <p:spPr>
          <a:xfrm>
            <a:off x="474520" y="1897039"/>
            <a:ext cx="8452368" cy="49609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MOV is used to </a:t>
            </a:r>
            <a:r>
              <a:rPr sz="2109" b="1" dirty="0">
                <a:solidFill>
                  <a:schemeClr val="tx1"/>
                </a:solidFill>
              </a:rPr>
              <a:t>exchange</a:t>
            </a:r>
            <a:r>
              <a:rPr sz="2109" dirty="0">
                <a:solidFill>
                  <a:schemeClr val="tx1"/>
                </a:solidFill>
              </a:rPr>
              <a:t> the contents between two registers or register and memory-location.</a:t>
            </a:r>
          </a:p>
          <a:p>
            <a:pPr marL="321457" indent="-321457" algn="l" defTabSz="373783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109" dirty="0">
                <a:solidFill>
                  <a:schemeClr val="tx1"/>
                </a:solidFill>
              </a:rPr>
              <a:t>Syntax: </a:t>
            </a:r>
            <a:r>
              <a:rPr sz="2109" b="1" dirty="0">
                <a:solidFill>
                  <a:schemeClr val="tx1"/>
                </a:solidFill>
              </a:rPr>
              <a:t>XCHG    destination, sourc</a:t>
            </a:r>
            <a:r>
              <a:rPr lang="en-US" sz="2109" b="1" dirty="0">
                <a:solidFill>
                  <a:schemeClr val="tx1"/>
                </a:solidFill>
              </a:rPr>
              <a:t>e</a:t>
            </a: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b="1" dirty="0">
                <a:solidFill>
                  <a:schemeClr val="tx1"/>
                </a:solidFill>
              </a:rPr>
              <a:t>                       </a:t>
            </a:r>
            <a:r>
              <a:rPr sz="2109" b="1" dirty="0">
                <a:solidFill>
                  <a:schemeClr val="tx1"/>
                </a:solidFill>
              </a:rPr>
              <a:t> XCHG    AH, BL </a:t>
            </a:r>
            <a:endParaRPr lang="en-US" sz="2109" b="1" dirty="0">
              <a:solidFill>
                <a:schemeClr val="tx1"/>
              </a:solidFill>
            </a:endParaRPr>
          </a:p>
          <a:p>
            <a:pPr algn="l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2109" dirty="0">
                <a:solidFill>
                  <a:schemeClr val="tx1"/>
                </a:solidFill>
              </a:rPr>
              <a:t>   </a:t>
            </a:r>
            <a:r>
              <a:rPr sz="2109" dirty="0">
                <a:solidFill>
                  <a:schemeClr val="tx1"/>
                </a:solidFill>
              </a:rPr>
              <a:t>[reads exchange value of AH with BL]</a:t>
            </a: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rgbClr val="FFFFFF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2431" b="1" dirty="0">
              <a:solidFill>
                <a:schemeClr val="tx1"/>
              </a:solidFill>
            </a:endParaRPr>
          </a:p>
          <a:p>
            <a:pPr marL="1422002" lvl="4" indent="-284400" defTabSz="373783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31" b="1" dirty="0">
              <a:solidFill>
                <a:schemeClr val="tx1"/>
              </a:solidFill>
            </a:endParaRP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1203000671"/>
              </p:ext>
            </p:extLst>
          </p:nvPr>
        </p:nvGraphicFramePr>
        <p:xfrm>
          <a:off x="2288130" y="4627663"/>
          <a:ext cx="4825147" cy="210691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817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7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0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299"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</a:t>
                      </a: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32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1A</a:t>
                      </a:r>
                      <a:endParaRPr sz="2000" b="1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05</a:t>
                      </a:r>
                      <a:endParaRPr sz="2000" b="1" dirty="0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AH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60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</a:t>
                      </a:r>
                      <a:endParaRPr sz="2000" b="1">
                        <a:solidFill>
                          <a:srgbClr val="1D163D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1A</a:t>
                      </a:r>
                      <a:endParaRPr sz="2000" b="1" dirty="0">
                        <a:solidFill>
                          <a:srgbClr val="0065C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68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BL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BH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BL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90051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4056827155"/>
              </p:ext>
            </p:extLst>
          </p:nvPr>
        </p:nvGraphicFramePr>
        <p:xfrm>
          <a:off x="644706" y="2183642"/>
          <a:ext cx="7666782" cy="4479933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5555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5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9331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Memory location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XCHG W1,W2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XCHG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544076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>
            <a:spLocks noGrp="1"/>
          </p:cNvSpPr>
          <p:nvPr>
            <p:ph type="body" idx="1"/>
          </p:nvPr>
        </p:nvSpPr>
        <p:spPr>
          <a:xfrm>
            <a:off x="723731" y="1662889"/>
            <a:ext cx="8118994" cy="47428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XCHG BX,A?[assume value of A is 15h].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Also find, AX and A after MOV AX,A ? 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values, find the value of AX and BX from XCHG AX, BX?</a:t>
            </a:r>
          </a:p>
          <a:p>
            <a:pPr marL="321457" indent="-321457" algn="l" defTabSz="345030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W1,W2</a:t>
            </a:r>
          </a:p>
          <a:p>
            <a:pPr marL="787570" lvl="2" indent="-262523" defTabSz="345030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XCHG AX,W1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1366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/>
          </p:cNvSpPr>
          <p:nvPr>
            <p:ph type="title"/>
          </p:nvPr>
        </p:nvSpPr>
        <p:spPr>
          <a:xfrm>
            <a:off x="895946" y="3469184"/>
            <a:ext cx="7382619" cy="1947628"/>
          </a:xfrm>
          <a:prstGeom prst="rect">
            <a:avLst/>
          </a:prstGeom>
        </p:spPr>
        <p:txBody>
          <a:bodyPr>
            <a:noAutofit/>
          </a:bodyPr>
          <a:lstStyle/>
          <a:p>
            <a:pPr marL="401822" indent="-401822" algn="l" defTabSz="340923">
              <a:spcBef>
                <a:spcPts val="2391"/>
              </a:spcBef>
              <a:buSzPct val="75000"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Using Register</a:t>
            </a:r>
            <a:r>
              <a:rPr lang="en-US" sz="2531" dirty="0">
                <a:solidFill>
                  <a:schemeClr val="tx1"/>
                </a:solidFill>
              </a:rPr>
              <a:t>,</a:t>
            </a:r>
            <a:endParaRPr sz="2531" dirty="0">
              <a:solidFill>
                <a:schemeClr val="tx1"/>
              </a:solidFill>
            </a:endParaRPr>
          </a:p>
          <a:p>
            <a:pPr algn="l" defTabSz="340923">
              <a:spcBef>
                <a:spcPts val="2391"/>
              </a:spcBef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                      MOV AX, 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XCHG </a:t>
            </a:r>
            <a:r>
              <a:rPr sz="2531" dirty="0">
                <a:solidFill>
                  <a:schemeClr val="tx1"/>
                </a:solidFill>
              </a:rPr>
              <a:t> </a:t>
            </a:r>
            <a:r>
              <a:rPr lang="en-US" sz="2531" dirty="0">
                <a:solidFill>
                  <a:schemeClr val="tx1"/>
                </a:solidFill>
              </a:rPr>
              <a:t>AX</a:t>
            </a:r>
            <a:r>
              <a:rPr sz="2531" dirty="0">
                <a:solidFill>
                  <a:schemeClr val="tx1"/>
                </a:solidFill>
              </a:rPr>
              <a:t>,W2</a:t>
            </a:r>
            <a:br>
              <a:rPr lang="en-US" sz="2531" dirty="0">
                <a:solidFill>
                  <a:schemeClr val="tx1"/>
                </a:solidFill>
              </a:rPr>
            </a:br>
            <a:r>
              <a:rPr lang="en-US" sz="2531" dirty="0">
                <a:solidFill>
                  <a:schemeClr val="tx1"/>
                </a:solidFill>
              </a:rPr>
              <a:t>				MOV W1, AX</a:t>
            </a:r>
            <a:endParaRPr sz="2531" dirty="0">
              <a:solidFill>
                <a:schemeClr val="tx1"/>
              </a:solidFill>
            </a:endParaRPr>
          </a:p>
        </p:txBody>
      </p:sp>
      <p:sp>
        <p:nvSpPr>
          <p:cNvPr id="107" name="Shape 107"/>
          <p:cNvSpPr>
            <a:spLocks noGrp="1"/>
          </p:cNvSpPr>
          <p:nvPr>
            <p:ph type="body" idx="1"/>
          </p:nvPr>
        </p:nvSpPr>
        <p:spPr>
          <a:xfrm>
            <a:off x="895946" y="1924736"/>
            <a:ext cx="7804547" cy="177547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XCHG or MOV operation is not allowed between memory locations. So, What could be the way out?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Solution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61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 advAuto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body" idx="1"/>
          </p:nvPr>
        </p:nvSpPr>
        <p:spPr>
          <a:xfrm>
            <a:off x="464591" y="1815712"/>
            <a:ext cx="8207777" cy="504228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321457" indent="-321457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add a number to register or memory location.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ADD    destination, source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ADD     WORD1,AX </a:t>
            </a:r>
            <a:r>
              <a:rPr sz="1969" dirty="0">
                <a:solidFill>
                  <a:schemeClr val="tx1"/>
                </a:solidFill>
              </a:rPr>
              <a:t>[reads Add AX to WORD1]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Copy of WORD1 is added with content of AX and stored in WORD1</a:t>
            </a:r>
          </a:p>
          <a:p>
            <a:pPr marL="1328244" lvl="4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</p:txBody>
      </p:sp>
      <p:graphicFrame>
        <p:nvGraphicFramePr>
          <p:cNvPr id="111" name="Table 111"/>
          <p:cNvGraphicFramePr/>
          <p:nvPr>
            <p:extLst>
              <p:ext uri="{D42A27DB-BD31-4B8C-83A1-F6EECF244321}">
                <p14:modId xmlns:p14="http://schemas.microsoft.com/office/powerpoint/2010/main" val="1186514579"/>
              </p:ext>
            </p:extLst>
          </p:nvPr>
        </p:nvGraphicFramePr>
        <p:xfrm>
          <a:off x="1492434" y="3647395"/>
          <a:ext cx="6152089" cy="21813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</a:t>
                      </a:r>
                      <a:r>
                        <a:rPr sz="2000" b="1" dirty="0"/>
                        <a:t>Before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                 </a:t>
                      </a:r>
                      <a:r>
                        <a:rPr sz="2000" b="1" dirty="0"/>
                        <a:t>After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/>
                        <a:t> </a:t>
                      </a:r>
                      <a:r>
                        <a:rPr sz="2000" b="1" dirty="0"/>
                        <a:t>01BC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01BC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0523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06DF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51456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Table 114"/>
          <p:cNvGraphicFramePr/>
          <p:nvPr/>
        </p:nvGraphicFramePr>
        <p:xfrm>
          <a:off x="644705" y="1627226"/>
          <a:ext cx="8204295" cy="4817984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illegal: ADD W1,W2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37197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>
            <a:spLocks noGrp="1"/>
          </p:cNvSpPr>
          <p:nvPr>
            <p:ph type="body" idx="1"/>
          </p:nvPr>
        </p:nvSpPr>
        <p:spPr>
          <a:xfrm>
            <a:off x="512503" y="2216836"/>
            <a:ext cx="8118994" cy="398710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ADD BX,A ?[assume value of BX is 5h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using previous values[AX=9h], find the value of AX and BX from ADD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ADD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97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>
            <a:spLocks noGrp="1"/>
          </p:cNvSpPr>
          <p:nvPr>
            <p:ph type="body" idx="1"/>
          </p:nvPr>
        </p:nvSpPr>
        <p:spPr>
          <a:xfrm>
            <a:off x="489241" y="1800291"/>
            <a:ext cx="8303503" cy="518109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content of two registers, register and memory-location or subtract a number from register or memory 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SUB    destination, source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SUB     AX,DX </a:t>
            </a:r>
            <a:r>
              <a:rPr sz="1969" dirty="0">
                <a:solidFill>
                  <a:schemeClr val="tx1"/>
                </a:solidFill>
              </a:rPr>
              <a:t>[reads Subtract DX from AX]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1969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dirty="0">
              <a:solidFill>
                <a:srgbClr val="FFFFFF"/>
              </a:solidFill>
            </a:endParaRP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</a:t>
            </a:r>
            <a:r>
              <a:rPr lang="en-US" sz="1969" dirty="0">
                <a:solidFill>
                  <a:schemeClr val="tx1"/>
                </a:solidFill>
              </a:rPr>
              <a:t>Subtracts the content of DX from AX and stored in AX.</a:t>
            </a:r>
          </a:p>
          <a:p>
            <a:pPr marL="1437629" lvl="4" indent="-287526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rgbClr val="FFFFFF"/>
              </a:solidFill>
            </a:endParaRPr>
          </a:p>
        </p:txBody>
      </p:sp>
      <p:graphicFrame>
        <p:nvGraphicFramePr>
          <p:cNvPr id="121" name="Table 121"/>
          <p:cNvGraphicFramePr/>
          <p:nvPr/>
        </p:nvGraphicFramePr>
        <p:xfrm>
          <a:off x="1797472" y="3685716"/>
          <a:ext cx="6152089" cy="222704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3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300" b="1" dirty="0"/>
                        <a:t>            </a:t>
                      </a: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60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0000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FFFF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83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AX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41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/>
                        <a:t>0001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dirty="0"/>
                        <a:t>DX</a:t>
                      </a:r>
                      <a:endParaRPr lang="en-US"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SUB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8889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body" idx="1"/>
          </p:nvPr>
        </p:nvSpPr>
        <p:spPr>
          <a:xfrm>
            <a:off x="599046" y="1788416"/>
            <a:ext cx="7945908" cy="508379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 defTabSz="258772">
              <a:defRPr sz="1800">
                <a:solidFill>
                  <a:srgbClr val="000000"/>
                </a:solidFill>
              </a:defRPr>
            </a:pPr>
            <a:r>
              <a:rPr lang="en-US" sz="2531" dirty="0">
                <a:solidFill>
                  <a:schemeClr val="accent2">
                    <a:lumMod val="75000"/>
                  </a:schemeClr>
                </a:solidFill>
              </a:rPr>
              <a:t>   </a:t>
            </a:r>
            <a:r>
              <a:rPr lang="en-US" sz="2531" b="1" dirty="0">
                <a:solidFill>
                  <a:schemeClr val="accent2">
                    <a:lumMod val="75000"/>
                  </a:schemeClr>
                </a:solidFill>
              </a:rPr>
              <a:t>                          </a:t>
            </a:r>
            <a:r>
              <a:rPr sz="2531" b="1" u="sng" dirty="0">
                <a:solidFill>
                  <a:schemeClr val="accent2">
                    <a:lumMod val="75000"/>
                  </a:schemeClr>
                </a:solidFill>
              </a:rPr>
              <a:t>Four Steps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Learn Syntax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Variable declarations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Introduction of basic data movement</a:t>
            </a:r>
          </a:p>
          <a:p>
            <a:pPr marL="585052" lvl="1" indent="-292525" algn="l" defTabSz="258772">
              <a:spcBef>
                <a:spcPts val="1828"/>
              </a:spcBef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Program organization: Code, Data and stack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Assembly language instructions are so basic. So, I/O is much harder unlike high-level languages.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We Use DOS functions for I/O as they are easy to invoke and faster</a:t>
            </a:r>
          </a:p>
          <a:p>
            <a:pPr marL="321457" indent="-321457" algn="l" defTabSz="258772">
              <a:spcBef>
                <a:spcPts val="1828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A program is must be converted to machine language before execution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8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40" b="1" dirty="0">
                <a:solidFill>
                  <a:schemeClr val="accent3">
                    <a:lumMod val="75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674570346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" name="Table 124"/>
          <p:cNvGraphicFramePr/>
          <p:nvPr>
            <p:extLst>
              <p:ext uri="{D42A27DB-BD31-4B8C-83A1-F6EECF244321}">
                <p14:modId xmlns:p14="http://schemas.microsoft.com/office/powerpoint/2010/main" val="2092819976"/>
              </p:ext>
            </p:extLst>
          </p:nvPr>
        </p:nvGraphicFramePr>
        <p:xfrm>
          <a:off x="604521" y="1788416"/>
          <a:ext cx="8204295" cy="486465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27347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47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116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Source Operand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General Register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General Register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Memory location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No</a:t>
                      </a:r>
                    </a:p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illegal: SUB W1,W2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449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Constant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Yes</a:t>
                      </a:r>
                      <a:endParaRPr sz="2000" b="1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Yes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Legal Combinations of Operands for ADD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14016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>
            <a:spLocks noGrp="1"/>
          </p:cNvSpPr>
          <p:nvPr>
            <p:ph type="body" idx="1"/>
          </p:nvPr>
        </p:nvSpPr>
        <p:spPr>
          <a:xfrm>
            <a:off x="730542" y="2110908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What is the value of BX and A after SUB BX,A ?[assume value of BX is F and A is 9h] 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U</a:t>
            </a:r>
            <a:r>
              <a:rPr sz="1969" b="1" dirty="0">
                <a:solidFill>
                  <a:schemeClr val="tx1"/>
                </a:solidFill>
              </a:rPr>
              <a:t>sing previous values[AX=9h], find the value of AX and BX from SUB AX, BX</a:t>
            </a:r>
          </a:p>
          <a:p>
            <a:pPr marL="321457" indent="-321457" algn="l" defTabSz="369675">
              <a:spcBef>
                <a:spcPts val="260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Tell us whether the following instructions are legal or illegal?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B1,B2</a:t>
            </a:r>
          </a:p>
          <a:p>
            <a:pPr marL="281275" lvl="1" indent="0" defTabSz="369675">
              <a:spcBef>
                <a:spcPts val="260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SUB AL,56</a:t>
            </a:r>
            <a:r>
              <a:rPr lang="en-US" sz="1969" b="1" dirty="0">
                <a:solidFill>
                  <a:schemeClr val="tx1"/>
                </a:solidFill>
              </a:rPr>
              <a:t>H</a:t>
            </a:r>
            <a:r>
              <a:rPr sz="1969" b="1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17753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>
            <a:spLocks noGrp="1"/>
          </p:cNvSpPr>
          <p:nvPr>
            <p:ph type="body" idx="1"/>
          </p:nvPr>
        </p:nvSpPr>
        <p:spPr>
          <a:xfrm>
            <a:off x="374628" y="1788416"/>
            <a:ext cx="8611009" cy="552794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INC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add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to the contents of a register or memory-location.</a:t>
            </a:r>
          </a:p>
          <a:p>
            <a:pPr marL="321457" indent="-321457" algn="l" defTabSz="386106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INC   destination</a:t>
            </a:r>
          </a:p>
          <a:p>
            <a:pPr lvl="4" indent="604340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INC     WORD1 </a:t>
            </a:r>
            <a:r>
              <a:rPr sz="1969" dirty="0">
                <a:solidFill>
                  <a:schemeClr val="tx1"/>
                </a:solidFill>
              </a:rPr>
              <a:t>[reads Add 1 to WORD1]</a:t>
            </a: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lang="en-US" sz="1969" b="1" dirty="0">
              <a:solidFill>
                <a:schemeClr val="tx1"/>
              </a:solidFill>
            </a:endParaRP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** 1 </a:t>
            </a:r>
            <a:r>
              <a:rPr lang="en-US" sz="1969" dirty="0">
                <a:solidFill>
                  <a:schemeClr val="tx1"/>
                </a:solidFill>
              </a:rPr>
              <a:t>is added to WORD1 and result is stored in WORD1</a:t>
            </a:r>
          </a:p>
          <a:p>
            <a:pPr marL="1468881" lvl="4" indent="-293776" algn="l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  <a:p>
            <a:pPr marL="1468881" lvl="4" indent="-293776" defTabSz="386106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endParaRPr sz="2511" b="1" dirty="0">
              <a:solidFill>
                <a:srgbClr val="FFFFFF"/>
              </a:solidFill>
            </a:endParaRPr>
          </a:p>
        </p:txBody>
      </p:sp>
      <p:graphicFrame>
        <p:nvGraphicFramePr>
          <p:cNvPr id="131" name="Table 131"/>
          <p:cNvGraphicFramePr/>
          <p:nvPr>
            <p:extLst>
              <p:ext uri="{D42A27DB-BD31-4B8C-83A1-F6EECF244321}">
                <p14:modId xmlns:p14="http://schemas.microsoft.com/office/powerpoint/2010/main" val="4196762855"/>
              </p:ext>
            </p:extLst>
          </p:nvPr>
        </p:nvGraphicFramePr>
        <p:xfrm>
          <a:off x="1604087" y="3824198"/>
          <a:ext cx="6152089" cy="217182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5424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0003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WORD1</a:t>
                      </a:r>
                      <a:endParaRPr sz="2000" b="1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INC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2308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/>
          </p:cNvSpPr>
          <p:nvPr>
            <p:ph type="body" idx="1"/>
          </p:nvPr>
        </p:nvSpPr>
        <p:spPr>
          <a:xfrm>
            <a:off x="772314" y="2472617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INC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634917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>
            <a:spLocks noGrp="1"/>
          </p:cNvSpPr>
          <p:nvPr>
            <p:ph type="body" idx="1"/>
          </p:nvPr>
        </p:nvSpPr>
        <p:spPr>
          <a:xfrm>
            <a:off x="630309" y="1841636"/>
            <a:ext cx="7511679" cy="501937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subtract</a:t>
            </a:r>
            <a:r>
              <a:rPr sz="1969" dirty="0">
                <a:solidFill>
                  <a:schemeClr val="tx1"/>
                </a:solidFill>
              </a:rPr>
              <a:t> </a:t>
            </a:r>
            <a:r>
              <a:rPr sz="1969" b="1" dirty="0">
                <a:solidFill>
                  <a:schemeClr val="tx1"/>
                </a:solidFill>
              </a:rPr>
              <a:t>1</a:t>
            </a:r>
            <a:r>
              <a:rPr sz="1969" dirty="0">
                <a:solidFill>
                  <a:schemeClr val="tx1"/>
                </a:solidFill>
              </a:rPr>
              <a:t> from the contents of a register or memory-location.</a:t>
            </a:r>
          </a:p>
          <a:p>
            <a:pPr marL="321457" indent="-321457" algn="l" defTabSz="377890">
              <a:spcBef>
                <a:spcPts val="267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DEC   destination</a:t>
            </a:r>
          </a:p>
          <a:p>
            <a:pPr lvl="4" indent="591481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 DEC     WORD1 </a:t>
            </a:r>
            <a:r>
              <a:rPr sz="1969" dirty="0">
                <a:solidFill>
                  <a:schemeClr val="tx1"/>
                </a:solidFill>
              </a:rPr>
              <a:t>[reads subtract 1 from WORD1]</a:t>
            </a: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marL="1437629" lvl="4" indent="-287526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endParaRPr sz="2458" b="1" dirty="0">
              <a:solidFill>
                <a:srgbClr val="FFFFFF"/>
              </a:solidFill>
            </a:endParaRPr>
          </a:p>
          <a:p>
            <a:pPr lvl="4" indent="591481" algn="l" defTabSz="377890">
              <a:spcBef>
                <a:spcPts val="267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** 1 </a:t>
            </a:r>
            <a:r>
              <a:rPr sz="1969" dirty="0">
                <a:solidFill>
                  <a:schemeClr val="tx1"/>
                </a:solidFill>
              </a:rPr>
              <a:t>is subtracted from BYTE1 and result is stored in BYTE1</a:t>
            </a:r>
          </a:p>
        </p:txBody>
      </p:sp>
      <p:graphicFrame>
        <p:nvGraphicFramePr>
          <p:cNvPr id="138" name="Table 138"/>
          <p:cNvGraphicFramePr/>
          <p:nvPr>
            <p:extLst>
              <p:ext uri="{D42A27DB-BD31-4B8C-83A1-F6EECF244321}">
                <p14:modId xmlns:p14="http://schemas.microsoft.com/office/powerpoint/2010/main" val="3838492898"/>
              </p:ext>
            </p:extLst>
          </p:nvPr>
        </p:nvGraphicFramePr>
        <p:xfrm>
          <a:off x="1817424" y="3925396"/>
          <a:ext cx="6152089" cy="209334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943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Before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461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FFFE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FFFD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78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2000" b="1">
                          <a:solidFill>
                            <a:schemeClr val="tx1"/>
                          </a:solidFill>
                        </a:rPr>
                        <a:t>WORD1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DEC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864439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>
            <a:spLocks noGrp="1"/>
          </p:cNvSpPr>
          <p:nvPr>
            <p:ph type="body" idx="1"/>
          </p:nvPr>
        </p:nvSpPr>
        <p:spPr>
          <a:xfrm>
            <a:off x="756819" y="2437805"/>
            <a:ext cx="8118994" cy="442019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DEC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246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/>
          </p:cNvSpPr>
          <p:nvPr>
            <p:ph type="body" idx="1"/>
          </p:nvPr>
        </p:nvSpPr>
        <p:spPr>
          <a:xfrm>
            <a:off x="433660" y="1829439"/>
            <a:ext cx="8426019" cy="5247139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NEG</a:t>
            </a:r>
            <a:r>
              <a:rPr sz="1969" dirty="0">
                <a:solidFill>
                  <a:schemeClr val="tx1"/>
                </a:solidFill>
              </a:rPr>
              <a:t> is used to </a:t>
            </a:r>
            <a:r>
              <a:rPr sz="1969" b="1" dirty="0">
                <a:solidFill>
                  <a:schemeClr val="tx1"/>
                </a:solidFill>
              </a:rPr>
              <a:t>negate</a:t>
            </a:r>
            <a:r>
              <a:rPr sz="1969" dirty="0">
                <a:solidFill>
                  <a:schemeClr val="tx1"/>
                </a:solidFill>
              </a:rPr>
              <a:t> the contents of the destination</a:t>
            </a:r>
          </a:p>
          <a:p>
            <a:pPr marL="265649" indent="-26564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NEG does this by replacing the contents by its two’s complement.</a:t>
            </a:r>
          </a:p>
          <a:p>
            <a:pPr marL="321457" indent="-321457" algn="l" defTabSz="349138">
              <a:spcBef>
                <a:spcPts val="246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Syntax: NEG     destination</a:t>
            </a: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       NEG     BX </a:t>
            </a:r>
            <a:r>
              <a:rPr sz="1969" dirty="0">
                <a:solidFill>
                  <a:schemeClr val="tx1"/>
                </a:solidFill>
              </a:rPr>
              <a:t>[reads negate the contents of BX]</a:t>
            </a: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marL="1328244" lvl="4" indent="-265649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sz="2271" b="1" dirty="0">
              <a:solidFill>
                <a:srgbClr val="FFFFFF"/>
              </a:solidFill>
            </a:endParaRPr>
          </a:p>
          <a:p>
            <a:pPr lvl="4" indent="546477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endParaRPr lang="en-US" sz="2271" b="1" dirty="0">
              <a:solidFill>
                <a:srgbClr val="FFFFFF"/>
              </a:solidFill>
            </a:endParaRPr>
          </a:p>
          <a:p>
            <a:pPr lvl="4" indent="546477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** </a:t>
            </a:r>
            <a:r>
              <a:rPr lang="en-US" sz="1969" dirty="0">
                <a:solidFill>
                  <a:schemeClr val="tx1"/>
                </a:solidFill>
              </a:rPr>
              <a:t>T</a:t>
            </a:r>
            <a:r>
              <a:rPr sz="1969" dirty="0">
                <a:solidFill>
                  <a:schemeClr val="tx1"/>
                </a:solidFill>
              </a:rPr>
              <a:t>he content of BX is replaced with its two’s complement</a:t>
            </a:r>
          </a:p>
        </p:txBody>
      </p:sp>
      <p:graphicFrame>
        <p:nvGraphicFramePr>
          <p:cNvPr id="145" name="Table 145"/>
          <p:cNvGraphicFramePr/>
          <p:nvPr>
            <p:extLst>
              <p:ext uri="{D42A27DB-BD31-4B8C-83A1-F6EECF244321}">
                <p14:modId xmlns:p14="http://schemas.microsoft.com/office/powerpoint/2010/main" val="3608778883"/>
              </p:ext>
            </p:extLst>
          </p:nvPr>
        </p:nvGraphicFramePr>
        <p:xfrm>
          <a:off x="1906095" y="4138928"/>
          <a:ext cx="6152089" cy="191967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953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8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7007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After</a:t>
                      </a:r>
                      <a:endParaRPr sz="23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075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0002</a:t>
                      </a:r>
                      <a:endParaRPr sz="20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FFFE</a:t>
                      </a:r>
                      <a:endParaRPr sz="2000" b="1">
                        <a:solidFill>
                          <a:srgbClr val="002452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1921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BX</a:t>
                      </a:r>
                      <a:endParaRPr sz="2000" b="1" dirty="0">
                        <a:solidFill>
                          <a:srgbClr val="971817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Instructions: NEG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9070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/>
          </p:cNvSpPr>
          <p:nvPr>
            <p:ph type="body" idx="1"/>
          </p:nvPr>
        </p:nvSpPr>
        <p:spPr>
          <a:xfrm>
            <a:off x="715120" y="2965958"/>
            <a:ext cx="8118994" cy="3630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What is the value of BX and A? [assume BX=3h and A=9h]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BX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NEG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229165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>
            <a:spLocks noGrp="1"/>
          </p:cNvSpPr>
          <p:nvPr>
            <p:ph type="body" idx="1"/>
          </p:nvPr>
        </p:nvSpPr>
        <p:spPr>
          <a:xfrm>
            <a:off x="765859" y="2252658"/>
            <a:ext cx="8170973" cy="37780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The operand of the preceding two-operand instruction MUST be same type. (i.e. both bytes or words). Thus,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AX,BYTE1    ; its illegal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AH,’A’           ; legal</a:t>
            </a:r>
          </a:p>
          <a:p>
            <a:pPr marL="401822" lvl="1" indent="-401822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MOV AX,’A’            ; legal if source is a word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Agreement of Operator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45603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4" name="Table 154"/>
          <p:cNvGraphicFramePr/>
          <p:nvPr>
            <p:extLst>
              <p:ext uri="{D42A27DB-BD31-4B8C-83A1-F6EECF244321}">
                <p14:modId xmlns:p14="http://schemas.microsoft.com/office/powerpoint/2010/main" val="3458622917"/>
              </p:ext>
            </p:extLst>
          </p:nvPr>
        </p:nvGraphicFramePr>
        <p:xfrm>
          <a:off x="1323833" y="1804962"/>
          <a:ext cx="6897307" cy="490347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1701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7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7171"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Statement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300" b="1" dirty="0"/>
                        <a:t>Translation</a:t>
                      </a:r>
                      <a:endParaRPr sz="23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7927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B = A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/>
                        <a:t>MOV AX,A
MOV B,AX
** A direct memory move in illegal</a:t>
                      </a:r>
                      <a:endParaRPr sz="2000" b="1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7550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 = 5-A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AX,5
SUB AX,A
MOV A,AX
or
NEG A
ADD A,5
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48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A=B-2</a:t>
                      </a:r>
                      <a:r>
                        <a:rPr lang="en-US" sz="2000" b="1" dirty="0"/>
                        <a:t>*</a:t>
                      </a:r>
                      <a:r>
                        <a:rPr sz="2000" b="1" dirty="0"/>
                        <a:t>A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/>
                        <a:t>MOV AX,B
SUB AX,A
SUB AX,A
MOV A,AX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 txBox="1">
            <a:spLocks/>
          </p:cNvSpPr>
          <p:nvPr/>
        </p:nvSpPr>
        <p:spPr>
          <a:xfrm>
            <a:off x="203260" y="454156"/>
            <a:ext cx="7358063" cy="880104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Translation of High-Level Language to Assembly Language</a:t>
            </a:r>
            <a:endParaRPr lang="en-US"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46670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>
            <a:spLocks noGrp="1"/>
          </p:cNvSpPr>
          <p:nvPr>
            <p:ph type="body" idx="1"/>
          </p:nvPr>
        </p:nvSpPr>
        <p:spPr>
          <a:xfrm>
            <a:off x="412440" y="1907404"/>
            <a:ext cx="8319120" cy="5187219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321457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Assembly language is </a:t>
            </a:r>
            <a:r>
              <a:rPr lang="en-US" sz="1969" b="1" dirty="0">
                <a:solidFill>
                  <a:schemeClr val="tx1"/>
                </a:solidFill>
              </a:rPr>
              <a:t>not</a:t>
            </a:r>
            <a:r>
              <a:rPr sz="1969" b="1" dirty="0">
                <a:solidFill>
                  <a:schemeClr val="tx1"/>
                </a:solidFill>
              </a:rPr>
              <a:t> case sensitive</a:t>
            </a:r>
            <a:r>
              <a:rPr sz="1969" dirty="0">
                <a:solidFill>
                  <a:schemeClr val="tx1"/>
                </a:solidFill>
              </a:rPr>
              <a:t>, however, we use upper case to differentiate code from rest of the text.</a:t>
            </a:r>
          </a:p>
          <a:p>
            <a:pPr marL="321457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Statements: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Programs consist of statements (one per line)</a:t>
            </a:r>
          </a:p>
          <a:p>
            <a:pPr marL="555853" lvl="1" indent="-321457" algn="l" defTabSz="308063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statement can be any of following types:</a:t>
            </a:r>
          </a:p>
          <a:p>
            <a:pPr marL="790249" lvl="2" indent="-321457" algn="l" defTabSz="308063">
              <a:spcBef>
                <a:spcPts val="2180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 that are translated into machine code</a:t>
            </a:r>
          </a:p>
          <a:p>
            <a:pPr marL="790249" lvl="2" indent="-321457" algn="l" defTabSz="308063">
              <a:spcBef>
                <a:spcPts val="2180"/>
              </a:spcBef>
              <a:buClrTx/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Assembler directives that instruct the assemble to perform some specific task: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Allocating memory space for variables</a:t>
            </a:r>
          </a:p>
          <a:p>
            <a:pPr marL="1024645" lvl="3" indent="-321457" algn="l" defTabSz="308063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Creating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41"/>
          <p:cNvSpPr>
            <a:spLocks noGrp="1"/>
          </p:cNvSpPr>
          <p:nvPr>
            <p:ph type="title"/>
          </p:nvPr>
        </p:nvSpPr>
        <p:spPr>
          <a:xfrm>
            <a:off x="189873" y="492604"/>
            <a:ext cx="7400801" cy="803207"/>
          </a:xfrm>
          <a:prstGeom prst="rect">
            <a:avLst/>
          </a:prstGeom>
        </p:spPr>
        <p:txBody>
          <a:bodyPr>
            <a:normAutofit/>
          </a:bodyPr>
          <a:lstStyle>
            <a:lvl1pPr defTabSz="496570">
              <a:defRPr sz="6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Assembly Language </a:t>
            </a:r>
            <a:r>
              <a:rPr lang="en-US" sz="4219" b="1" dirty="0">
                <a:solidFill>
                  <a:schemeClr val="accent3">
                    <a:lumMod val="75000"/>
                  </a:schemeClr>
                </a:solidFill>
              </a:rPr>
              <a:t>S</a:t>
            </a:r>
            <a:r>
              <a:rPr sz="4219" b="1" dirty="0">
                <a:solidFill>
                  <a:schemeClr val="accent3">
                    <a:lumMod val="75000"/>
                  </a:schemeClr>
                </a:solidFill>
              </a:rPr>
              <a:t>yntax</a:t>
            </a:r>
          </a:p>
        </p:txBody>
      </p:sp>
    </p:spTree>
    <p:extLst>
      <p:ext uri="{BB962C8B-B14F-4D97-AF65-F5344CB8AC3E}">
        <p14:creationId xmlns:p14="http://schemas.microsoft.com/office/powerpoint/2010/main" val="96550773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>
            <a:spLocks noGrp="1"/>
          </p:cNvSpPr>
          <p:nvPr>
            <p:ph type="body" idx="1"/>
          </p:nvPr>
        </p:nvSpPr>
        <p:spPr>
          <a:xfrm>
            <a:off x="367335" y="1785896"/>
            <a:ext cx="8620218" cy="48449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 program Consist of 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Stack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Data</a:t>
            </a:r>
          </a:p>
          <a:p>
            <a:pPr marL="543352" lvl="1" indent="-321457" algn="l" defTabSz="291633">
              <a:spcBef>
                <a:spcPts val="2039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Code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Each part occupies memory segments</a:t>
            </a:r>
            <a:r>
              <a:rPr lang="en-US" sz="1969" dirty="0">
                <a:solidFill>
                  <a:schemeClr val="tx1"/>
                </a:solidFill>
              </a:rPr>
              <a:t>. P</a:t>
            </a:r>
            <a:r>
              <a:rPr sz="1969" dirty="0">
                <a:solidFill>
                  <a:schemeClr val="tx1"/>
                </a:solidFill>
              </a:rPr>
              <a:t>rogram segment is </a:t>
            </a:r>
            <a:r>
              <a:rPr sz="1969" b="1" dirty="0">
                <a:solidFill>
                  <a:schemeClr val="tx1"/>
                </a:solidFill>
              </a:rPr>
              <a:t>translated</a:t>
            </a:r>
            <a:r>
              <a:rPr sz="1969" dirty="0">
                <a:solidFill>
                  <a:schemeClr val="tx1"/>
                </a:solidFill>
              </a:rPr>
              <a:t> into memory segment by assembler.</a:t>
            </a:r>
          </a:p>
          <a:p>
            <a:pPr marL="321457" indent="-321457" algn="l" defTabSz="291633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size of code and data of a program can be specified by </a:t>
            </a:r>
            <a:r>
              <a:rPr sz="1969" b="1" dirty="0">
                <a:solidFill>
                  <a:schemeClr val="tx1"/>
                </a:solidFill>
              </a:rPr>
              <a:t>memory model</a:t>
            </a:r>
            <a:r>
              <a:rPr sz="1969" dirty="0">
                <a:solidFill>
                  <a:schemeClr val="tx1"/>
                </a:solidFill>
              </a:rPr>
              <a:t> using</a:t>
            </a:r>
            <a:r>
              <a:rPr sz="1969" b="1" dirty="0">
                <a:solidFill>
                  <a:schemeClr val="tx1"/>
                </a:solidFill>
              </a:rPr>
              <a:t> .MODEL </a:t>
            </a:r>
            <a:r>
              <a:rPr sz="1969" dirty="0">
                <a:solidFill>
                  <a:schemeClr val="tx1"/>
                </a:solidFill>
              </a:rPr>
              <a:t>directive</a:t>
            </a: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</a:t>
            </a:r>
            <a:r>
              <a:rPr sz="1969" b="1" dirty="0" err="1">
                <a:solidFill>
                  <a:schemeClr val="tx1"/>
                </a:solidFill>
              </a:rPr>
              <a:t>Memory</a:t>
            </a:r>
            <a:r>
              <a:rPr lang="en-US" sz="1969" b="1" dirty="0" err="1">
                <a:solidFill>
                  <a:schemeClr val="tx1"/>
                </a:solidFill>
              </a:rPr>
              <a:t>_</a:t>
            </a:r>
            <a:r>
              <a:rPr sz="1969" b="1" dirty="0" err="1">
                <a:solidFill>
                  <a:schemeClr val="tx1"/>
                </a:solidFill>
              </a:rPr>
              <a:t>model</a:t>
            </a:r>
            <a:endParaRPr sz="1969" b="1" dirty="0">
              <a:solidFill>
                <a:schemeClr val="tx1"/>
              </a:solidFill>
            </a:endParaRPr>
          </a:p>
          <a:p>
            <a:pPr marL="665684" lvl="2" indent="-221894" algn="l" defTabSz="291633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.MODEL        SMALL [Code in ONE segment and Data in one segment]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957041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84674" y="1684455"/>
            <a:ext cx="8423161" cy="517354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Allocate a block of memory (stack area) to store the stack.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The stack area should be big enough to contain the stack at its maximum size.</a:t>
            </a:r>
          </a:p>
          <a:p>
            <a:pPr marL="321457" indent="-321457" algn="l" defTabSz="349138">
              <a:spcBef>
                <a:spcPts val="2461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Declaration: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dirty="0">
                <a:solidFill>
                  <a:schemeClr val="tx1"/>
                </a:solidFill>
              </a:rPr>
              <a:t>			</a:t>
            </a:r>
            <a:r>
              <a:rPr sz="2271" b="1" dirty="0">
                <a:solidFill>
                  <a:schemeClr val="tx1"/>
                </a:solidFill>
              </a:rPr>
              <a:t>.STACK          size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			.STACK          100H  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Allocates 100 bytes for stack area reasonable size for most applications</a:t>
            </a:r>
          </a:p>
          <a:p>
            <a:pPr lvl="2" indent="273239" algn="l" defTabSz="349138">
              <a:spcBef>
                <a:spcPts val="2461"/>
              </a:spcBef>
              <a:defRPr sz="1800">
                <a:solidFill>
                  <a:srgbClr val="000000"/>
                </a:solidFill>
              </a:defRPr>
            </a:pPr>
            <a:r>
              <a:rPr sz="2271" b="1" dirty="0">
                <a:solidFill>
                  <a:schemeClr val="tx1"/>
                </a:solidFill>
              </a:rPr>
              <a:t>**</a:t>
            </a:r>
            <a:r>
              <a:rPr sz="2271" dirty="0">
                <a:solidFill>
                  <a:schemeClr val="tx1"/>
                </a:solidFill>
              </a:rPr>
              <a:t> If size is omitted 1KB is allocated for stack area.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Stack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79564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/>
          </p:cNvSpPr>
          <p:nvPr>
            <p:ph type="body" idx="1"/>
          </p:nvPr>
        </p:nvSpPr>
        <p:spPr>
          <a:xfrm>
            <a:off x="601105" y="1891652"/>
            <a:ext cx="8156061" cy="49663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1639" indent="-361639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Contains all the </a:t>
            </a:r>
            <a:r>
              <a:rPr sz="2218" b="1" dirty="0">
                <a:solidFill>
                  <a:schemeClr val="tx1"/>
                </a:solidFill>
              </a:rPr>
              <a:t>variable </a:t>
            </a:r>
            <a:r>
              <a:rPr sz="2218" dirty="0">
                <a:solidFill>
                  <a:schemeClr val="tx1"/>
                </a:solidFill>
              </a:rPr>
              <a:t>definitions and sometimes Constant definitions (constant does not take any memory).</a:t>
            </a:r>
          </a:p>
          <a:p>
            <a:pPr marL="321457" indent="-321457" algn="l" defTabSz="340923">
              <a:spcBef>
                <a:spcPts val="2391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To declare data segment </a:t>
            </a:r>
            <a:r>
              <a:rPr sz="2218" b="1" dirty="0">
                <a:solidFill>
                  <a:schemeClr val="tx1"/>
                </a:solidFill>
              </a:rPr>
              <a:t>.DATA</a:t>
            </a:r>
            <a:r>
              <a:rPr sz="2218" dirty="0">
                <a:solidFill>
                  <a:schemeClr val="tx1"/>
                </a:solidFill>
              </a:rPr>
              <a:t> directive is used followed by variable and constant declaration.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dirty="0">
                <a:solidFill>
                  <a:schemeClr val="tx1"/>
                </a:solidFill>
              </a:rPr>
              <a:t>.</a:t>
            </a:r>
            <a:r>
              <a:rPr sz="2218" b="1" dirty="0">
                <a:solidFill>
                  <a:schemeClr val="tx1"/>
                </a:solidFill>
              </a:rPr>
              <a:t>DATA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WORD1       DW    2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BYTE1         DB     1       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MSG            DB    ‘THIS IS A MESSAGE’</a:t>
            </a:r>
          </a:p>
          <a:p>
            <a:pPr marL="0" lvl="6" indent="800428" defTabSz="340923">
              <a:spcBef>
                <a:spcPts val="2391"/>
              </a:spcBef>
              <a:buSzTx/>
              <a:buNone/>
              <a:defRPr sz="1800">
                <a:solidFill>
                  <a:srgbClr val="000000"/>
                </a:solidFill>
              </a:defRPr>
            </a:pPr>
            <a:r>
              <a:rPr sz="2218" b="1" dirty="0">
                <a:solidFill>
                  <a:schemeClr val="tx1"/>
                </a:solidFill>
              </a:rPr>
              <a:t>MASK          EQU  10010001B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Data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534889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/>
          </p:cNvSpPr>
          <p:nvPr>
            <p:ph type="body" idx="1"/>
          </p:nvPr>
        </p:nvSpPr>
        <p:spPr>
          <a:xfrm>
            <a:off x="469796" y="2005106"/>
            <a:ext cx="8538735" cy="528856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Contains the program’s instructions 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Declaration:</a:t>
            </a: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.CODE</a:t>
            </a:r>
            <a:r>
              <a:rPr sz="1969" dirty="0">
                <a:solidFill>
                  <a:schemeClr val="tx1"/>
                </a:solidFill>
              </a:rPr>
              <a:t>    name [name is optional]</a:t>
            </a:r>
          </a:p>
          <a:p>
            <a:pPr marL="712563" lvl="2" indent="-237521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There is no need of </a:t>
            </a: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 in SMALL program</a:t>
            </a:r>
          </a:p>
          <a:p>
            <a:pPr marL="321457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Inside a code segment, instructions are organized as procedures.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	</a:t>
            </a:r>
            <a:r>
              <a:rPr sz="1969" b="1" dirty="0">
                <a:solidFill>
                  <a:schemeClr val="tx1"/>
                </a:solidFill>
              </a:rPr>
              <a:t>name PROC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; body of the procedure</a:t>
            </a:r>
          </a:p>
          <a:p>
            <a:pPr lvl="1" indent="122154" algn="l" defTabSz="312170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		name ENDP</a:t>
            </a:r>
            <a:endParaRPr sz="1969" dirty="0">
              <a:solidFill>
                <a:schemeClr val="tx1"/>
              </a:solidFill>
            </a:endParaRPr>
          </a:p>
          <a:p>
            <a:pPr marL="321457" lvl="1" indent="-321457" algn="l" defTabSz="312170">
              <a:spcBef>
                <a:spcPts val="2180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H</a:t>
            </a:r>
            <a:r>
              <a:rPr sz="1969" dirty="0">
                <a:solidFill>
                  <a:schemeClr val="tx1"/>
                </a:solidFill>
              </a:rPr>
              <a:t>ere name = name of the procedure. PROC and ENDP are pseudo-ops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Code Segment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80826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>
            <a:spLocks noGrp="1"/>
          </p:cNvSpPr>
          <p:nvPr>
            <p:ph type="body" idx="1"/>
          </p:nvPr>
        </p:nvSpPr>
        <p:spPr>
          <a:xfrm>
            <a:off x="367111" y="1856096"/>
            <a:ext cx="8776889" cy="5017855"/>
          </a:xfrm>
          <a:prstGeom prst="rect">
            <a:avLst/>
          </a:prstGeom>
        </p:spPr>
        <p:txBody>
          <a:bodyPr>
            <a:noAutofit/>
          </a:bodyPr>
          <a:lstStyle/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.MODEL        SMALL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.DATA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 data definitions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.CODE</a:t>
            </a:r>
            <a:r>
              <a:rPr lang="en-US" sz="1687" b="1" dirty="0">
                <a:solidFill>
                  <a:schemeClr val="tx1"/>
                </a:solidFill>
              </a:rPr>
              <a:t> MAIN</a:t>
            </a:r>
            <a:endParaRPr sz="1687" b="1" dirty="0">
              <a:solidFill>
                <a:schemeClr val="tx1"/>
              </a:solidFill>
            </a:endParaRP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PROC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	;instructions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		MAIN ENDP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;other procedures go here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END MAIN</a:t>
            </a:r>
          </a:p>
          <a:p>
            <a:pPr lvl="2" indent="189659" algn="l" defTabSz="242342">
              <a:spcBef>
                <a:spcPts val="1687"/>
              </a:spcBef>
              <a:defRPr sz="1800">
                <a:solidFill>
                  <a:srgbClr val="000000"/>
                </a:solidFill>
              </a:defRPr>
            </a:pPr>
            <a:r>
              <a:rPr sz="1687" b="1" dirty="0">
                <a:solidFill>
                  <a:schemeClr val="tx1"/>
                </a:solidFill>
              </a:rPr>
              <a:t>*** The last line of the program should be the END directive, followed by the name of main procedure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Structure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697470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351535" y="1774206"/>
            <a:ext cx="8593060" cy="237214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sz="1630" dirty="0">
                <a:solidFill>
                  <a:schemeClr val="tx1"/>
                </a:solidFill>
              </a:rPr>
              <a:t>: Interrupt option stops the continuous progress of an activity or process.</a:t>
            </a:r>
          </a:p>
          <a:p>
            <a:pPr marL="241093" indent="-241093" algn="l" defTabSz="250558">
              <a:spcBef>
                <a:spcPts val="1758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Syntax: </a:t>
            </a:r>
          </a:p>
          <a:p>
            <a:pPr marL="381284" lvl="1" indent="-190642"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b="1" dirty="0">
                <a:solidFill>
                  <a:schemeClr val="tx1"/>
                </a:solidFill>
              </a:rPr>
              <a:t>INT</a:t>
            </a:r>
            <a:r>
              <a:rPr lang="en-US" sz="1630" b="1" dirty="0">
                <a:solidFill>
                  <a:schemeClr val="tx1"/>
                </a:solidFill>
              </a:rPr>
              <a:t> </a:t>
            </a:r>
            <a:r>
              <a:rPr sz="1630" dirty="0">
                <a:solidFill>
                  <a:schemeClr val="tx1"/>
                </a:solidFill>
              </a:rPr>
              <a:t> </a:t>
            </a:r>
            <a:r>
              <a:rPr sz="1630" dirty="0" err="1">
                <a:solidFill>
                  <a:schemeClr val="tx1"/>
                </a:solidFill>
              </a:rPr>
              <a:t>interrupt_number</a:t>
            </a:r>
            <a:endParaRPr sz="1630" dirty="0">
              <a:solidFill>
                <a:schemeClr val="tx1"/>
              </a:solidFill>
            </a:endParaRP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***A particular function is requested by placing a function number in the </a:t>
            </a:r>
            <a:r>
              <a:rPr sz="1630" b="1" dirty="0">
                <a:solidFill>
                  <a:schemeClr val="tx1"/>
                </a:solidFill>
              </a:rPr>
              <a:t>AH</a:t>
            </a:r>
            <a:r>
              <a:rPr sz="1630" dirty="0">
                <a:solidFill>
                  <a:schemeClr val="tx1"/>
                </a:solidFill>
              </a:rPr>
              <a:t> register and </a:t>
            </a:r>
            <a:r>
              <a:rPr sz="1630" b="1" dirty="0">
                <a:solidFill>
                  <a:schemeClr val="tx1"/>
                </a:solidFill>
              </a:rPr>
              <a:t>invoking INT 21h</a:t>
            </a:r>
            <a:r>
              <a:rPr sz="1630" dirty="0">
                <a:solidFill>
                  <a:schemeClr val="tx1"/>
                </a:solidFill>
              </a:rPr>
              <a:t> .</a:t>
            </a:r>
          </a:p>
          <a:p>
            <a:pPr algn="l" defTabSz="250558">
              <a:spcBef>
                <a:spcPts val="1758"/>
              </a:spcBef>
              <a:defRPr sz="1800">
                <a:solidFill>
                  <a:srgbClr val="000000"/>
                </a:solidFill>
              </a:defRPr>
            </a:pPr>
            <a:r>
              <a:rPr sz="1630" dirty="0">
                <a:solidFill>
                  <a:schemeClr val="tx1"/>
                </a:solidFill>
              </a:rPr>
              <a:t>*** </a:t>
            </a:r>
            <a:r>
              <a:rPr sz="1630" b="1" dirty="0">
                <a:solidFill>
                  <a:schemeClr val="tx1"/>
                </a:solidFill>
              </a:rPr>
              <a:t>INT 21h</a:t>
            </a:r>
            <a:r>
              <a:rPr sz="1630" dirty="0">
                <a:solidFill>
                  <a:schemeClr val="tx1"/>
                </a:solidFill>
              </a:rPr>
              <a:t> functions expect input values to be in certain registers and return output values to other registers</a:t>
            </a:r>
          </a:p>
        </p:txBody>
      </p:sp>
      <p:graphicFrame>
        <p:nvGraphicFramePr>
          <p:cNvPr id="173" name="Table 173"/>
          <p:cNvGraphicFramePr/>
          <p:nvPr/>
        </p:nvGraphicFramePr>
        <p:xfrm>
          <a:off x="295003" y="4173645"/>
          <a:ext cx="8706124" cy="241935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1470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1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40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23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Function Number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Routine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algn="ctr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Output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1094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single-key input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AH=1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 dirty="0">
                          <a:solidFill>
                            <a:schemeClr val="tx1"/>
                          </a:solidFill>
                        </a:rPr>
                        <a:t>AL = 0 if no input or
ASCII of character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7066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single-character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AH=2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DL=ASCII of display char
AL= ASCII of display char</a:t>
                      </a: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122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000" b="1">
                          <a:solidFill>
                            <a:schemeClr val="tx1"/>
                          </a:solidFill>
                        </a:rPr>
                        <a:t>character-string output</a:t>
                      </a: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AH=9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 sz="2800"/>
                      </a:pP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INT (Appendix C)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55706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body" idx="1"/>
          </p:nvPr>
        </p:nvSpPr>
        <p:spPr>
          <a:xfrm>
            <a:off x="619977" y="2382537"/>
            <a:ext cx="8084065" cy="32462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Task: </a:t>
            </a:r>
            <a:r>
              <a:rPr lang="en-US" sz="2531" b="1" dirty="0">
                <a:solidFill>
                  <a:schemeClr val="tx1"/>
                </a:solidFill>
              </a:rPr>
              <a:t>Write </a:t>
            </a:r>
            <a:r>
              <a:rPr lang="en-US" sz="2531" b="1">
                <a:solidFill>
                  <a:schemeClr val="tx1"/>
                </a:solidFill>
              </a:rPr>
              <a:t>a program to</a:t>
            </a:r>
            <a:r>
              <a:rPr sz="2531" b="1">
                <a:solidFill>
                  <a:schemeClr val="tx1"/>
                </a:solidFill>
              </a:rPr>
              <a:t> </a:t>
            </a:r>
            <a:r>
              <a:rPr sz="2531" b="1" dirty="0">
                <a:solidFill>
                  <a:schemeClr val="tx1"/>
                </a:solidFill>
              </a:rPr>
              <a:t>read a character from the keyboard and display the same at the beginning of next line.</a:t>
            </a:r>
          </a:p>
          <a:p>
            <a:pPr marL="401822" lvl="1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Lets start by displaying a question (“?”) mark for the user input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The First Program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1509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>
            <a:spLocks noGrp="1"/>
          </p:cNvSpPr>
          <p:nvPr>
            <p:ph type="title"/>
          </p:nvPr>
        </p:nvSpPr>
        <p:spPr>
          <a:xfrm>
            <a:off x="759738" y="178594"/>
            <a:ext cx="7804547" cy="682289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484886">
              <a:defRPr sz="6640"/>
            </a:lvl1pPr>
          </a:lstStyle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sz="4669" b="1" dirty="0">
                <a:solidFill>
                  <a:schemeClr val="accent3">
                    <a:lumMod val="75000"/>
                  </a:schemeClr>
                </a:solidFill>
              </a:rPr>
              <a:t>The Solution</a:t>
            </a:r>
          </a:p>
        </p:txBody>
      </p:sp>
      <p:sp>
        <p:nvSpPr>
          <p:cNvPr id="179" name="Shape 179"/>
          <p:cNvSpPr>
            <a:spLocks noGrp="1"/>
          </p:cNvSpPr>
          <p:nvPr>
            <p:ph type="body" idx="1"/>
          </p:nvPr>
        </p:nvSpPr>
        <p:spPr>
          <a:xfrm>
            <a:off x="86320" y="1045983"/>
            <a:ext cx="4059335" cy="56926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dirty="0">
                <a:solidFill>
                  <a:schemeClr val="tx1"/>
                </a:solidFill>
              </a:rPr>
              <a:t>.</a:t>
            </a:r>
            <a:r>
              <a:rPr sz="1523" b="1" dirty="0">
                <a:solidFill>
                  <a:schemeClr val="tx1"/>
                </a:solidFill>
              </a:rPr>
              <a:t>MODEL        SMALL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.STACK          100H  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.	CODE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MAIN PROC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 display prompt to the user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AH,2 ; display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DL,’?’ ; character is ‘?’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display the DL char (?)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;input a character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AH,1   ; read character function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INT 21H      ; character is in AL</a:t>
            </a: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	MOV BL,AL ; save input to BL </a:t>
            </a:r>
            <a:r>
              <a:rPr sz="1523" b="1" dirty="0" err="1">
                <a:solidFill>
                  <a:schemeClr val="tx1"/>
                </a:solidFill>
              </a:rPr>
              <a:t>reg</a:t>
            </a:r>
            <a:endParaRPr sz="1523" b="1" dirty="0">
              <a:solidFill>
                <a:schemeClr val="tx1"/>
              </a:solidFill>
            </a:endParaRPr>
          </a:p>
          <a:p>
            <a:pPr lvl="2" indent="183231" algn="l" defTabSz="234127">
              <a:spcBef>
                <a:spcPts val="1617"/>
              </a:spcBef>
              <a:defRPr sz="1800">
                <a:solidFill>
                  <a:srgbClr val="000000"/>
                </a:solidFill>
              </a:defRPr>
            </a:pPr>
            <a:r>
              <a:rPr sz="1523" b="1" dirty="0">
                <a:solidFill>
                  <a:schemeClr val="tx1"/>
                </a:solidFill>
              </a:rPr>
              <a:t>;go to new line</a:t>
            </a:r>
          </a:p>
        </p:txBody>
      </p:sp>
      <p:sp>
        <p:nvSpPr>
          <p:cNvPr id="180" name="Shape 180"/>
          <p:cNvSpPr/>
          <p:nvPr/>
        </p:nvSpPr>
        <p:spPr>
          <a:xfrm>
            <a:off x="3362178" y="860882"/>
            <a:ext cx="5638947" cy="5877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noAutofit/>
          </a:bodyPr>
          <a:lstStyle/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AH,2 		; display character function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DL,0Dh 	;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21H 		; execute carriage return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DL,0A</a:t>
            </a:r>
            <a:r>
              <a:rPr lang="en-US" sz="1406" b="1" dirty="0"/>
              <a:t>h</a:t>
            </a:r>
            <a:r>
              <a:rPr sz="1406" b="1" dirty="0"/>
              <a:t> 	; line feed to display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r>
              <a:rPr sz="1406" b="1" dirty="0"/>
              <a:t> 		; execute Line feed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 display character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DL, BL 		; retrieve character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INT 21</a:t>
            </a:r>
            <a:r>
              <a:rPr lang="en-US" sz="1406" b="1" dirty="0"/>
              <a:t>h</a:t>
            </a:r>
            <a:endParaRPr sz="1406" b="1" dirty="0"/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;return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MOV AH,4C</a:t>
            </a:r>
            <a:r>
              <a:rPr lang="en-US" sz="1406" b="1" dirty="0"/>
              <a:t>h</a:t>
            </a:r>
            <a:r>
              <a:rPr sz="1406" b="1" dirty="0"/>
              <a:t>  ; terminate the currant process and </a:t>
            </a:r>
            <a:r>
              <a:rPr lang="en-US" sz="1406" b="1" dirty="0"/>
              <a:t>  </a:t>
            </a:r>
            <a:r>
              <a:rPr sz="1406" b="1" dirty="0"/>
              <a:t>transfer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                           control to invoking process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/>
              <a:t>INT 21</a:t>
            </a:r>
            <a:r>
              <a:rPr lang="en-US" sz="1406" b="1"/>
              <a:t>h</a:t>
            </a:r>
            <a:r>
              <a:rPr sz="1406" b="1"/>
              <a:t>           </a:t>
            </a:r>
            <a:r>
              <a:rPr sz="1406" b="1" dirty="0"/>
              <a:t>; termination the execution of program 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			      return control to DOS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MAIN ENDP</a:t>
            </a:r>
          </a:p>
          <a:p>
            <a:pPr lvl="2" indent="157513" defTabSz="201268">
              <a:spcBef>
                <a:spcPts val="1406"/>
              </a:spcBef>
              <a:defRPr sz="1800">
                <a:solidFill>
                  <a:srgbClr val="000000"/>
                </a:solidFill>
              </a:defRPr>
            </a:pPr>
            <a:r>
              <a:rPr sz="1406" b="1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1411690948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853426" y="231404"/>
            <a:ext cx="7804547" cy="657960"/>
          </a:xfrm>
          <a:prstGeom prst="rect">
            <a:avLst/>
          </a:prstGeom>
        </p:spPr>
        <p:txBody>
          <a:bodyPr>
            <a:noAutofit/>
          </a:bodyPr>
          <a:lstStyle>
            <a:lvl1pPr defTabSz="397256">
              <a:defRPr sz="5440" b="1"/>
            </a:lvl1pPr>
          </a:lstStyle>
          <a:p>
            <a:pPr lvl="0" algn="ctr">
              <a:defRPr sz="1800" b="0">
                <a:solidFill>
                  <a:srgbClr val="000000"/>
                </a:solidFill>
              </a:defRPr>
            </a:pPr>
            <a:r>
              <a:rPr sz="4219" dirty="0">
                <a:solidFill>
                  <a:schemeClr val="accent3">
                    <a:lumMod val="75000"/>
                  </a:schemeClr>
                </a:solidFill>
              </a:rPr>
              <a:t>Programming Steps</a:t>
            </a:r>
          </a:p>
        </p:txBody>
      </p:sp>
      <p:sp>
        <p:nvSpPr>
          <p:cNvPr id="183" name="Shape 183"/>
          <p:cNvSpPr/>
          <p:nvPr/>
        </p:nvSpPr>
        <p:spPr>
          <a:xfrm>
            <a:off x="3823092" y="2107405"/>
            <a:ext cx="1497817" cy="542852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.ASM file</a:t>
            </a:r>
          </a:p>
        </p:txBody>
      </p:sp>
      <p:sp>
        <p:nvSpPr>
          <p:cNvPr id="184" name="Shape 184"/>
          <p:cNvSpPr/>
          <p:nvPr/>
        </p:nvSpPr>
        <p:spPr>
          <a:xfrm>
            <a:off x="3823092" y="3059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>
                <a:solidFill>
                  <a:srgbClr val="FFFFFF"/>
                </a:solidFill>
              </a:rPr>
              <a:t>Assembler</a:t>
            </a:r>
          </a:p>
        </p:txBody>
      </p:sp>
      <p:sp>
        <p:nvSpPr>
          <p:cNvPr id="185" name="Shape 185"/>
          <p:cNvSpPr/>
          <p:nvPr/>
        </p:nvSpPr>
        <p:spPr>
          <a:xfrm>
            <a:off x="3823092" y="40124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.OBJ file</a:t>
            </a:r>
          </a:p>
        </p:txBody>
      </p:sp>
      <p:sp>
        <p:nvSpPr>
          <p:cNvPr id="186" name="Shape 186"/>
          <p:cNvSpPr/>
          <p:nvPr/>
        </p:nvSpPr>
        <p:spPr>
          <a:xfrm>
            <a:off x="3823092" y="4873609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Linker</a:t>
            </a:r>
          </a:p>
        </p:txBody>
      </p:sp>
      <p:sp>
        <p:nvSpPr>
          <p:cNvPr id="187" name="Shape 187"/>
          <p:cNvSpPr/>
          <p:nvPr/>
        </p:nvSpPr>
        <p:spPr>
          <a:xfrm>
            <a:off x="3823092" y="5826110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.EXE file</a:t>
            </a:r>
          </a:p>
        </p:txBody>
      </p:sp>
      <p:sp>
        <p:nvSpPr>
          <p:cNvPr id="188" name="Shape 188"/>
          <p:cNvSpPr/>
          <p:nvPr/>
        </p:nvSpPr>
        <p:spPr>
          <a:xfrm>
            <a:off x="3823092" y="1154906"/>
            <a:ext cx="1497817" cy="542851"/>
          </a:xfrm>
          <a:prstGeom prst="rect">
            <a:avLst/>
          </a:prstGeom>
          <a:blipFill>
            <a:blip r:embed="rId2"/>
          </a:blip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9" tIns="35719" rIns="35719" bIns="35719" anchor="ctr"/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28" dirty="0">
                <a:solidFill>
                  <a:srgbClr val="FFFFFF"/>
                </a:solidFill>
              </a:rPr>
              <a:t>Editor</a:t>
            </a:r>
          </a:p>
        </p:txBody>
      </p:sp>
      <p:sp>
        <p:nvSpPr>
          <p:cNvPr id="189" name="Shape 189"/>
          <p:cNvSpPr/>
          <p:nvPr/>
        </p:nvSpPr>
        <p:spPr>
          <a:xfrm>
            <a:off x="4580929" y="173547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0" name="Shape 190"/>
          <p:cNvSpPr/>
          <p:nvPr/>
        </p:nvSpPr>
        <p:spPr>
          <a:xfrm>
            <a:off x="4580929" y="2678046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1" name="Shape 191"/>
          <p:cNvSpPr/>
          <p:nvPr/>
        </p:nvSpPr>
        <p:spPr>
          <a:xfrm>
            <a:off x="4572000" y="3630545"/>
            <a:ext cx="1" cy="354073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2" name="Shape 192"/>
          <p:cNvSpPr/>
          <p:nvPr/>
        </p:nvSpPr>
        <p:spPr>
          <a:xfrm>
            <a:off x="4572000" y="4543490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3" name="Shape 193"/>
          <p:cNvSpPr/>
          <p:nvPr/>
        </p:nvSpPr>
        <p:spPr>
          <a:xfrm>
            <a:off x="4572000" y="5456435"/>
            <a:ext cx="1" cy="354072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35719" tIns="35719" rIns="35719" bIns="35719" anchor="ctr"/>
          <a:lstStyle/>
          <a:p>
            <a:pPr lvl="0">
              <a:defRPr sz="2600"/>
            </a:pPr>
            <a:endParaRPr sz="1828"/>
          </a:p>
        </p:txBody>
      </p:sp>
      <p:sp>
        <p:nvSpPr>
          <p:cNvPr id="194" name="Shape 194"/>
          <p:cNvSpPr/>
          <p:nvPr/>
        </p:nvSpPr>
        <p:spPr>
          <a:xfrm>
            <a:off x="6248652" y="3239157"/>
            <a:ext cx="2538160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Assemble source program</a:t>
            </a:r>
          </a:p>
        </p:txBody>
      </p:sp>
      <p:sp>
        <p:nvSpPr>
          <p:cNvPr id="195" name="Shape 195"/>
          <p:cNvSpPr/>
          <p:nvPr/>
        </p:nvSpPr>
        <p:spPr>
          <a:xfrm>
            <a:off x="6400851" y="5073032"/>
            <a:ext cx="2257121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Link Object program</a:t>
            </a:r>
          </a:p>
        </p:txBody>
      </p:sp>
      <p:sp>
        <p:nvSpPr>
          <p:cNvPr id="196" name="Shape 196"/>
          <p:cNvSpPr/>
          <p:nvPr/>
        </p:nvSpPr>
        <p:spPr>
          <a:xfrm>
            <a:off x="6248653" y="1310130"/>
            <a:ext cx="2297058" cy="331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9" tIns="35719" rIns="35719" bIns="35719" anchor="ctr">
            <a:spAutoFit/>
          </a:bodyPr>
          <a:lstStyle>
            <a:lvl1pPr>
              <a:defRPr sz="22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687" b="1" dirty="0"/>
              <a:t>Create source program</a:t>
            </a:r>
          </a:p>
        </p:txBody>
      </p:sp>
    </p:spTree>
    <p:extLst>
      <p:ext uri="{BB962C8B-B14F-4D97-AF65-F5344CB8AC3E}">
        <p14:creationId xmlns:p14="http://schemas.microsoft.com/office/powerpoint/2010/main" val="376264186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/>
          </p:cNvSpPr>
          <p:nvPr>
            <p:ph type="body" idx="1"/>
          </p:nvPr>
        </p:nvSpPr>
        <p:spPr>
          <a:xfrm>
            <a:off x="900177" y="2385739"/>
            <a:ext cx="8324191" cy="432840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LEA: Load Effective address</a:t>
            </a:r>
          </a:p>
          <a:p>
            <a:pPr lvl="2" algn="l"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LEA destination, source</a:t>
            </a:r>
          </a:p>
          <a:p>
            <a:pPr marL="401822" indent="-401822" algn="l"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2531" dirty="0">
                <a:solidFill>
                  <a:schemeClr val="tx1"/>
                </a:solidFill>
              </a:rPr>
              <a:t>LEA puts copy of the source offset address into the destination.</a:t>
            </a:r>
          </a:p>
          <a:p>
            <a:pPr lvl="0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     </a:t>
            </a:r>
            <a:r>
              <a:rPr sz="2531" b="1" dirty="0">
                <a:solidFill>
                  <a:schemeClr val="tx1"/>
                </a:solidFill>
              </a:rPr>
              <a:t>i.e. LEA DX, MSG   ; will load address of MSG to DX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Instruction: LEA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912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>
            <a:spLocks noGrp="1"/>
          </p:cNvSpPr>
          <p:nvPr>
            <p:ph type="body" idx="1"/>
          </p:nvPr>
        </p:nvSpPr>
        <p:spPr>
          <a:xfrm>
            <a:off x="776656" y="2095800"/>
            <a:ext cx="8223359" cy="3977494"/>
          </a:xfrm>
          <a:prstGeom prst="rect">
            <a:avLst/>
          </a:prstGeom>
        </p:spPr>
        <p:txBody>
          <a:bodyPr>
            <a:noAutofit/>
          </a:bodyPr>
          <a:lstStyle/>
          <a:p>
            <a:pPr marL="618359" lvl="1" indent="-321457" algn="l" defTabSz="390213">
              <a:spcBef>
                <a:spcPts val="2742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Instructions and </a:t>
            </a:r>
            <a:r>
              <a:rPr lang="en-US" sz="1969" dirty="0">
                <a:solidFill>
                  <a:schemeClr val="tx1"/>
                </a:solidFill>
              </a:rPr>
              <a:t>d</a:t>
            </a:r>
            <a:r>
              <a:rPr sz="1969" dirty="0">
                <a:solidFill>
                  <a:schemeClr val="tx1"/>
                </a:solidFill>
              </a:rPr>
              <a:t>irective</a:t>
            </a:r>
            <a:r>
              <a:rPr lang="en-US" sz="1969" dirty="0">
                <a:solidFill>
                  <a:schemeClr val="tx1"/>
                </a:solidFill>
              </a:rPr>
              <a:t>s</a:t>
            </a:r>
            <a:r>
              <a:rPr sz="1969" dirty="0">
                <a:solidFill>
                  <a:schemeClr val="tx1"/>
                </a:solidFill>
              </a:rPr>
              <a:t> can have u</a:t>
            </a:r>
            <a:r>
              <a:rPr lang="en-US" sz="1969" dirty="0">
                <a:solidFill>
                  <a:schemeClr val="tx1"/>
                </a:solidFill>
              </a:rPr>
              <a:t>p </a:t>
            </a:r>
            <a:r>
              <a:rPr sz="1969" dirty="0">
                <a:solidFill>
                  <a:schemeClr val="tx1"/>
                </a:solidFill>
              </a:rPr>
              <a:t>to </a:t>
            </a:r>
            <a:r>
              <a:rPr sz="1969" b="1" dirty="0">
                <a:solidFill>
                  <a:schemeClr val="tx1"/>
                </a:solidFill>
              </a:rPr>
              <a:t>four fields</a:t>
            </a:r>
            <a:r>
              <a:rPr sz="1969" dirty="0">
                <a:solidFill>
                  <a:schemeClr val="tx1"/>
                </a:solidFill>
              </a:rPr>
              <a:t>: </a:t>
            </a:r>
          </a:p>
          <a:p>
            <a:pPr marL="890705" lvl="2" indent="-296902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     Operation   Operand(s)   comment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	</a:t>
            </a:r>
            <a:r>
              <a:rPr sz="1969" b="1" dirty="0">
                <a:solidFill>
                  <a:schemeClr val="accent2">
                    <a:lumMod val="75000"/>
                  </a:schemeClr>
                </a:solidFill>
              </a:rPr>
              <a:t>	 START    MOV CX,5              ; initialize counter   	</a:t>
            </a:r>
            <a:r>
              <a:rPr sz="1969" b="1" dirty="0">
                <a:solidFill>
                  <a:schemeClr val="tx1"/>
                </a:solidFill>
              </a:rPr>
              <a:t>	</a:t>
            </a:r>
            <a:endParaRPr lang="en-US" sz="1969" b="1" dirty="0">
              <a:solidFill>
                <a:schemeClr val="tx1"/>
              </a:solidFill>
            </a:endParaRP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 **[Fields </a:t>
            </a:r>
            <a:r>
              <a:rPr lang="en-US" sz="1969" b="1" dirty="0">
                <a:solidFill>
                  <a:schemeClr val="tx1"/>
                </a:solidFill>
              </a:rPr>
              <a:t> m</a:t>
            </a:r>
            <a:r>
              <a:rPr sz="1969" b="1" dirty="0">
                <a:solidFill>
                  <a:schemeClr val="tx1"/>
                </a:solidFill>
              </a:rPr>
              <a:t>ust appear in this order]</a:t>
            </a:r>
          </a:p>
          <a:p>
            <a:pPr lvl="2" indent="305384" algn="l" defTabSz="390213">
              <a:spcBef>
                <a:spcPts val="2742"/>
              </a:spcBef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		 </a:t>
            </a:r>
            <a:r>
              <a:rPr sz="1969" b="1" dirty="0">
                <a:solidFill>
                  <a:schemeClr val="tx1"/>
                </a:solidFill>
              </a:rPr>
              <a:t>MAIN		PROC  </a:t>
            </a:r>
            <a:r>
              <a:rPr sz="1969" dirty="0">
                <a:solidFill>
                  <a:schemeClr val="tx1"/>
                </a:solidFill>
              </a:rPr>
              <a:t>[ creates a Procedure]</a:t>
            </a:r>
            <a:endParaRPr sz="1969" b="1" dirty="0">
              <a:solidFill>
                <a:schemeClr val="tx1"/>
              </a:solidFill>
            </a:endParaRPr>
          </a:p>
          <a:p>
            <a:pPr marL="915260" lvl="2" indent="-321457" algn="l" defTabSz="390213">
              <a:spcBef>
                <a:spcPts val="2742"/>
              </a:spcBef>
              <a:buClrTx/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At least one </a:t>
            </a:r>
            <a:r>
              <a:rPr sz="1969" b="1" dirty="0">
                <a:solidFill>
                  <a:schemeClr val="tx1"/>
                </a:solidFill>
              </a:rPr>
              <a:t>blank</a:t>
            </a:r>
            <a:r>
              <a:rPr sz="1969" dirty="0">
                <a:solidFill>
                  <a:schemeClr val="tx1"/>
                </a:solidFill>
              </a:rPr>
              <a:t> or </a:t>
            </a:r>
            <a:r>
              <a:rPr sz="1969" b="1" dirty="0">
                <a:solidFill>
                  <a:schemeClr val="tx1"/>
                </a:solidFill>
              </a:rPr>
              <a:t>tab</a:t>
            </a:r>
            <a:r>
              <a:rPr sz="1969" dirty="0">
                <a:solidFill>
                  <a:schemeClr val="tx1"/>
                </a:solidFill>
              </a:rPr>
              <a:t> character must separate the fields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640" b="1" dirty="0">
                <a:solidFill>
                  <a:schemeClr val="accent3">
                    <a:lumMod val="75000"/>
                  </a:schemeClr>
                </a:solidFill>
              </a:rPr>
              <a:t>Fields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3512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/>
          </p:cNvSpPr>
          <p:nvPr>
            <p:ph type="body" idx="1"/>
          </p:nvPr>
        </p:nvSpPr>
        <p:spPr>
          <a:xfrm>
            <a:off x="604798" y="2382258"/>
            <a:ext cx="8190945" cy="495537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PSP contains information about the program to facilitate the </a:t>
            </a:r>
            <a:r>
              <a:rPr sz="1969" b="1" dirty="0">
                <a:solidFill>
                  <a:schemeClr val="tx1"/>
                </a:solidFill>
              </a:rPr>
              <a:t>program access</a:t>
            </a:r>
            <a:r>
              <a:rPr sz="1969" dirty="0">
                <a:solidFill>
                  <a:schemeClr val="tx1"/>
                </a:solidFill>
              </a:rPr>
              <a:t> in this area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DOS places its segment number in both  DS and ES before program execution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>
                <a:solidFill>
                  <a:schemeClr val="tx1"/>
                </a:solidFill>
              </a:rPr>
              <a:t>U</a:t>
            </a:r>
            <a:r>
              <a:rPr sz="1969" dirty="0">
                <a:solidFill>
                  <a:schemeClr val="tx1"/>
                </a:solidFill>
              </a:rPr>
              <a:t>sually, DS does not contain the segment number of the data segment. </a:t>
            </a:r>
          </a:p>
          <a:p>
            <a:pPr marL="321457" indent="-321457" algn="l" defTabSz="316278">
              <a:spcBef>
                <a:spcPts val="225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Thus, a program with data segment will start with these two instruction 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AX,@DATA   [name of data segment define in .DATA]</a:t>
            </a:r>
          </a:p>
          <a:p>
            <a:pPr marL="481293" lvl="2" indent="0" algn="l" defTabSz="316278">
              <a:spcBef>
                <a:spcPts val="2250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MOV DS,AX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Program Segment Prefix (PSP)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95247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>
            <a:spLocks noGrp="1"/>
          </p:cNvSpPr>
          <p:nvPr>
            <p:ph type="body" idx="1"/>
          </p:nvPr>
        </p:nvSpPr>
        <p:spPr>
          <a:xfrm>
            <a:off x="1058168" y="2446273"/>
            <a:ext cx="7804548" cy="448966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 dirty="0">
                <a:solidFill>
                  <a:schemeClr val="tx1"/>
                </a:solidFill>
              </a:rPr>
              <a:t>Write a program to print HELLO! on the screen</a:t>
            </a:r>
            <a:endParaRPr lang="en-US" sz="2531" b="1" dirty="0">
              <a:solidFill>
                <a:schemeClr val="tx1"/>
              </a:solidFill>
            </a:endParaRPr>
          </a:p>
          <a:p>
            <a:pPr marL="464327" indent="-464327" algn="l">
              <a:buSzPct val="100000"/>
              <a:buAutoNum type="arabicPeriod"/>
              <a:defRPr sz="1800">
                <a:solidFill>
                  <a:srgbClr val="000000"/>
                </a:solidFill>
              </a:defRPr>
            </a:pPr>
            <a:r>
              <a:rPr sz="2531" b="1">
                <a:solidFill>
                  <a:schemeClr val="tx1"/>
                </a:solidFill>
              </a:rPr>
              <a:t>Write </a:t>
            </a:r>
            <a:r>
              <a:rPr sz="2531" b="1" dirty="0">
                <a:solidFill>
                  <a:schemeClr val="tx1"/>
                </a:solidFill>
              </a:rPr>
              <a:t>a program that can convert the user input character in UPPERCASE like below</a:t>
            </a:r>
            <a:endParaRPr lang="en-US" sz="2531" b="1" dirty="0">
              <a:solidFill>
                <a:schemeClr val="tx1"/>
              </a:solidFill>
            </a:endParaRPr>
          </a:p>
          <a:p>
            <a:pPr algn="l">
              <a:buSzPct val="100000"/>
              <a:defRPr sz="1800">
                <a:solidFill>
                  <a:srgbClr val="000000"/>
                </a:solidFill>
              </a:defRPr>
            </a:pPr>
            <a:r>
              <a:rPr lang="en-US" sz="2531" b="1" dirty="0"/>
              <a:t>  	Example:</a:t>
            </a:r>
            <a:endParaRPr sz="2531" b="1" dirty="0">
              <a:solidFill>
                <a:schemeClr val="tx1"/>
              </a:solidFill>
            </a:endParaRP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ENTER A LOWER</a:t>
            </a:r>
            <a:r>
              <a:rPr lang="en-US" sz="2531" b="1" dirty="0">
                <a:solidFill>
                  <a:schemeClr val="tx1"/>
                </a:solidFill>
              </a:rPr>
              <a:t>-</a:t>
            </a:r>
            <a:r>
              <a:rPr sz="2531" b="1" dirty="0">
                <a:solidFill>
                  <a:schemeClr val="tx1"/>
                </a:solidFill>
              </a:rPr>
              <a:t>CASE LETTER:  a</a:t>
            </a:r>
          </a:p>
          <a:p>
            <a:pPr lvl="1" algn="l">
              <a:defRPr sz="1800">
                <a:solidFill>
                  <a:srgbClr val="000000"/>
                </a:solidFill>
              </a:defRPr>
            </a:pPr>
            <a:r>
              <a:rPr lang="en-US" sz="2531" b="1" dirty="0">
                <a:solidFill>
                  <a:schemeClr val="tx1"/>
                </a:solidFill>
              </a:rPr>
              <a:t>	</a:t>
            </a:r>
            <a:r>
              <a:rPr sz="2531" b="1" dirty="0">
                <a:solidFill>
                  <a:schemeClr val="tx1"/>
                </a:solidFill>
              </a:rPr>
              <a:t>IN UPPERCASE IT IS:  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5"/>
                </a:solidFill>
              </a:rPr>
              <a:t>HW: Solve the Following</a:t>
            </a:r>
            <a:endParaRPr sz="464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892617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https://www.whoishostingthis.com/resources/assembly-language/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8536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559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01277" y="1812491"/>
            <a:ext cx="8341445" cy="5170499"/>
          </a:xfrm>
          <a:prstGeom prst="rect">
            <a:avLst/>
          </a:prstGeom>
        </p:spPr>
        <p:txBody>
          <a:bodyPr>
            <a:no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Name</a:t>
            </a:r>
            <a:r>
              <a:rPr sz="1969" dirty="0">
                <a:solidFill>
                  <a:schemeClr val="tx1"/>
                </a:solidFill>
              </a:rPr>
              <a:t>: it is used for instruction levels, procedure names and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The assembler translates names into variable names.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Can be 1 to 31 characters long and consists of letter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,</a:t>
            </a:r>
            <a:r>
              <a:rPr lang="en-US" sz="1969" dirty="0">
                <a:solidFill>
                  <a:schemeClr val="tx1"/>
                </a:solidFill>
              </a:rPr>
              <a:t> </a:t>
            </a:r>
            <a:r>
              <a:rPr sz="1969" dirty="0">
                <a:solidFill>
                  <a:schemeClr val="tx1"/>
                </a:solidFill>
              </a:rPr>
              <a:t>digit and special characters.</a:t>
            </a:r>
          </a:p>
          <a:p>
            <a:pPr marL="580409" lvl="1" indent="-361639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Embedded blanks are not allowed.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Names may not begin with number.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UPPERCASE</a:t>
            </a:r>
            <a:r>
              <a:rPr sz="1969" dirty="0">
                <a:solidFill>
                  <a:schemeClr val="tx1"/>
                </a:solidFill>
              </a:rPr>
              <a:t> and </a:t>
            </a:r>
            <a:r>
              <a:rPr sz="1969" b="1" dirty="0">
                <a:solidFill>
                  <a:schemeClr val="tx1"/>
                </a:solidFill>
              </a:rPr>
              <a:t>lowercase</a:t>
            </a:r>
            <a:r>
              <a:rPr sz="1969" dirty="0">
                <a:solidFill>
                  <a:schemeClr val="tx1"/>
                </a:solidFill>
              </a:rPr>
              <a:t> in name are same.</a:t>
            </a:r>
          </a:p>
          <a:p>
            <a:pPr marL="540227" lvl="1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Examples: COUNTER1, $1000, Done?,  .TEST</a:t>
            </a:r>
          </a:p>
          <a:p>
            <a:pPr marL="758996" lvl="2" indent="-321457" algn="l" defTabSz="287526">
              <a:spcBef>
                <a:spcPts val="2039"/>
              </a:spcBef>
              <a:buSzPct val="100000"/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b="1" dirty="0">
                <a:solidFill>
                  <a:schemeClr val="tx1"/>
                </a:solidFill>
              </a:rPr>
              <a:t>Ille</a:t>
            </a:r>
            <a:r>
              <a:rPr sz="1969" b="1" dirty="0">
                <a:solidFill>
                  <a:schemeClr val="tx1"/>
                </a:solidFill>
              </a:rPr>
              <a:t>gal names TWO WORD, 2AB, A45.28, ME &amp;YOU  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4294967295"/>
          </p:nvPr>
        </p:nvSpPr>
        <p:spPr>
          <a:xfrm>
            <a:off x="-22696" y="6546289"/>
            <a:ext cx="192360" cy="1947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vert="horz" wrap="none" lIns="0" tIns="0" rIns="0" bIns="0" rtlCol="0" anchor="ctr">
            <a:spAutoFit/>
          </a:bodyPr>
          <a:lstStyle>
            <a:lvl1pPr>
              <a:defRPr sz="1266"/>
            </a:lvl1pPr>
          </a:lstStyle>
          <a:p>
            <a:pPr lvl="0">
              <a:defRPr>
                <a:solidFill>
                  <a:srgbClr val="000000"/>
                </a:solidFill>
              </a:defRPr>
            </a:pPr>
            <a:fld id="{86CB4B4D-7CA3-9044-876B-883B54F8677D}" type="slidenum">
              <a:rPr>
                <a:solidFill>
                  <a:srgbClr val="FFFFFF"/>
                </a:solidFill>
              </a:rPr>
              <a:t>6</a:t>
            </a:fld>
            <a:endParaRPr>
              <a:solidFill>
                <a:srgbClr val="FFFFFF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Name Field 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36611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292712" y="1925965"/>
            <a:ext cx="8707505" cy="468513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287526">
              <a:spcBef>
                <a:spcPts val="2039"/>
              </a:spcBef>
              <a:buFont typeface="Wingdings" panose="05000000000000000000" pitchFamily="2" charset="2"/>
              <a:buChar char="Ø"/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Which of the following names are legal in IBM PC assembly language?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TWO_WORDS</a:t>
            </a:r>
          </a:p>
          <a:p>
            <a:pPr marL="218770" lvl="1" indent="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 err="1">
                <a:solidFill>
                  <a:schemeClr val="tx1"/>
                </a:solidFill>
              </a:rPr>
              <a:t>TwoWOrDs</a:t>
            </a:r>
            <a:endParaRPr sz="1969" b="1" dirty="0">
              <a:solidFill>
                <a:schemeClr val="tx1"/>
              </a:solidFill>
            </a:endParaRP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?1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.@?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$145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LET’S_GO</a:t>
            </a:r>
          </a:p>
          <a:p>
            <a:pPr marL="437539" lvl="1" indent="-218770" algn="l" defTabSz="287526">
              <a:spcBef>
                <a:spcPts val="2039"/>
              </a:spcBef>
              <a:defRPr sz="1800">
                <a:solidFill>
                  <a:srgbClr val="000000"/>
                </a:solidFill>
              </a:defRPr>
            </a:pPr>
            <a:r>
              <a:rPr sz="1969" b="1" dirty="0">
                <a:solidFill>
                  <a:schemeClr val="tx1"/>
                </a:solidFill>
              </a:rPr>
              <a:t>T = 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6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Solve the Following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326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/>
        </p:nvSpPr>
        <p:spPr>
          <a:xfrm>
            <a:off x="564989" y="1476304"/>
            <a:ext cx="8341444" cy="5088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Operation field contains a symbolic operation code (opcode).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The assembler translates a symbolic opcode into a machine language.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Opcode symbols often describe the </a:t>
            </a:r>
            <a:r>
              <a:rPr sz="1969" b="1" dirty="0"/>
              <a:t>operations function </a:t>
            </a:r>
            <a:r>
              <a:rPr sz="1969" dirty="0"/>
              <a:t>(e.g. </a:t>
            </a:r>
            <a:r>
              <a:rPr sz="1969" b="1" dirty="0"/>
              <a:t>MOV, ADD, SUM </a:t>
            </a:r>
            <a:r>
              <a:rPr sz="1969" dirty="0"/>
              <a:t>etc</a:t>
            </a:r>
            <a:r>
              <a:rPr lang="en-US" sz="1969" dirty="0"/>
              <a:t>..</a:t>
            </a:r>
            <a:r>
              <a:rPr sz="1969" dirty="0"/>
              <a:t>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In assembler directive, the operation field contains pseudo operation code (pseudo-ops).</a:t>
            </a:r>
          </a:p>
          <a:p>
            <a:pPr marL="246897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lang="en-US" sz="1969" dirty="0"/>
              <a:t>P</a:t>
            </a:r>
            <a:r>
              <a:rPr sz="1969" dirty="0"/>
              <a:t>seudo-ops are NOT translated into machine code. they simply </a:t>
            </a:r>
            <a:r>
              <a:rPr sz="1969" b="1" dirty="0"/>
              <a:t>tell</a:t>
            </a:r>
            <a:r>
              <a:rPr sz="1969" dirty="0"/>
              <a:t> the assembler to do something.</a:t>
            </a:r>
          </a:p>
          <a:p>
            <a:pPr marL="493794" lvl="1" indent="-246897" defTabSz="324493">
              <a:spcBef>
                <a:spcPts val="2320"/>
              </a:spcBef>
              <a:buSzPct val="7500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/>
              <a:t>e.g. </a:t>
            </a:r>
            <a:r>
              <a:rPr sz="1969" b="1" dirty="0"/>
              <a:t>PROC</a:t>
            </a:r>
            <a:r>
              <a:rPr sz="1969" dirty="0"/>
              <a:t> pseudo-op is used to create procedure.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5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Operation Field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772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703778" y="1788416"/>
            <a:ext cx="8117312" cy="532683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Operand field species the data that are to be </a:t>
            </a:r>
            <a:r>
              <a:rPr sz="1969" b="1" dirty="0">
                <a:solidFill>
                  <a:schemeClr val="tx1"/>
                </a:solidFill>
              </a:rPr>
              <a:t>acted on</a:t>
            </a:r>
            <a:r>
              <a:rPr sz="1969" dirty="0">
                <a:solidFill>
                  <a:schemeClr val="tx1"/>
                </a:solidFill>
              </a:rPr>
              <a:t> by the operation.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An instruction may have zero, one or two operands. e.g.</a:t>
            </a: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231270" indent="-231270" algn="l" defTabSz="303956">
              <a:spcBef>
                <a:spcPts val="2180"/>
              </a:spcBef>
              <a:defRPr sz="1800">
                <a:solidFill>
                  <a:srgbClr val="000000"/>
                </a:solidFill>
              </a:defRPr>
            </a:pPr>
            <a:endParaRPr sz="1969" dirty="0">
              <a:solidFill>
                <a:schemeClr val="tx1"/>
              </a:solidFill>
            </a:endParaRP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First operand is </a:t>
            </a:r>
            <a:r>
              <a:rPr sz="1969" b="1" dirty="0">
                <a:solidFill>
                  <a:schemeClr val="tx1"/>
                </a:solidFill>
              </a:rPr>
              <a:t>Destination</a:t>
            </a:r>
            <a:r>
              <a:rPr sz="1969" dirty="0">
                <a:solidFill>
                  <a:schemeClr val="tx1"/>
                </a:solidFill>
              </a:rPr>
              <a:t> (i.e. register or Memory location)</a:t>
            </a:r>
          </a:p>
          <a:p>
            <a:pPr marL="552728" lvl="1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some instruction do not store any result</a:t>
            </a:r>
          </a:p>
          <a:p>
            <a:pPr marL="321457" indent="-321457" algn="l" defTabSz="303956">
              <a:spcBef>
                <a:spcPts val="2180"/>
              </a:spcBef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</a:defRPr>
            </a:pPr>
            <a:r>
              <a:rPr sz="1969" dirty="0">
                <a:solidFill>
                  <a:schemeClr val="tx1"/>
                </a:solidFill>
              </a:rPr>
              <a:t>Second operand is </a:t>
            </a:r>
            <a:r>
              <a:rPr sz="1969" b="1" dirty="0">
                <a:solidFill>
                  <a:schemeClr val="tx1"/>
                </a:solidFill>
              </a:rPr>
              <a:t>Source </a:t>
            </a:r>
            <a:r>
              <a:rPr sz="1969" dirty="0">
                <a:solidFill>
                  <a:schemeClr val="tx1"/>
                </a:solidFill>
              </a:rPr>
              <a:t>and its not usually modified by instruction</a:t>
            </a:r>
          </a:p>
        </p:txBody>
      </p:sp>
      <p:graphicFrame>
        <p:nvGraphicFramePr>
          <p:cNvPr id="59" name="Table 59"/>
          <p:cNvGraphicFramePr/>
          <p:nvPr/>
        </p:nvGraphicFramePr>
        <p:xfrm>
          <a:off x="2099389" y="2807931"/>
          <a:ext cx="5379681" cy="148082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396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28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NOP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600" b="1" dirty="0"/>
                        <a:t>No operands; does nothing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631">
                <a:tc>
                  <a:txBody>
                    <a:bodyPr/>
                    <a:lstStyle/>
                    <a:p>
                      <a:pPr lvl="0" algn="l" defTabSz="914400">
                        <a:spcBef>
                          <a:spcPts val="4200"/>
                        </a:spcBef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INC AX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dds one to the contents of AX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6">
                <a:tc>
                  <a:txBody>
                    <a:bodyPr/>
                    <a:lstStyle/>
                    <a:p>
                      <a:pPr lvl="0" algn="l" defTabSz="914400">
                        <a:tabLst>
                          <a:tab pos="355600" algn="l"/>
                          <a:tab pos="711200" algn="l"/>
                          <a:tab pos="1066800" algn="l"/>
                          <a:tab pos="1422400" algn="l"/>
                          <a:tab pos="1778000" algn="l"/>
                          <a:tab pos="2133600" algn="l"/>
                          <a:tab pos="2489200" algn="l"/>
                          <a:tab pos="2844800" algn="l"/>
                          <a:tab pos="3200400" algn="l"/>
                          <a:tab pos="3556000" algn="l"/>
                          <a:tab pos="3911600" algn="l"/>
                          <a:tab pos="4267200" algn="l"/>
                        </a:tabLst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2700" b="1" dirty="0"/>
                        <a:t>ADD WORD1,2</a:t>
                      </a:r>
                      <a:endParaRPr sz="27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600" b="1" dirty="0"/>
                        <a:t>A</a:t>
                      </a:r>
                      <a:r>
                        <a:rPr sz="1600" b="1" dirty="0"/>
                        <a:t>dd</a:t>
                      </a:r>
                      <a:r>
                        <a:rPr lang="en-US" sz="1600" b="1" dirty="0"/>
                        <a:t> </a:t>
                      </a:r>
                      <a:r>
                        <a:rPr sz="1600" b="1" dirty="0"/>
                        <a:t> 2 to the contents of WORD1</a:t>
                      </a:r>
                      <a:endParaRPr sz="1600" b="1" dirty="0">
                        <a:solidFill>
                          <a:srgbClr val="FFFFFF"/>
                        </a:solidFill>
                      </a:endParaRPr>
                    </a:p>
                  </a:txBody>
                  <a:tcPr marL="35719" marR="35719" marT="35719" marB="35719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788416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454156"/>
            <a:ext cx="7358063" cy="88010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4800" b="1" dirty="0">
                <a:solidFill>
                  <a:schemeClr val="accent3">
                    <a:lumMod val="75000"/>
                  </a:schemeClr>
                </a:solidFill>
              </a:rPr>
              <a:t>Operand  Field(cont’d…)</a:t>
            </a:r>
            <a:endParaRPr sz="4640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838349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409</TotalTime>
  <Words>3393</Words>
  <Application>Microsoft Office PowerPoint</Application>
  <PresentationFormat>On-screen Show (4:3)</PresentationFormat>
  <Paragraphs>561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Corbel</vt:lpstr>
      <vt:lpstr>Wingdings</vt:lpstr>
      <vt:lpstr>Spectrum</vt:lpstr>
      <vt:lpstr>Assembly Language Programming</vt:lpstr>
      <vt:lpstr>Content</vt:lpstr>
      <vt:lpstr>Overview</vt:lpstr>
      <vt:lpstr>Assembly Language Syntax</vt:lpstr>
      <vt:lpstr>Fields</vt:lpstr>
      <vt:lpstr>Name Field </vt:lpstr>
      <vt:lpstr>Solve the Following</vt:lpstr>
      <vt:lpstr>Operation Field</vt:lpstr>
      <vt:lpstr>Operand  Field(cont’d…)</vt:lpstr>
      <vt:lpstr>Comment Field</vt:lpstr>
      <vt:lpstr>Program Data</vt:lpstr>
      <vt:lpstr>Program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Using Register,                       MOV AX, W2      XCHG  AX,W2     MOV W1, 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 Structure</vt:lpstr>
      <vt:lpstr>Stack Segment</vt:lpstr>
      <vt:lpstr>Data Segment</vt:lpstr>
      <vt:lpstr>Code Segment</vt:lpstr>
      <vt:lpstr>Program Structure</vt:lpstr>
      <vt:lpstr>Instruction: INT (Appendix C)</vt:lpstr>
      <vt:lpstr>The First Program</vt:lpstr>
      <vt:lpstr>The Solution</vt:lpstr>
      <vt:lpstr>Programming Steps</vt:lpstr>
      <vt:lpstr>Instruction: LEA</vt:lpstr>
      <vt:lpstr>Program Segment Prefix (PSP)</vt:lpstr>
      <vt:lpstr>HW: Solve the Following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Md Mehedi Hasan</cp:lastModifiedBy>
  <cp:revision>24</cp:revision>
  <dcterms:created xsi:type="dcterms:W3CDTF">2018-12-10T17:20:29Z</dcterms:created>
  <dcterms:modified xsi:type="dcterms:W3CDTF">2022-06-14T09:28:03Z</dcterms:modified>
</cp:coreProperties>
</file>