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9"/>
  </p:notesMasterIdLst>
  <p:sldIdLst>
    <p:sldId id="256" r:id="rId2"/>
    <p:sldId id="300" r:id="rId3"/>
    <p:sldId id="304" r:id="rId4"/>
    <p:sldId id="305" r:id="rId5"/>
    <p:sldId id="301" r:id="rId6"/>
    <p:sldId id="257" r:id="rId7"/>
    <p:sldId id="282" r:id="rId8"/>
    <p:sldId id="292" r:id="rId9"/>
    <p:sldId id="258" r:id="rId10"/>
    <p:sldId id="260" r:id="rId11"/>
    <p:sldId id="293" r:id="rId12"/>
    <p:sldId id="261" r:id="rId13"/>
    <p:sldId id="284" r:id="rId14"/>
    <p:sldId id="262" r:id="rId15"/>
    <p:sldId id="263" r:id="rId16"/>
    <p:sldId id="294" r:id="rId17"/>
    <p:sldId id="296" r:id="rId18"/>
    <p:sldId id="265" r:id="rId19"/>
    <p:sldId id="295" r:id="rId20"/>
    <p:sldId id="285" r:id="rId21"/>
    <p:sldId id="269" r:id="rId22"/>
    <p:sldId id="270" r:id="rId23"/>
    <p:sldId id="271" r:id="rId24"/>
    <p:sldId id="286" r:id="rId25"/>
    <p:sldId id="272" r:id="rId26"/>
    <p:sldId id="298" r:id="rId27"/>
    <p:sldId id="273" r:id="rId28"/>
    <p:sldId id="299" r:id="rId29"/>
    <p:sldId id="287" r:id="rId30"/>
    <p:sldId id="288" r:id="rId31"/>
    <p:sldId id="276" r:id="rId32"/>
    <p:sldId id="277" r:id="rId33"/>
    <p:sldId id="278" r:id="rId34"/>
    <p:sldId id="279" r:id="rId35"/>
    <p:sldId id="290" r:id="rId36"/>
    <p:sldId id="291" r:id="rId37"/>
    <p:sldId id="28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857" autoAdjust="0"/>
  </p:normalViewPr>
  <p:slideViewPr>
    <p:cSldViewPr>
      <p:cViewPr>
        <p:scale>
          <a:sx n="80" d="100"/>
          <a:sy n="80" d="100"/>
        </p:scale>
        <p:origin x="-1074"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840C10-7E53-4AE4-B9EE-5EADF5E3D190}" type="datetimeFigureOut">
              <a:rPr lang="en-US" smtClean="0"/>
              <a:pPr/>
              <a:t>1/21/2020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C8C3BF-BBEE-4F87-9F21-0985E9E6C861}" type="slidenum">
              <a:rPr lang="en-US" smtClean="0"/>
              <a:pPr/>
              <a:t>‹#›</a:t>
            </a:fld>
            <a:endParaRPr lang="en-US"/>
          </a:p>
        </p:txBody>
      </p:sp>
    </p:spTree>
    <p:extLst>
      <p:ext uri="{BB962C8B-B14F-4D97-AF65-F5344CB8AC3E}">
        <p14:creationId xmlns:p14="http://schemas.microsoft.com/office/powerpoint/2010/main" val="3154329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AB7036F-74D3-4CD4-BC6F-635F3E617780}" type="datetime1">
              <a:rPr lang="en-US" smtClean="0"/>
              <a:pPr/>
              <a:t>1/21/2020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7F887934-3871-48B0-86E4-D795A2C19BC7}"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00CDE7-0F53-45C2-88A7-3B394C0602CE}" type="datetime1">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6E12AB-4259-4BF0-9FE0-85C0DA674832}" type="datetime1">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291FB1-7F85-4835-9A87-DA153DCBB6BA}" type="datetime1">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B8D971-F537-44F2-9A1C-E9DAA09D57C2}" type="datetime1">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7F887934-3871-48B0-86E4-D795A2C19B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22BA19-00C9-4C5E-8A36-FA9F1F00E2A4}" type="datetime1">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9D8EB8F-8880-45AD-88E7-3FC4E868E436}" type="datetime1">
              <a:rPr lang="en-US" smtClean="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0E1838-5E12-4C43-A3DA-BEC3E8CA7186}" type="datetime1">
              <a:rPr lang="en-US" smtClean="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07A06-B48C-4ADC-A1BA-CE0CE2A5634C}" type="datetime1">
              <a:rPr lang="en-US" smtClean="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E03C3A-D90D-4E5E-BBF6-073DCBFE926C}" type="datetime1">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D07C3C-ED29-49C0-9753-D0D569855DDF}" type="datetime1">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87934-3871-48B0-86E4-D795A2C19B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6C47BE0-2602-4E2E-8CC0-150790BA285C}" type="datetime1">
              <a:rPr lang="en-US" smtClean="0"/>
              <a:pPr/>
              <a:t>1/21/2020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F887934-3871-48B0-86E4-D795A2C19BC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kabir@aiub.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524000"/>
          </a:xfrm>
        </p:spPr>
        <p:txBody>
          <a:bodyPr>
            <a:noAutofit/>
          </a:bodyPr>
          <a:lstStyle/>
          <a:p>
            <a:r>
              <a:rPr lang="en-US" sz="4000" b="1" dirty="0" smtClean="0"/>
              <a:t>SOFTWARE DEVELOPMENT PROJECT MANAGEMENT </a:t>
            </a:r>
            <a:br>
              <a:rPr lang="en-US" sz="4000" b="1" dirty="0" smtClean="0"/>
            </a:br>
            <a:r>
              <a:rPr lang="en-US" sz="4000" b="1" dirty="0" smtClean="0"/>
              <a:t>(CSC4125)</a:t>
            </a:r>
            <a:endParaRPr lang="en-US" sz="4000" b="1"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1</a:t>
            </a:fld>
            <a:endParaRPr lang="en-US"/>
          </a:p>
        </p:txBody>
      </p:sp>
      <p:sp>
        <p:nvSpPr>
          <p:cNvPr id="3" name="Subtitle 2"/>
          <p:cNvSpPr>
            <a:spLocks noGrp="1"/>
          </p:cNvSpPr>
          <p:nvPr>
            <p:ph type="subTitle" idx="1"/>
          </p:nvPr>
        </p:nvSpPr>
        <p:spPr/>
        <p:txBody>
          <a:bodyPr>
            <a:noAutofit/>
          </a:bodyPr>
          <a:lstStyle/>
          <a:p>
            <a:endParaRPr lang="en-US" sz="4000" b="1" dirty="0" smtClean="0">
              <a:solidFill>
                <a:srgbClr val="0000FF"/>
              </a:solidFill>
            </a:endParaRPr>
          </a:p>
          <a:p>
            <a:r>
              <a:rPr lang="en-US" sz="4000" b="1" dirty="0" smtClean="0">
                <a:solidFill>
                  <a:srgbClr val="0000FF"/>
                </a:solidFill>
              </a:rPr>
              <a:t>Foundational Concepts </a:t>
            </a:r>
            <a:endParaRPr lang="en-US" sz="4000" b="1"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4000" b="1" dirty="0" smtClean="0"/>
              <a:t>What is Project Management?</a:t>
            </a:r>
            <a:endParaRPr lang="en-US" sz="4000" b="1" dirty="0"/>
          </a:p>
        </p:txBody>
      </p:sp>
      <p:sp>
        <p:nvSpPr>
          <p:cNvPr id="3" name="Content Placeholder 2"/>
          <p:cNvSpPr>
            <a:spLocks noGrp="1"/>
          </p:cNvSpPr>
          <p:nvPr>
            <p:ph idx="1"/>
          </p:nvPr>
        </p:nvSpPr>
        <p:spPr>
          <a:xfrm>
            <a:off x="457200" y="1447800"/>
            <a:ext cx="8229600" cy="4876800"/>
          </a:xfrm>
        </p:spPr>
        <p:txBody>
          <a:bodyPr>
            <a:noAutofit/>
          </a:bodyPr>
          <a:lstStyle/>
          <a:p>
            <a:pPr>
              <a:lnSpc>
                <a:spcPct val="120000"/>
              </a:lnSpc>
            </a:pPr>
            <a:r>
              <a:rPr lang="en-US" b="1" dirty="0" smtClean="0">
                <a:solidFill>
                  <a:srgbClr val="0000FF"/>
                </a:solidFill>
              </a:rPr>
              <a:t>Project management </a:t>
            </a:r>
            <a:r>
              <a:rPr lang="en-US" dirty="0" smtClean="0">
                <a:solidFill>
                  <a:srgbClr val="0000FF"/>
                </a:solidFill>
              </a:rPr>
              <a:t>is the application of knowledge, skills, tools, and techniques to project activities to meet the project requirements.</a:t>
            </a:r>
          </a:p>
        </p:txBody>
      </p:sp>
      <p:sp>
        <p:nvSpPr>
          <p:cNvPr id="4" name="Slide Number Placeholder 3"/>
          <p:cNvSpPr>
            <a:spLocks noGrp="1"/>
          </p:cNvSpPr>
          <p:nvPr>
            <p:ph type="sldNum" sz="quarter" idx="12"/>
          </p:nvPr>
        </p:nvSpPr>
        <p:spPr/>
        <p:txBody>
          <a:bodyPr/>
          <a:lstStyle/>
          <a:p>
            <a:fld id="{F420543E-CA73-44A1-A0D2-9C2E7FFA47FD}" type="slidenum">
              <a:rPr lang="en-US" smtClean="0"/>
              <a:pPr/>
              <a:t>10</a:t>
            </a:fld>
            <a:endParaRPr lang="en-US"/>
          </a:p>
        </p:txBody>
      </p:sp>
    </p:spTree>
    <p:extLst>
      <p:ext uri="{BB962C8B-B14F-4D97-AF65-F5344CB8AC3E}">
        <p14:creationId xmlns:p14="http://schemas.microsoft.com/office/powerpoint/2010/main" val="2054124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1020762"/>
          </a:xfrm>
        </p:spPr>
        <p:txBody>
          <a:bodyPr>
            <a:normAutofit/>
          </a:bodyPr>
          <a:lstStyle/>
          <a:p>
            <a:r>
              <a:rPr lang="en-US" sz="4000" b="1" dirty="0" smtClean="0"/>
              <a:t>Project Manager</a:t>
            </a:r>
            <a:endParaRPr lang="en-US" sz="4000" b="1"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lnSpc>
                <a:spcPct val="120000"/>
              </a:lnSpc>
            </a:pPr>
            <a:r>
              <a:rPr lang="en-US" sz="2800" dirty="0" smtClean="0">
                <a:solidFill>
                  <a:srgbClr val="0000FF"/>
                </a:solidFill>
              </a:rPr>
              <a:t>The Project Manager is the person assigned by the performing organization to lead the team that is responsible for achieving the project objectives.</a:t>
            </a:r>
          </a:p>
          <a:p>
            <a:pPr lvl="1">
              <a:lnSpc>
                <a:spcPct val="120000"/>
              </a:lnSpc>
            </a:pPr>
            <a:r>
              <a:rPr lang="en-US" sz="2400" dirty="0" smtClean="0">
                <a:solidFill>
                  <a:srgbClr val="0000FF"/>
                </a:solidFill>
              </a:rPr>
              <a:t>The PM plays a critical role in the leadership of a project team in order to achieve the project’s objectives</a:t>
            </a:r>
          </a:p>
          <a:p>
            <a:pPr>
              <a:lnSpc>
                <a:spcPct val="120000"/>
              </a:lnSpc>
            </a:pPr>
            <a:r>
              <a:rPr lang="en-US" sz="2800" dirty="0" smtClean="0"/>
              <a:t>The Project Manager is:</a:t>
            </a:r>
          </a:p>
          <a:p>
            <a:pPr marL="731520" lvl="1" indent="-274320">
              <a:lnSpc>
                <a:spcPct val="120000"/>
              </a:lnSpc>
            </a:pPr>
            <a:r>
              <a:rPr lang="en-US" sz="2400" dirty="0" smtClean="0"/>
              <a:t>Formally empowered to use organizational resources</a:t>
            </a:r>
          </a:p>
          <a:p>
            <a:pPr marL="731520" lvl="1" indent="-274320">
              <a:lnSpc>
                <a:spcPct val="120000"/>
              </a:lnSpc>
            </a:pPr>
            <a:r>
              <a:rPr lang="en-US" sz="2400" dirty="0" smtClean="0"/>
              <a:t>In control of the project</a:t>
            </a:r>
          </a:p>
          <a:p>
            <a:pPr marL="731520" lvl="1" indent="-274320">
              <a:lnSpc>
                <a:spcPct val="120000"/>
              </a:lnSpc>
            </a:pPr>
            <a:r>
              <a:rPr lang="en-US" sz="2400" dirty="0" smtClean="0"/>
              <a:t>Authorized to spend the project’s budget</a:t>
            </a:r>
          </a:p>
          <a:p>
            <a:pPr marL="731520" lvl="1" indent="-274320">
              <a:lnSpc>
                <a:spcPct val="120000"/>
              </a:lnSpc>
            </a:pPr>
            <a:r>
              <a:rPr lang="en-US" sz="2400" dirty="0" smtClean="0"/>
              <a:t>Authorized to make decisions for the project</a:t>
            </a:r>
          </a:p>
          <a:p>
            <a:pPr>
              <a:buNone/>
            </a:pPr>
            <a:endParaRPr lang="en-US" sz="24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0000FF"/>
                </a:solidFill>
              </a:rPr>
              <a:t>Software Project Management </a:t>
            </a:r>
            <a:r>
              <a:rPr lang="en-US" sz="3600" b="1" i="1" dirty="0">
                <a:solidFill>
                  <a:srgbClr val="0000FF"/>
                </a:solidFill>
              </a:rPr>
              <a:t>Activities</a:t>
            </a:r>
          </a:p>
        </p:txBody>
      </p:sp>
      <p:sp>
        <p:nvSpPr>
          <p:cNvPr id="4" name="Content Placeholder 3"/>
          <p:cNvSpPr>
            <a:spLocks noGrp="1"/>
          </p:cNvSpPr>
          <p:nvPr>
            <p:ph idx="1"/>
          </p:nvPr>
        </p:nvSpPr>
        <p:spPr>
          <a:xfrm>
            <a:off x="457200" y="1447800"/>
            <a:ext cx="8229600" cy="4800600"/>
          </a:xfrm>
        </p:spPr>
        <p:txBody>
          <a:bodyPr>
            <a:noAutofit/>
          </a:bodyPr>
          <a:lstStyle/>
          <a:p>
            <a:pPr marL="0" indent="0">
              <a:spcBef>
                <a:spcPts val="0"/>
              </a:spcBef>
              <a:buNone/>
            </a:pPr>
            <a:r>
              <a:rPr lang="en-US" sz="2400" b="1" dirty="0" smtClean="0"/>
              <a:t>1) </a:t>
            </a:r>
            <a:r>
              <a:rPr lang="en-US" sz="2400" b="1" dirty="0" smtClean="0">
                <a:solidFill>
                  <a:srgbClr val="0000FF"/>
                </a:solidFill>
              </a:rPr>
              <a:t> </a:t>
            </a:r>
            <a:r>
              <a:rPr lang="en-US" sz="2400" b="1" dirty="0" smtClean="0"/>
              <a:t>The Feasibility Study</a:t>
            </a:r>
          </a:p>
          <a:p>
            <a:pPr marL="731520" lvl="1" indent="-274320">
              <a:spcBef>
                <a:spcPts val="0"/>
              </a:spcBef>
            </a:pPr>
            <a:r>
              <a:rPr lang="en-GB" sz="2400" dirty="0" smtClean="0"/>
              <a:t>Is the project technically feasible and worthwhile from a business point of view?</a:t>
            </a:r>
          </a:p>
          <a:p>
            <a:pPr marL="731520" lvl="1" indent="-274320">
              <a:spcBef>
                <a:spcPts val="0"/>
              </a:spcBef>
            </a:pPr>
            <a:r>
              <a:rPr lang="en-US" sz="2400" dirty="0" smtClean="0"/>
              <a:t>Investigation to decide whether a prospective project is worth starting</a:t>
            </a:r>
          </a:p>
          <a:p>
            <a:pPr marL="0" indent="0">
              <a:spcBef>
                <a:spcPts val="0"/>
              </a:spcBef>
              <a:buNone/>
            </a:pPr>
            <a:r>
              <a:rPr lang="en-US" sz="2400" b="1" dirty="0" smtClean="0"/>
              <a:t>2) Planning</a:t>
            </a:r>
          </a:p>
          <a:p>
            <a:pPr marL="731520" lvl="1" indent="-274320">
              <a:spcBef>
                <a:spcPts val="0"/>
              </a:spcBef>
            </a:pPr>
            <a:r>
              <a:rPr lang="en-US" sz="2400" dirty="0" smtClean="0"/>
              <a:t>Guidance to execute, monitor and control a project</a:t>
            </a:r>
          </a:p>
          <a:p>
            <a:pPr marL="731520" lvl="1" indent="-274320">
              <a:spcBef>
                <a:spcPts val="0"/>
              </a:spcBef>
            </a:pPr>
            <a:r>
              <a:rPr lang="en-GB" sz="2400" dirty="0" smtClean="0"/>
              <a:t>Only done if project is feasible</a:t>
            </a:r>
          </a:p>
          <a:p>
            <a:pPr marL="0" indent="0">
              <a:spcBef>
                <a:spcPts val="0"/>
              </a:spcBef>
              <a:buNone/>
            </a:pPr>
            <a:r>
              <a:rPr lang="en-US" sz="2400" b="1" dirty="0" smtClean="0"/>
              <a:t>3) Project Execution</a:t>
            </a:r>
          </a:p>
          <a:p>
            <a:pPr marL="731520" lvl="1" indent="-274320">
              <a:spcBef>
                <a:spcPts val="0"/>
              </a:spcBef>
            </a:pPr>
            <a:r>
              <a:rPr lang="en-US" sz="2400" dirty="0" smtClean="0"/>
              <a:t>The implementation of a project</a:t>
            </a:r>
          </a:p>
          <a:p>
            <a:pPr marL="731520" lvl="1" indent="-274320">
              <a:spcBef>
                <a:spcPts val="0"/>
              </a:spcBef>
            </a:pPr>
            <a:r>
              <a:rPr lang="en-GB" sz="2400" dirty="0" smtClean="0"/>
              <a:t>Implement plan, but plan may be changed as we go along</a:t>
            </a:r>
            <a:endParaRPr lang="en-US" sz="2400" dirty="0"/>
          </a:p>
        </p:txBody>
      </p:sp>
      <p:sp>
        <p:nvSpPr>
          <p:cNvPr id="5" name="Slide Number Placeholder 4"/>
          <p:cNvSpPr>
            <a:spLocks noGrp="1"/>
          </p:cNvSpPr>
          <p:nvPr>
            <p:ph type="sldNum" sz="quarter" idx="12"/>
          </p:nvPr>
        </p:nvSpPr>
        <p:spPr/>
        <p:txBody>
          <a:bodyPr/>
          <a:lstStyle/>
          <a:p>
            <a:fld id="{F420543E-CA73-44A1-A0D2-9C2E7FFA47FD}" type="slidenum">
              <a:rPr lang="en-US" smtClean="0"/>
              <a:pPr/>
              <a:t>12</a:t>
            </a:fld>
            <a:endParaRPr lang="en-US"/>
          </a:p>
        </p:txBody>
      </p:sp>
    </p:spTree>
    <p:extLst>
      <p:ext uri="{BB962C8B-B14F-4D97-AF65-F5344CB8AC3E}">
        <p14:creationId xmlns:p14="http://schemas.microsoft.com/office/powerpoint/2010/main" val="2009922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rgbClr val="0000FF"/>
                </a:solidFill>
              </a:rPr>
              <a:t>Software Project Management </a:t>
            </a:r>
            <a:r>
              <a:rPr lang="en-US" sz="3600" b="1" i="1" dirty="0" smtClean="0">
                <a:solidFill>
                  <a:srgbClr val="0000FF"/>
                </a:solidFill>
              </a:rPr>
              <a:t>Activities</a:t>
            </a:r>
            <a:endParaRPr lang="en-US" sz="3600" i="1" dirty="0">
              <a:solidFill>
                <a:srgbClr val="0000FF"/>
              </a:solidFill>
            </a:endParaRPr>
          </a:p>
        </p:txBody>
      </p:sp>
      <p:pic>
        <p:nvPicPr>
          <p:cNvPr id="5" name="Content Placeholder 4"/>
          <p:cNvPicPr>
            <a:picLocks noGrp="1" noChangeAspect="1" noChangeArrowheads="1"/>
          </p:cNvPicPr>
          <p:nvPr>
            <p:ph idx="1"/>
          </p:nvPr>
        </p:nvPicPr>
        <p:blipFill>
          <a:blip r:embed="rId2" cstate="print"/>
          <a:srcRect/>
          <a:stretch>
            <a:fillRect/>
          </a:stretch>
        </p:blipFill>
        <p:spPr>
          <a:xfrm>
            <a:off x="645009" y="1524000"/>
            <a:ext cx="7432191" cy="4450615"/>
          </a:xfrm>
          <a:noFill/>
          <a:ln/>
        </p:spPr>
      </p:pic>
      <p:sp>
        <p:nvSpPr>
          <p:cNvPr id="4" name="Slide Number Placeholder 3"/>
          <p:cNvSpPr>
            <a:spLocks noGrp="1"/>
          </p:cNvSpPr>
          <p:nvPr>
            <p:ph type="sldNum" sz="quarter" idx="12"/>
          </p:nvPr>
        </p:nvSpPr>
        <p:spPr/>
        <p:txBody>
          <a:bodyPr/>
          <a:lstStyle/>
          <a:p>
            <a:fld id="{7F887934-3871-48B0-86E4-D795A2C19BC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Process &amp; Phases</a:t>
            </a:r>
            <a:endParaRPr lang="en-US" sz="4000" b="1" dirty="0"/>
          </a:p>
        </p:txBody>
      </p:sp>
      <p:sp>
        <p:nvSpPr>
          <p:cNvPr id="3" name="Content Placeholder 2"/>
          <p:cNvSpPr>
            <a:spLocks noGrp="1"/>
          </p:cNvSpPr>
          <p:nvPr>
            <p:ph idx="1"/>
          </p:nvPr>
        </p:nvSpPr>
        <p:spPr>
          <a:xfrm>
            <a:off x="457200" y="1600200"/>
            <a:ext cx="8305800" cy="4525963"/>
          </a:xfrm>
        </p:spPr>
        <p:txBody>
          <a:bodyPr/>
          <a:lstStyle/>
          <a:p>
            <a:pPr marL="342900" indent="-342900">
              <a:buFont typeface="Arial" panose="020B0604020202020204" pitchFamily="34" charset="0"/>
              <a:buChar char="•"/>
            </a:pPr>
            <a:r>
              <a:rPr lang="en-US" b="1" dirty="0" smtClean="0"/>
              <a:t>Software Process:</a:t>
            </a:r>
          </a:p>
          <a:p>
            <a:pPr marL="630238" lvl="1" indent="-342900"/>
            <a:r>
              <a:rPr lang="en-US" dirty="0"/>
              <a:t>D</a:t>
            </a:r>
            <a:r>
              <a:rPr lang="en-US" dirty="0" smtClean="0"/>
              <a:t>efines </a:t>
            </a:r>
            <a:r>
              <a:rPr lang="en-US" dirty="0"/>
              <a:t>all the tasks required for developing and maintaining </a:t>
            </a:r>
            <a:r>
              <a:rPr lang="en-US" dirty="0" smtClean="0"/>
              <a:t>software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b="1" dirty="0" smtClean="0"/>
              <a:t>Software Process Phases:</a:t>
            </a:r>
          </a:p>
          <a:p>
            <a:pPr marL="630238" lvl="1" indent="-342900"/>
            <a:r>
              <a:rPr lang="en-US" dirty="0" smtClean="0"/>
              <a:t>The activities of a software process are termed as phases</a:t>
            </a:r>
          </a:p>
          <a:p>
            <a:pPr marL="576263" lvl="1" indent="-342900">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F420543E-CA73-44A1-A0D2-9C2E7FFA47FD}" type="slidenum">
              <a:rPr lang="en-US" smtClean="0"/>
              <a:pPr/>
              <a:t>14</a:t>
            </a:fld>
            <a:endParaRPr lang="en-US"/>
          </a:p>
        </p:txBody>
      </p:sp>
    </p:spTree>
    <p:extLst>
      <p:ext uri="{BB962C8B-B14F-4D97-AF65-F5344CB8AC3E}">
        <p14:creationId xmlns:p14="http://schemas.microsoft.com/office/powerpoint/2010/main" val="541540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b="1" dirty="0"/>
              <a:t>Typical Software Project Life-Cycle</a:t>
            </a:r>
          </a:p>
        </p:txBody>
      </p:sp>
      <p:sp>
        <p:nvSpPr>
          <p:cNvPr id="4" name="Content Placeholder 3"/>
          <p:cNvSpPr>
            <a:spLocks noGrp="1"/>
          </p:cNvSpPr>
          <p:nvPr>
            <p:ph sz="half" idx="1"/>
          </p:nvPr>
        </p:nvSpPr>
        <p:spPr>
          <a:xfrm>
            <a:off x="457200" y="1447800"/>
            <a:ext cx="7848600" cy="4876800"/>
          </a:xfrm>
        </p:spPr>
        <p:txBody>
          <a:bodyPr>
            <a:normAutofit/>
          </a:bodyPr>
          <a:lstStyle/>
          <a:p>
            <a:pPr lvl="1" indent="-342900">
              <a:buFont typeface="Arial" pitchFamily="34" charset="0"/>
              <a:buChar char="•"/>
            </a:pPr>
            <a:r>
              <a:rPr lang="en-US" sz="2800" dirty="0" smtClean="0"/>
              <a:t>Requirements Analysis</a:t>
            </a:r>
          </a:p>
          <a:p>
            <a:pPr lvl="1" indent="-342900">
              <a:buFont typeface="Arial" pitchFamily="34" charset="0"/>
              <a:buChar char="•"/>
            </a:pPr>
            <a:r>
              <a:rPr lang="en-US" sz="2800" dirty="0" smtClean="0"/>
              <a:t>Specification</a:t>
            </a:r>
          </a:p>
          <a:p>
            <a:pPr lvl="1" indent="-342900">
              <a:buFont typeface="Arial" pitchFamily="34" charset="0"/>
              <a:buChar char="•"/>
            </a:pPr>
            <a:r>
              <a:rPr lang="en-US" sz="2800" dirty="0" smtClean="0"/>
              <a:t>Design</a:t>
            </a:r>
          </a:p>
          <a:p>
            <a:pPr lvl="1" indent="-342900">
              <a:buFont typeface="Arial" pitchFamily="34" charset="0"/>
              <a:buChar char="•"/>
            </a:pPr>
            <a:r>
              <a:rPr lang="en-US" sz="2800" dirty="0" smtClean="0"/>
              <a:t>Coding</a:t>
            </a:r>
          </a:p>
          <a:p>
            <a:pPr lvl="1" indent="-342900">
              <a:buFont typeface="Arial" pitchFamily="34" charset="0"/>
              <a:buChar char="•"/>
            </a:pPr>
            <a:r>
              <a:rPr lang="en-US" sz="2800" dirty="0"/>
              <a:t>Verification &amp; Validation</a:t>
            </a:r>
          </a:p>
          <a:p>
            <a:pPr lvl="1" indent="-342900">
              <a:buFont typeface="Arial" pitchFamily="34" charset="0"/>
              <a:buChar char="•"/>
            </a:pPr>
            <a:r>
              <a:rPr lang="en-US" sz="2800" dirty="0" smtClean="0"/>
              <a:t>Implementation/Installation</a:t>
            </a:r>
            <a:endParaRPr lang="en-US" sz="2800" dirty="0"/>
          </a:p>
          <a:p>
            <a:pPr lvl="1" indent="-342900">
              <a:buFont typeface="Arial" pitchFamily="34" charset="0"/>
              <a:buChar char="•"/>
            </a:pPr>
            <a:r>
              <a:rPr lang="en-US" sz="2800" dirty="0" smtClean="0"/>
              <a:t>Maintenance &amp; Support</a:t>
            </a:r>
            <a:endParaRPr lang="en-US" dirty="0" smtClean="0"/>
          </a:p>
          <a:p>
            <a:pPr marL="342900" indent="-342900"/>
            <a:endParaRPr lang="en-US" dirty="0"/>
          </a:p>
        </p:txBody>
      </p:sp>
      <p:sp>
        <p:nvSpPr>
          <p:cNvPr id="6" name="Slide Number Placeholder 5"/>
          <p:cNvSpPr>
            <a:spLocks noGrp="1"/>
          </p:cNvSpPr>
          <p:nvPr>
            <p:ph type="sldNum" sz="quarter" idx="12"/>
          </p:nvPr>
        </p:nvSpPr>
        <p:spPr/>
        <p:txBody>
          <a:bodyPr/>
          <a:lstStyle/>
          <a:p>
            <a:fld id="{052331EC-0D66-45DE-9253-70625B2A832C}" type="slidenum">
              <a:rPr lang="en-US" smtClean="0"/>
              <a:pPr/>
              <a:t>15</a:t>
            </a:fld>
            <a:endParaRPr lang="en-US"/>
          </a:p>
        </p:txBody>
      </p:sp>
    </p:spTree>
    <p:extLst>
      <p:ext uri="{BB962C8B-B14F-4D97-AF65-F5344CB8AC3E}">
        <p14:creationId xmlns:p14="http://schemas.microsoft.com/office/powerpoint/2010/main" val="4069656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r>
              <a:rPr lang="en-US" sz="3400" b="1" dirty="0" smtClean="0"/>
              <a:t>Some ways of Categorizing Software Project</a:t>
            </a:r>
            <a:endParaRPr lang="en-US" sz="3400" dirty="0"/>
          </a:p>
        </p:txBody>
      </p:sp>
      <p:sp>
        <p:nvSpPr>
          <p:cNvPr id="3" name="Content Placeholder 2"/>
          <p:cNvSpPr>
            <a:spLocks noGrp="1"/>
          </p:cNvSpPr>
          <p:nvPr>
            <p:ph idx="1"/>
          </p:nvPr>
        </p:nvSpPr>
        <p:spPr/>
        <p:txBody>
          <a:bodyPr/>
          <a:lstStyle/>
          <a:p>
            <a:r>
              <a:rPr lang="en-GB" dirty="0" smtClean="0"/>
              <a:t>Distinguishing different types of project is important as different types of task need different project approaches e.g.</a:t>
            </a:r>
          </a:p>
          <a:p>
            <a:pPr>
              <a:buFontTx/>
              <a:buNone/>
            </a:pPr>
            <a:endParaRPr lang="en-GB" sz="1000" dirty="0" smtClean="0"/>
          </a:p>
          <a:p>
            <a:pPr lvl="1"/>
            <a:r>
              <a:rPr lang="en-GB" dirty="0" smtClean="0">
                <a:solidFill>
                  <a:srgbClr val="0000FF"/>
                </a:solidFill>
              </a:rPr>
              <a:t>Compulsory Users </a:t>
            </a:r>
            <a:r>
              <a:rPr lang="en-GB" dirty="0" smtClean="0"/>
              <a:t>versus</a:t>
            </a:r>
            <a:r>
              <a:rPr lang="en-GB" dirty="0" smtClean="0">
                <a:solidFill>
                  <a:srgbClr val="0000FF"/>
                </a:solidFill>
              </a:rPr>
              <a:t> Voluntary Users</a:t>
            </a:r>
          </a:p>
          <a:p>
            <a:pPr lvl="1"/>
            <a:r>
              <a:rPr lang="en-GB" dirty="0" smtClean="0">
                <a:solidFill>
                  <a:srgbClr val="0000FF"/>
                </a:solidFill>
              </a:rPr>
              <a:t>Information systems </a:t>
            </a:r>
            <a:r>
              <a:rPr lang="en-GB" dirty="0" smtClean="0"/>
              <a:t>versus </a:t>
            </a:r>
            <a:r>
              <a:rPr lang="en-GB" dirty="0" smtClean="0">
                <a:solidFill>
                  <a:srgbClr val="0000FF"/>
                </a:solidFill>
              </a:rPr>
              <a:t>Embedded systems</a:t>
            </a:r>
          </a:p>
          <a:p>
            <a:pPr lvl="1">
              <a:buFontTx/>
              <a:buNone/>
            </a:pPr>
            <a:endParaRPr lang="en-GB" sz="500" dirty="0" smtClean="0"/>
          </a:p>
          <a:p>
            <a:pPr lvl="1"/>
            <a:r>
              <a:rPr lang="en-GB" dirty="0" smtClean="0">
                <a:solidFill>
                  <a:srgbClr val="0000FF"/>
                </a:solidFill>
              </a:rPr>
              <a:t>Objective-based </a:t>
            </a:r>
            <a:r>
              <a:rPr lang="en-GB" dirty="0" smtClean="0"/>
              <a:t>versus </a:t>
            </a:r>
            <a:r>
              <a:rPr lang="en-GB" dirty="0" smtClean="0">
                <a:solidFill>
                  <a:srgbClr val="0000FF"/>
                </a:solidFill>
              </a:rPr>
              <a:t>Product-based</a:t>
            </a:r>
          </a:p>
          <a:p>
            <a:pPr>
              <a:buNone/>
            </a:pPr>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b="1" dirty="0"/>
              <a:t>Some ways of Categorizing Software Project</a:t>
            </a:r>
            <a:endParaRPr lang="en-US" sz="3400" dirty="0"/>
          </a:p>
        </p:txBody>
      </p:sp>
      <p:sp>
        <p:nvSpPr>
          <p:cNvPr id="3" name="Content Placeholder 2"/>
          <p:cNvSpPr>
            <a:spLocks noGrp="1"/>
          </p:cNvSpPr>
          <p:nvPr>
            <p:ph idx="1"/>
          </p:nvPr>
        </p:nvSpPr>
        <p:spPr/>
        <p:txBody>
          <a:bodyPr>
            <a:normAutofit/>
          </a:bodyPr>
          <a:lstStyle/>
          <a:p>
            <a:pPr marL="457200" lvl="1" indent="-457200">
              <a:buFont typeface="Wingdings" panose="05000000000000000000" pitchFamily="2" charset="2"/>
              <a:buChar char="§"/>
            </a:pPr>
            <a:r>
              <a:rPr lang="en-GB" b="1" dirty="0">
                <a:solidFill>
                  <a:srgbClr val="0000FF"/>
                </a:solidFill>
              </a:rPr>
              <a:t>Compulsory Users </a:t>
            </a:r>
            <a:r>
              <a:rPr lang="en-GB" b="1" dirty="0" smtClean="0">
                <a:solidFill>
                  <a:srgbClr val="FF0000"/>
                </a:solidFill>
              </a:rPr>
              <a:t>vs.</a:t>
            </a:r>
            <a:r>
              <a:rPr lang="en-GB" dirty="0" smtClean="0">
                <a:solidFill>
                  <a:srgbClr val="0000FF"/>
                </a:solidFill>
              </a:rPr>
              <a:t> </a:t>
            </a:r>
            <a:r>
              <a:rPr lang="en-GB" b="1" dirty="0">
                <a:solidFill>
                  <a:srgbClr val="0000FF"/>
                </a:solidFill>
              </a:rPr>
              <a:t>Voluntary Users</a:t>
            </a:r>
          </a:p>
          <a:p>
            <a:r>
              <a:rPr lang="en-US" sz="2800" b="1" dirty="0" smtClean="0"/>
              <a:t>Compulsory Users</a:t>
            </a:r>
          </a:p>
          <a:p>
            <a:pPr lvl="1"/>
            <a:r>
              <a:rPr lang="en-US" sz="2400" dirty="0" smtClean="0"/>
              <a:t>In workplaces there are systems that staff have to use if they want to do something</a:t>
            </a:r>
          </a:p>
          <a:p>
            <a:pPr lvl="1"/>
            <a:r>
              <a:rPr lang="en-US" sz="2400" dirty="0"/>
              <a:t>e</a:t>
            </a:r>
            <a:r>
              <a:rPr lang="en-US" sz="2400" dirty="0" smtClean="0"/>
              <a:t>.g., Recording a sale</a:t>
            </a:r>
          </a:p>
          <a:p>
            <a:r>
              <a:rPr lang="en-US" sz="2800" b="1" dirty="0" smtClean="0"/>
              <a:t>Voluntary Users</a:t>
            </a:r>
          </a:p>
          <a:p>
            <a:pPr lvl="1"/>
            <a:r>
              <a:rPr lang="en-US" sz="2400" dirty="0" smtClean="0"/>
              <a:t>Use of a system may be voluntary</a:t>
            </a:r>
          </a:p>
          <a:p>
            <a:pPr lvl="1"/>
            <a:r>
              <a:rPr lang="en-US" sz="2400" dirty="0" smtClean="0"/>
              <a:t>Computer games, Google</a:t>
            </a:r>
            <a:endParaRPr lang="en-US" sz="24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17</a:t>
            </a:fld>
            <a:endParaRPr lang="en-US"/>
          </a:p>
        </p:txBody>
      </p:sp>
    </p:spTree>
    <p:extLst>
      <p:ext uri="{BB962C8B-B14F-4D97-AF65-F5344CB8AC3E}">
        <p14:creationId xmlns:p14="http://schemas.microsoft.com/office/powerpoint/2010/main" val="2262351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smtClean="0"/>
              <a:t>Some ways of Categorizing Software Project</a:t>
            </a:r>
            <a:endParaRPr lang="en-US" sz="3400" b="1" dirty="0"/>
          </a:p>
        </p:txBody>
      </p:sp>
      <p:sp>
        <p:nvSpPr>
          <p:cNvPr id="5" name="Content Placeholder 4"/>
          <p:cNvSpPr>
            <a:spLocks noGrp="1"/>
          </p:cNvSpPr>
          <p:nvPr>
            <p:ph idx="1"/>
          </p:nvPr>
        </p:nvSpPr>
        <p:spPr>
          <a:xfrm>
            <a:off x="457200" y="1447800"/>
            <a:ext cx="8153400" cy="5257800"/>
          </a:xfrm>
        </p:spPr>
        <p:txBody>
          <a:bodyPr>
            <a:noAutofit/>
          </a:bodyPr>
          <a:lstStyle/>
          <a:p>
            <a:pPr marL="342900" indent="-342900">
              <a:buFont typeface="Wingdings" pitchFamily="2" charset="2"/>
              <a:buChar char="§"/>
            </a:pPr>
            <a:r>
              <a:rPr lang="en-US" sz="2800" b="1" dirty="0" smtClean="0">
                <a:solidFill>
                  <a:srgbClr val="0000FF"/>
                </a:solidFill>
              </a:rPr>
              <a:t>Information Systems </a:t>
            </a:r>
            <a:r>
              <a:rPr lang="en-US" sz="2800" b="1" dirty="0" smtClean="0">
                <a:solidFill>
                  <a:srgbClr val="FF0000"/>
                </a:solidFill>
              </a:rPr>
              <a:t>vs</a:t>
            </a:r>
            <a:r>
              <a:rPr lang="en-US" sz="2800" dirty="0" smtClean="0">
                <a:solidFill>
                  <a:srgbClr val="0000FF"/>
                </a:solidFill>
              </a:rPr>
              <a:t>. </a:t>
            </a:r>
            <a:r>
              <a:rPr lang="en-US" sz="2800" b="1" dirty="0" smtClean="0">
                <a:solidFill>
                  <a:srgbClr val="0000FF"/>
                </a:solidFill>
              </a:rPr>
              <a:t>Embedded </a:t>
            </a:r>
            <a:r>
              <a:rPr lang="en-US" sz="2800" b="1" dirty="0">
                <a:solidFill>
                  <a:srgbClr val="0000FF"/>
                </a:solidFill>
              </a:rPr>
              <a:t>S</a:t>
            </a:r>
            <a:r>
              <a:rPr lang="en-US" sz="2800" b="1" dirty="0" smtClean="0">
                <a:solidFill>
                  <a:srgbClr val="0000FF"/>
                </a:solidFill>
              </a:rPr>
              <a:t>ystems</a:t>
            </a:r>
          </a:p>
          <a:p>
            <a:pPr marL="230188"/>
            <a:r>
              <a:rPr lang="en-US" sz="2800" b="1" dirty="0" smtClean="0">
                <a:effectLst/>
              </a:rPr>
              <a:t>Information systems</a:t>
            </a:r>
          </a:p>
          <a:p>
            <a:pPr marL="630238" lvl="1"/>
            <a:r>
              <a:rPr lang="en-US" sz="2400" dirty="0" smtClean="0">
                <a:effectLst/>
              </a:rPr>
              <a:t>interface with the organization</a:t>
            </a:r>
          </a:p>
          <a:p>
            <a:pPr marL="630238" lvl="1"/>
            <a:r>
              <a:rPr lang="en-US" sz="2400" dirty="0" smtClean="0"/>
              <a:t>enable staff to carry out office processes</a:t>
            </a:r>
          </a:p>
          <a:p>
            <a:pPr marL="630238" lvl="1"/>
            <a:r>
              <a:rPr lang="en-US" sz="2400" i="1" u="sng" dirty="0" smtClean="0"/>
              <a:t>Example</a:t>
            </a:r>
            <a:r>
              <a:rPr lang="en-US" sz="2400" dirty="0" smtClean="0"/>
              <a:t>: A stock control system </a:t>
            </a:r>
          </a:p>
          <a:p>
            <a:pPr marL="230188"/>
            <a:r>
              <a:rPr lang="en-US" sz="2800" b="1" dirty="0" smtClean="0">
                <a:effectLst/>
              </a:rPr>
              <a:t>Embedded systems</a:t>
            </a:r>
          </a:p>
          <a:p>
            <a:pPr marL="630238" lvl="1"/>
            <a:r>
              <a:rPr lang="en-US" sz="2400" dirty="0" smtClean="0">
                <a:effectLst/>
              </a:rPr>
              <a:t>interface with a machine</a:t>
            </a:r>
          </a:p>
          <a:p>
            <a:pPr marL="630238" lvl="1"/>
            <a:r>
              <a:rPr lang="en-US" sz="2400" dirty="0" smtClean="0"/>
              <a:t>control machines</a:t>
            </a:r>
          </a:p>
          <a:p>
            <a:pPr marL="630238" lvl="1"/>
            <a:r>
              <a:rPr lang="en-US" sz="2400" i="1" u="sng" dirty="0" smtClean="0"/>
              <a:t>Example</a:t>
            </a:r>
            <a:r>
              <a:rPr lang="en-US" sz="2400" dirty="0" smtClean="0"/>
              <a:t>: An embedded system might control the air conditioning equipment in a building </a:t>
            </a:r>
          </a:p>
          <a:p>
            <a:pPr marL="630238" lvl="1">
              <a:buNone/>
            </a:pPr>
            <a:endParaRPr lang="en-US" sz="2400" dirty="0" smtClean="0">
              <a:effectLst/>
            </a:endParaRPr>
          </a:p>
          <a:p>
            <a:pPr>
              <a:buNone/>
            </a:pPr>
            <a:endParaRPr lang="en-US" sz="2400" dirty="0" smtClean="0">
              <a:solidFill>
                <a:srgbClr val="0070C0"/>
              </a:solidFill>
            </a:endParaRPr>
          </a:p>
        </p:txBody>
      </p:sp>
      <p:sp>
        <p:nvSpPr>
          <p:cNvPr id="4" name="Slide Number Placeholder 3"/>
          <p:cNvSpPr>
            <a:spLocks noGrp="1"/>
          </p:cNvSpPr>
          <p:nvPr>
            <p:ph type="sldNum" sz="quarter" idx="12"/>
          </p:nvPr>
        </p:nvSpPr>
        <p:spPr/>
        <p:txBody>
          <a:bodyPr/>
          <a:lstStyle/>
          <a:p>
            <a:fld id="{F420543E-CA73-44A1-A0D2-9C2E7FFA47FD}" type="slidenum">
              <a:rPr lang="en-US" smtClean="0"/>
              <a:pPr/>
              <a:t>18</a:t>
            </a:fld>
            <a:endParaRPr lang="en-US"/>
          </a:p>
        </p:txBody>
      </p:sp>
    </p:spTree>
    <p:extLst>
      <p:ext uri="{BB962C8B-B14F-4D97-AF65-F5344CB8AC3E}">
        <p14:creationId xmlns:p14="http://schemas.microsoft.com/office/powerpoint/2010/main" val="3918263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400" b="1" dirty="0" smtClean="0"/>
              <a:t>Some ways of Categorizing Software Project</a:t>
            </a:r>
            <a:endParaRPr lang="en-US" sz="3400" dirty="0"/>
          </a:p>
        </p:txBody>
      </p:sp>
      <p:sp>
        <p:nvSpPr>
          <p:cNvPr id="3" name="Content Placeholder 2"/>
          <p:cNvSpPr>
            <a:spLocks noGrp="1"/>
          </p:cNvSpPr>
          <p:nvPr>
            <p:ph idx="1"/>
          </p:nvPr>
        </p:nvSpPr>
        <p:spPr>
          <a:xfrm>
            <a:off x="457200" y="1219200"/>
            <a:ext cx="8229600" cy="4906963"/>
          </a:xfrm>
        </p:spPr>
        <p:txBody>
          <a:bodyPr>
            <a:noAutofit/>
          </a:bodyPr>
          <a:lstStyle/>
          <a:p>
            <a:pPr>
              <a:buFont typeface="Wingdings" pitchFamily="2" charset="2"/>
              <a:buChar char="§"/>
            </a:pPr>
            <a:r>
              <a:rPr lang="en-GB" sz="2800" b="1" dirty="0" smtClean="0">
                <a:solidFill>
                  <a:srgbClr val="0000FF"/>
                </a:solidFill>
              </a:rPr>
              <a:t>Objective-based </a:t>
            </a:r>
            <a:r>
              <a:rPr lang="en-GB" sz="2800" b="1" dirty="0" smtClean="0">
                <a:solidFill>
                  <a:srgbClr val="FF0000"/>
                </a:solidFill>
              </a:rPr>
              <a:t>vs</a:t>
            </a:r>
            <a:r>
              <a:rPr lang="en-GB" sz="2800" b="1" dirty="0" smtClean="0"/>
              <a:t>. </a:t>
            </a:r>
            <a:r>
              <a:rPr lang="en-GB" sz="2800" b="1" dirty="0" smtClean="0">
                <a:solidFill>
                  <a:srgbClr val="0000FF"/>
                </a:solidFill>
              </a:rPr>
              <a:t>Product-based </a:t>
            </a:r>
          </a:p>
          <a:p>
            <a:pPr marL="630238" lvl="1" indent="-342900"/>
            <a:r>
              <a:rPr lang="en-US" sz="2000" dirty="0" smtClean="0"/>
              <a:t>Projects may be distinguished by whether their aim is to produce a </a:t>
            </a:r>
            <a:r>
              <a:rPr lang="en-US" sz="2000" b="1" i="1" dirty="0" smtClean="0">
                <a:solidFill>
                  <a:srgbClr val="0000FF"/>
                </a:solidFill>
              </a:rPr>
              <a:t>product</a:t>
            </a:r>
            <a:r>
              <a:rPr lang="en-US" sz="2000" dirty="0" smtClean="0"/>
              <a:t> or to meet certain </a:t>
            </a:r>
            <a:r>
              <a:rPr lang="en-US" sz="2000" b="1" i="1" dirty="0" smtClean="0">
                <a:solidFill>
                  <a:srgbClr val="C00000"/>
                </a:solidFill>
              </a:rPr>
              <a:t>objectives</a:t>
            </a:r>
            <a:r>
              <a:rPr lang="en-US" sz="2000" b="1" i="1" dirty="0" smtClean="0"/>
              <a:t>.</a:t>
            </a:r>
          </a:p>
          <a:p>
            <a:pPr marL="630238" lvl="1" indent="-342900"/>
            <a:r>
              <a:rPr lang="en-US" sz="2000" dirty="0" smtClean="0">
                <a:solidFill>
                  <a:srgbClr val="0000FF"/>
                </a:solidFill>
              </a:rPr>
              <a:t>A project might be to create a </a:t>
            </a:r>
            <a:r>
              <a:rPr lang="en-US" sz="2000" b="1" dirty="0" smtClean="0">
                <a:solidFill>
                  <a:srgbClr val="0000FF"/>
                </a:solidFill>
              </a:rPr>
              <a:t>product</a:t>
            </a:r>
            <a:r>
              <a:rPr lang="en-US" sz="2000" dirty="0" smtClean="0">
                <a:solidFill>
                  <a:srgbClr val="0000FF"/>
                </a:solidFill>
              </a:rPr>
              <a:t>, the details of which have been specified by the client (The client has the responsibility for justifying the product)</a:t>
            </a:r>
          </a:p>
          <a:p>
            <a:pPr marL="630238" lvl="1" indent="-342900"/>
            <a:r>
              <a:rPr lang="en-US" sz="2000" dirty="0" smtClean="0">
                <a:solidFill>
                  <a:srgbClr val="C00000"/>
                </a:solidFill>
              </a:rPr>
              <a:t>Project requirement might be to meet certain </a:t>
            </a:r>
            <a:r>
              <a:rPr lang="en-US" sz="2000" b="1" dirty="0" smtClean="0">
                <a:solidFill>
                  <a:srgbClr val="C00000"/>
                </a:solidFill>
              </a:rPr>
              <a:t>objectives</a:t>
            </a:r>
            <a:r>
              <a:rPr lang="en-US" sz="2000" dirty="0" smtClean="0">
                <a:solidFill>
                  <a:srgbClr val="C00000"/>
                </a:solidFill>
              </a:rPr>
              <a:t> which could be met in a number of ways. An organization might have problem and ask a specialist to recommend a  solution.</a:t>
            </a:r>
            <a:endParaRPr lang="en-US" sz="2000" dirty="0" smtClean="0"/>
          </a:p>
          <a:p>
            <a:pPr marL="230188"/>
            <a:r>
              <a:rPr lang="en-US" sz="2000" b="1" u="sng" dirty="0" smtClean="0"/>
              <a:t>Note</a:t>
            </a:r>
            <a:r>
              <a:rPr lang="en-US" sz="2000" dirty="0" smtClean="0"/>
              <a:t>: </a:t>
            </a:r>
            <a:r>
              <a:rPr lang="en-US" sz="2000" b="1" dirty="0" smtClean="0"/>
              <a:t>Many software projects have two stages</a:t>
            </a:r>
            <a:r>
              <a:rPr lang="en-US" sz="2000" dirty="0" smtClean="0"/>
              <a:t>:</a:t>
            </a:r>
          </a:p>
          <a:p>
            <a:pPr marL="630238" lvl="1"/>
            <a:r>
              <a:rPr lang="en-US" sz="2000" dirty="0" smtClean="0"/>
              <a:t>First is an objective-driven project resulting in  recommendations (this might identify the need for a new software system)</a:t>
            </a:r>
          </a:p>
          <a:p>
            <a:pPr marL="630238" lvl="1"/>
            <a:r>
              <a:rPr lang="en-US" sz="2000" dirty="0" smtClean="0"/>
              <a:t>The next stage is a project actually to create software product</a:t>
            </a:r>
          </a:p>
          <a:p>
            <a:pPr>
              <a:buNone/>
            </a:pPr>
            <a:endParaRPr lang="en-US" sz="20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Times New Roman" pitchFamily="18" charset="0"/>
              </a:rPr>
              <a:t>Self Introduction</a:t>
            </a:r>
            <a:br>
              <a:rPr lang="en-US" b="1" dirty="0">
                <a:solidFill>
                  <a:srgbClr val="000000"/>
                </a:solidFill>
                <a:latin typeface="Times New Roman" pitchFamily="18" charset="0"/>
              </a:rPr>
            </a:br>
            <a:endParaRPr lang="en-US" dirty="0"/>
          </a:p>
        </p:txBody>
      </p:sp>
      <p:sp>
        <p:nvSpPr>
          <p:cNvPr id="3" name="Content Placeholder 2"/>
          <p:cNvSpPr>
            <a:spLocks noGrp="1"/>
          </p:cNvSpPr>
          <p:nvPr>
            <p:ph idx="1"/>
          </p:nvPr>
        </p:nvSpPr>
        <p:spPr/>
        <p:txBody>
          <a:bodyPr>
            <a:normAutofit fontScale="92500"/>
          </a:bodyPr>
          <a:lstStyle/>
          <a:p>
            <a:pPr>
              <a:buNone/>
              <a:defRPr/>
            </a:pPr>
            <a:r>
              <a:rPr lang="en-US" b="1" dirty="0" smtClean="0"/>
              <a:t>    Md</a:t>
            </a:r>
            <a:r>
              <a:rPr lang="en-US" b="1" dirty="0"/>
              <a:t>. </a:t>
            </a:r>
            <a:r>
              <a:rPr lang="en-US" b="1" dirty="0" err="1"/>
              <a:t>Anwarul</a:t>
            </a:r>
            <a:r>
              <a:rPr lang="en-US" b="1" dirty="0"/>
              <a:t> </a:t>
            </a:r>
            <a:r>
              <a:rPr lang="en-US" b="1" dirty="0" err="1"/>
              <a:t>Kabir</a:t>
            </a:r>
            <a:r>
              <a:rPr lang="en-US" b="1" dirty="0"/>
              <a:t> </a:t>
            </a:r>
            <a:r>
              <a:rPr lang="en-US" b="1" dirty="0">
                <a:solidFill>
                  <a:schemeClr val="tx2">
                    <a:lumMod val="95000"/>
                    <a:lumOff val="5000"/>
                  </a:schemeClr>
                </a:solidFill>
              </a:rPr>
              <a:t>(MAK</a:t>
            </a:r>
            <a:r>
              <a:rPr lang="en-US" b="1" dirty="0" smtClean="0">
                <a:solidFill>
                  <a:schemeClr val="tx2">
                    <a:lumMod val="95000"/>
                    <a:lumOff val="5000"/>
                  </a:schemeClr>
                </a:solidFill>
              </a:rPr>
              <a:t>)                    </a:t>
            </a:r>
            <a:r>
              <a:rPr lang="en-US" b="1" dirty="0"/>
              <a:t/>
            </a:r>
            <a:br>
              <a:rPr lang="en-US" b="1" dirty="0"/>
            </a:br>
            <a:r>
              <a:rPr lang="en-US" b="1" dirty="0"/>
              <a:t>MPhil (Wales)MSc(Wales), MSc(DU)          BSc(</a:t>
            </a:r>
            <a:r>
              <a:rPr lang="en-US" b="1" dirty="0" err="1"/>
              <a:t>Hons</a:t>
            </a:r>
            <a:r>
              <a:rPr lang="en-US" b="1" dirty="0"/>
              <a:t>)</a:t>
            </a:r>
          </a:p>
          <a:p>
            <a:pPr>
              <a:buNone/>
              <a:defRPr/>
            </a:pPr>
            <a:endParaRPr lang="en-US" sz="3600" b="1" dirty="0">
              <a:solidFill>
                <a:srgbClr val="000000"/>
              </a:solidFill>
            </a:endParaRPr>
          </a:p>
          <a:p>
            <a:pPr>
              <a:buNone/>
              <a:defRPr/>
            </a:pPr>
            <a:r>
              <a:rPr lang="en-US" sz="3600" b="1" dirty="0">
                <a:solidFill>
                  <a:srgbClr val="000000"/>
                </a:solidFill>
              </a:rPr>
              <a:t> </a:t>
            </a:r>
          </a:p>
          <a:p>
            <a:pPr>
              <a:buNone/>
              <a:defRPr/>
            </a:pPr>
            <a:r>
              <a:rPr lang="en-US" b="1" dirty="0" smtClean="0"/>
              <a:t>    Senior </a:t>
            </a:r>
            <a:r>
              <a:rPr lang="en-US" b="1" dirty="0"/>
              <a:t>Assistant Professor</a:t>
            </a:r>
            <a:br>
              <a:rPr lang="en-US" b="1" dirty="0"/>
            </a:br>
            <a:r>
              <a:rPr lang="en-US" b="1" dirty="0"/>
              <a:t>Department of Computer Science</a:t>
            </a:r>
            <a:br>
              <a:rPr lang="en-US" b="1" dirty="0"/>
            </a:br>
            <a:r>
              <a:rPr lang="en-US" b="1" dirty="0"/>
              <a:t>Freelance Consultant (</a:t>
            </a:r>
            <a:r>
              <a:rPr lang="en-US" b="1" dirty="0" smtClean="0"/>
              <a:t>Software Development)</a:t>
            </a:r>
            <a:endParaRPr lang="en-US" b="1" dirty="0"/>
          </a:p>
          <a:p>
            <a:pPr>
              <a:buNone/>
              <a:defRPr/>
            </a:pPr>
            <a:endParaRPr lang="en-US" b="1" dirty="0">
              <a:solidFill>
                <a:schemeClr val="tx1">
                  <a:lumMod val="85000"/>
                  <a:lumOff val="15000"/>
                </a:schemeClr>
              </a:solidFill>
            </a:endParaRPr>
          </a:p>
          <a:p>
            <a:pPr>
              <a:buNone/>
              <a:defRPr/>
            </a:pPr>
            <a:r>
              <a:rPr lang="en-US" b="1" dirty="0">
                <a:solidFill>
                  <a:srgbClr val="000000"/>
                </a:solidFill>
              </a:rPr>
              <a:t>Email –</a:t>
            </a:r>
            <a:r>
              <a:rPr lang="en-US" b="1" dirty="0">
                <a:solidFill>
                  <a:schemeClr val="tx2">
                    <a:lumMod val="95000"/>
                    <a:lumOff val="5000"/>
                  </a:schemeClr>
                </a:solidFill>
              </a:rPr>
              <a:t> </a:t>
            </a:r>
            <a:r>
              <a:rPr lang="en-US" b="1" dirty="0">
                <a:solidFill>
                  <a:srgbClr val="002060"/>
                </a:solidFill>
                <a:hlinkClick r:id="rId2"/>
              </a:rPr>
              <a:t>kabir@aiub.edu</a:t>
            </a:r>
            <a:r>
              <a:rPr lang="en-US" b="1" dirty="0">
                <a:solidFill>
                  <a:schemeClr val="tx2">
                    <a:lumMod val="95000"/>
                    <a:lumOff val="5000"/>
                  </a:schemeClr>
                </a:solidFill>
              </a:rPr>
              <a:t>    Room D0323</a:t>
            </a:r>
            <a:endParaRPr lang="en-US" sz="3600" b="1" dirty="0">
              <a:solidFill>
                <a:schemeClr val="tx2">
                  <a:lumMod val="95000"/>
                  <a:lumOff val="5000"/>
                </a:schemeClr>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2</a:t>
            </a:fld>
            <a:endParaRPr lang="en-US"/>
          </a:p>
        </p:txBody>
      </p:sp>
      <p:pic>
        <p:nvPicPr>
          <p:cNvPr id="5"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752600"/>
            <a:ext cx="1828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9381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b="1" dirty="0" smtClean="0"/>
              <a:t>What Is Management?</a:t>
            </a:r>
            <a:endParaRPr lang="en-US" sz="4000" b="1" dirty="0"/>
          </a:p>
        </p:txBody>
      </p:sp>
      <p:sp>
        <p:nvSpPr>
          <p:cNvPr id="3" name="Content Placeholder 2"/>
          <p:cNvSpPr>
            <a:spLocks noGrp="1"/>
          </p:cNvSpPr>
          <p:nvPr>
            <p:ph idx="1"/>
          </p:nvPr>
        </p:nvSpPr>
        <p:spPr>
          <a:xfrm>
            <a:off x="457200" y="1371600"/>
            <a:ext cx="8153400" cy="5334000"/>
          </a:xfrm>
        </p:spPr>
        <p:txBody>
          <a:bodyPr>
            <a:noAutofit/>
          </a:bodyPr>
          <a:lstStyle/>
          <a:p>
            <a:pPr marL="274320" indent="-274320">
              <a:spcBef>
                <a:spcPts val="0"/>
              </a:spcBef>
              <a:buFont typeface="Wingdings" pitchFamily="2" charset="2"/>
              <a:buChar char="§"/>
            </a:pPr>
            <a:r>
              <a:rPr lang="en-GB" b="1" dirty="0" smtClean="0">
                <a:solidFill>
                  <a:srgbClr val="0000FF"/>
                </a:solidFill>
              </a:rPr>
              <a:t>Management involves the following activities:</a:t>
            </a:r>
          </a:p>
          <a:p>
            <a:pPr marL="731520" indent="-274320">
              <a:spcBef>
                <a:spcPts val="0"/>
              </a:spcBef>
            </a:pPr>
            <a:r>
              <a:rPr lang="en-GB" b="1" dirty="0" smtClean="0">
                <a:solidFill>
                  <a:srgbClr val="0000FF"/>
                </a:solidFill>
              </a:rPr>
              <a:t>Planning</a:t>
            </a:r>
            <a:r>
              <a:rPr lang="en-GB" dirty="0" smtClean="0"/>
              <a:t> – deciding what is to be done</a:t>
            </a:r>
          </a:p>
          <a:p>
            <a:pPr marL="731520" indent="-274320">
              <a:spcBef>
                <a:spcPts val="0"/>
              </a:spcBef>
            </a:pPr>
            <a:r>
              <a:rPr lang="en-GB" b="1" dirty="0" smtClean="0">
                <a:solidFill>
                  <a:srgbClr val="0000FF"/>
                </a:solidFill>
              </a:rPr>
              <a:t>Organizing</a:t>
            </a:r>
            <a:r>
              <a:rPr lang="en-GB" dirty="0" smtClean="0"/>
              <a:t> – making arrangements</a:t>
            </a:r>
          </a:p>
          <a:p>
            <a:pPr marL="731520" indent="-274320">
              <a:spcBef>
                <a:spcPts val="0"/>
              </a:spcBef>
            </a:pPr>
            <a:r>
              <a:rPr lang="en-GB" b="1" dirty="0" smtClean="0">
                <a:solidFill>
                  <a:srgbClr val="0000FF"/>
                </a:solidFill>
              </a:rPr>
              <a:t>Staffing</a:t>
            </a:r>
            <a:r>
              <a:rPr lang="en-GB" dirty="0" smtClean="0"/>
              <a:t> – selecting the right people for the job</a:t>
            </a:r>
          </a:p>
          <a:p>
            <a:pPr marL="731520" indent="-274320">
              <a:spcBef>
                <a:spcPts val="0"/>
              </a:spcBef>
            </a:pPr>
            <a:r>
              <a:rPr lang="en-GB" b="1" dirty="0" smtClean="0">
                <a:solidFill>
                  <a:srgbClr val="0000FF"/>
                </a:solidFill>
              </a:rPr>
              <a:t>Directing</a:t>
            </a:r>
            <a:r>
              <a:rPr lang="en-GB" dirty="0" smtClean="0"/>
              <a:t> – giving instructions</a:t>
            </a:r>
          </a:p>
          <a:p>
            <a:pPr marL="731520" indent="-274320">
              <a:spcBef>
                <a:spcPts val="0"/>
              </a:spcBef>
            </a:pPr>
            <a:r>
              <a:rPr lang="en-GB" b="1" dirty="0" smtClean="0">
                <a:solidFill>
                  <a:srgbClr val="0000FF"/>
                </a:solidFill>
              </a:rPr>
              <a:t>Monitoring</a:t>
            </a:r>
            <a:r>
              <a:rPr lang="en-GB" dirty="0" smtClean="0"/>
              <a:t> – checking on progress</a:t>
            </a:r>
          </a:p>
          <a:p>
            <a:pPr marL="731520" indent="-274320">
              <a:spcBef>
                <a:spcPts val="0"/>
              </a:spcBef>
            </a:pPr>
            <a:r>
              <a:rPr lang="en-GB" b="1" dirty="0" smtClean="0">
                <a:solidFill>
                  <a:srgbClr val="0000FF"/>
                </a:solidFill>
              </a:rPr>
              <a:t>Controlling</a:t>
            </a:r>
            <a:r>
              <a:rPr lang="en-GB" dirty="0" smtClean="0"/>
              <a:t> – taking action to remedy hold-ups</a:t>
            </a:r>
          </a:p>
          <a:p>
            <a:pPr marL="731520" indent="-274320">
              <a:spcBef>
                <a:spcPts val="0"/>
              </a:spcBef>
            </a:pPr>
            <a:r>
              <a:rPr lang="en-GB" b="1" dirty="0" smtClean="0">
                <a:solidFill>
                  <a:srgbClr val="0000FF"/>
                </a:solidFill>
              </a:rPr>
              <a:t>Innovating</a:t>
            </a:r>
            <a:r>
              <a:rPr lang="en-GB" dirty="0" smtClean="0"/>
              <a:t> – coming up with new solutions </a:t>
            </a:r>
          </a:p>
          <a:p>
            <a:pPr marL="731520" indent="-274320">
              <a:spcBef>
                <a:spcPts val="0"/>
              </a:spcBef>
            </a:pPr>
            <a:r>
              <a:rPr lang="en-GB" b="1" dirty="0" smtClean="0">
                <a:solidFill>
                  <a:srgbClr val="0000FF"/>
                </a:solidFill>
              </a:rPr>
              <a:t>Representing</a:t>
            </a:r>
            <a:r>
              <a:rPr lang="en-GB" dirty="0" smtClean="0"/>
              <a:t> – liaising with clients, users, developer, suppliers and other stakeholders</a:t>
            </a:r>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smtClean="0">
                <a:solidFill>
                  <a:srgbClr val="0000FF"/>
                </a:solidFill>
              </a:rPr>
              <a:t>(Common)</a:t>
            </a:r>
            <a:r>
              <a:rPr lang="en-US" sz="3200" b="1" dirty="0" smtClean="0">
                <a:solidFill>
                  <a:srgbClr val="0000FF"/>
                </a:solidFill>
              </a:rPr>
              <a:t> </a:t>
            </a:r>
            <a:r>
              <a:rPr lang="en-US" sz="3200" b="1" dirty="0" smtClean="0"/>
              <a:t>Problems </a:t>
            </a:r>
            <a:r>
              <a:rPr lang="en-US" sz="3200" b="1" dirty="0"/>
              <a:t>with Software </a:t>
            </a:r>
            <a:r>
              <a:rPr lang="en-US" sz="3200" b="1" dirty="0" smtClean="0"/>
              <a:t>Projects</a:t>
            </a:r>
            <a:endParaRPr lang="en-US" sz="3200" b="1" dirty="0"/>
          </a:p>
        </p:txBody>
      </p:sp>
      <p:sp>
        <p:nvSpPr>
          <p:cNvPr id="3" name="Content Placeholder 2"/>
          <p:cNvSpPr>
            <a:spLocks noGrp="1"/>
          </p:cNvSpPr>
          <p:nvPr>
            <p:ph idx="1"/>
          </p:nvPr>
        </p:nvSpPr>
        <p:spPr>
          <a:xfrm>
            <a:off x="990600" y="1524000"/>
            <a:ext cx="8077200" cy="4572000"/>
          </a:xfrm>
        </p:spPr>
        <p:txBody>
          <a:bodyPr>
            <a:normAutofit/>
          </a:bodyPr>
          <a:lstStyle/>
          <a:p>
            <a:pPr marL="342900" indent="-342900">
              <a:spcBef>
                <a:spcPts val="600"/>
              </a:spcBef>
            </a:pPr>
            <a:r>
              <a:rPr lang="en-US" sz="2800" dirty="0" smtClean="0"/>
              <a:t>Poor estimates and plans</a:t>
            </a:r>
          </a:p>
          <a:p>
            <a:pPr marL="342900" indent="-342900">
              <a:spcBef>
                <a:spcPts val="600"/>
              </a:spcBef>
            </a:pPr>
            <a:r>
              <a:rPr lang="en-US" sz="2800" dirty="0" smtClean="0"/>
              <a:t>Lack of quality standards and measures</a:t>
            </a:r>
          </a:p>
          <a:p>
            <a:pPr marL="342900" indent="-342900">
              <a:spcBef>
                <a:spcPts val="600"/>
              </a:spcBef>
            </a:pPr>
            <a:r>
              <a:rPr lang="en-US" sz="2800" dirty="0" smtClean="0"/>
              <a:t>Lack of guidance about making organizational decisions</a:t>
            </a:r>
          </a:p>
          <a:p>
            <a:pPr marL="342900" indent="-342900">
              <a:spcBef>
                <a:spcPts val="600"/>
              </a:spcBef>
            </a:pPr>
            <a:r>
              <a:rPr lang="en-US" sz="2800" dirty="0" smtClean="0"/>
              <a:t>Lack of techniques to make progress visible</a:t>
            </a:r>
          </a:p>
          <a:p>
            <a:pPr marL="342900" indent="-342900">
              <a:spcBef>
                <a:spcPts val="600"/>
              </a:spcBef>
            </a:pPr>
            <a:r>
              <a:rPr lang="en-US" sz="2800" dirty="0" smtClean="0"/>
              <a:t>Poor role definition – who does what?</a:t>
            </a:r>
          </a:p>
          <a:p>
            <a:pPr marL="342900" indent="-342900">
              <a:spcBef>
                <a:spcPts val="600"/>
              </a:spcBef>
            </a:pPr>
            <a:r>
              <a:rPr lang="en-US" sz="2800" dirty="0" smtClean="0"/>
              <a:t>Incorrect success criteria</a:t>
            </a:r>
          </a:p>
        </p:txBody>
      </p:sp>
      <p:sp>
        <p:nvSpPr>
          <p:cNvPr id="4" name="Slide Number Placeholder 3"/>
          <p:cNvSpPr>
            <a:spLocks noGrp="1"/>
          </p:cNvSpPr>
          <p:nvPr>
            <p:ph type="sldNum" sz="quarter" idx="12"/>
          </p:nvPr>
        </p:nvSpPr>
        <p:spPr/>
        <p:txBody>
          <a:bodyPr/>
          <a:lstStyle/>
          <a:p>
            <a:fld id="{793E6706-3FF2-42D7-A3B1-FB04D710F770}" type="slidenum">
              <a:rPr lang="en-US" smtClean="0"/>
              <a:pPr/>
              <a:t>21</a:t>
            </a:fld>
            <a:endParaRPr lang="en-US"/>
          </a:p>
        </p:txBody>
      </p:sp>
    </p:spTree>
    <p:extLst>
      <p:ext uri="{BB962C8B-B14F-4D97-AF65-F5344CB8AC3E}">
        <p14:creationId xmlns:p14="http://schemas.microsoft.com/office/powerpoint/2010/main" val="3312415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00FF"/>
                </a:solidFill>
              </a:rPr>
              <a:t>(Other) </a:t>
            </a:r>
            <a:r>
              <a:rPr lang="en-US" sz="3600" b="1" dirty="0" smtClean="0"/>
              <a:t>Problems </a:t>
            </a:r>
            <a:r>
              <a:rPr lang="en-US" sz="3600" b="1" dirty="0"/>
              <a:t>with Software </a:t>
            </a:r>
            <a:r>
              <a:rPr lang="en-US" sz="3600" b="1" dirty="0" smtClean="0"/>
              <a:t>Projects</a:t>
            </a:r>
            <a:endParaRPr lang="en-US" sz="3600" b="1" dirty="0"/>
          </a:p>
        </p:txBody>
      </p:sp>
      <p:sp>
        <p:nvSpPr>
          <p:cNvPr id="3" name="Content Placeholder 2"/>
          <p:cNvSpPr>
            <a:spLocks noGrp="1"/>
          </p:cNvSpPr>
          <p:nvPr>
            <p:ph sz="half" idx="1"/>
          </p:nvPr>
        </p:nvSpPr>
        <p:spPr>
          <a:xfrm>
            <a:off x="457200" y="1524000"/>
            <a:ext cx="3771900" cy="4114800"/>
          </a:xfrm>
        </p:spPr>
        <p:txBody>
          <a:bodyPr>
            <a:normAutofit fontScale="92500" lnSpcReduction="10000"/>
          </a:bodyPr>
          <a:lstStyle/>
          <a:p>
            <a:pPr marL="342900" indent="-342900">
              <a:lnSpc>
                <a:spcPct val="120000"/>
              </a:lnSpc>
              <a:spcBef>
                <a:spcPts val="600"/>
              </a:spcBef>
              <a:buFont typeface="Arial" panose="020B0604020202020204" pitchFamily="34" charset="0"/>
              <a:buChar char="•"/>
            </a:pPr>
            <a:r>
              <a:rPr lang="en-US" sz="1900" dirty="0" smtClean="0"/>
              <a:t>Inadequate specification of work</a:t>
            </a:r>
          </a:p>
          <a:p>
            <a:pPr marL="342900" indent="-342900">
              <a:lnSpc>
                <a:spcPct val="120000"/>
              </a:lnSpc>
              <a:spcBef>
                <a:spcPts val="600"/>
              </a:spcBef>
              <a:buFont typeface="Arial" panose="020B0604020202020204" pitchFamily="34" charset="0"/>
              <a:buChar char="•"/>
            </a:pPr>
            <a:r>
              <a:rPr lang="en-US" sz="1900" dirty="0" smtClean="0"/>
              <a:t>Management ignorance of IT</a:t>
            </a:r>
          </a:p>
          <a:p>
            <a:pPr marL="342900" indent="-342900">
              <a:lnSpc>
                <a:spcPct val="120000"/>
              </a:lnSpc>
              <a:spcBef>
                <a:spcPts val="600"/>
              </a:spcBef>
              <a:buFont typeface="Arial" panose="020B0604020202020204" pitchFamily="34" charset="0"/>
              <a:buChar char="•"/>
            </a:pPr>
            <a:r>
              <a:rPr lang="en-US" sz="1900" dirty="0" smtClean="0"/>
              <a:t>Lack of knowledge of application area</a:t>
            </a:r>
          </a:p>
          <a:p>
            <a:pPr marL="342900" indent="-342900">
              <a:lnSpc>
                <a:spcPct val="120000"/>
              </a:lnSpc>
              <a:spcBef>
                <a:spcPts val="600"/>
              </a:spcBef>
              <a:buFont typeface="Arial" panose="020B0604020202020204" pitchFamily="34" charset="0"/>
              <a:buChar char="•"/>
            </a:pPr>
            <a:r>
              <a:rPr lang="en-US" sz="1900" dirty="0" smtClean="0"/>
              <a:t>Lack of standards</a:t>
            </a:r>
          </a:p>
          <a:p>
            <a:pPr marL="342900" indent="-342900">
              <a:lnSpc>
                <a:spcPct val="120000"/>
              </a:lnSpc>
              <a:spcBef>
                <a:spcPts val="600"/>
              </a:spcBef>
              <a:buFont typeface="Arial" panose="020B0604020202020204" pitchFamily="34" charset="0"/>
              <a:buChar char="•"/>
            </a:pPr>
            <a:r>
              <a:rPr lang="en-US" sz="1900" dirty="0" smtClean="0"/>
              <a:t>Lack of up-to-date documentation</a:t>
            </a:r>
          </a:p>
          <a:p>
            <a:pPr marL="342900" indent="-342900">
              <a:lnSpc>
                <a:spcPct val="120000"/>
              </a:lnSpc>
              <a:spcBef>
                <a:spcPts val="600"/>
              </a:spcBef>
              <a:buFont typeface="Arial" panose="020B0604020202020204" pitchFamily="34" charset="0"/>
              <a:buChar char="•"/>
            </a:pPr>
            <a:r>
              <a:rPr lang="en-US" sz="1900" dirty="0" smtClean="0"/>
              <a:t>Schedule slips</a:t>
            </a:r>
          </a:p>
          <a:p>
            <a:pPr marL="342900" indent="-342900">
              <a:lnSpc>
                <a:spcPct val="120000"/>
              </a:lnSpc>
              <a:spcBef>
                <a:spcPts val="600"/>
              </a:spcBef>
              <a:buFont typeface="Arial" panose="020B0604020202020204" pitchFamily="34" charset="0"/>
              <a:buChar char="•"/>
            </a:pPr>
            <a:r>
              <a:rPr lang="en-US" sz="1900" dirty="0" smtClean="0"/>
              <a:t>Lack of communication</a:t>
            </a:r>
          </a:p>
          <a:p>
            <a:pPr marL="342900" indent="-342900">
              <a:lnSpc>
                <a:spcPct val="120000"/>
              </a:lnSpc>
              <a:spcBef>
                <a:spcPts val="600"/>
              </a:spcBef>
              <a:buFont typeface="Arial" panose="020B0604020202020204" pitchFamily="34" charset="0"/>
              <a:buChar char="•"/>
            </a:pPr>
            <a:r>
              <a:rPr lang="en-US" sz="1900" dirty="0" smtClean="0"/>
              <a:t>Lack of commitment</a:t>
            </a:r>
          </a:p>
        </p:txBody>
      </p:sp>
      <p:sp>
        <p:nvSpPr>
          <p:cNvPr id="5" name="Content Placeholder 4"/>
          <p:cNvSpPr>
            <a:spLocks noGrp="1"/>
          </p:cNvSpPr>
          <p:nvPr>
            <p:ph sz="half" idx="2"/>
          </p:nvPr>
        </p:nvSpPr>
        <p:spPr>
          <a:xfrm>
            <a:off x="4495800" y="1524000"/>
            <a:ext cx="4241104" cy="4114800"/>
          </a:xfrm>
        </p:spPr>
        <p:txBody>
          <a:bodyPr>
            <a:normAutofit fontScale="92500" lnSpcReduction="10000"/>
          </a:bodyPr>
          <a:lstStyle/>
          <a:p>
            <a:pPr marL="342900" indent="-342900">
              <a:lnSpc>
                <a:spcPct val="120000"/>
              </a:lnSpc>
              <a:spcBef>
                <a:spcPts val="600"/>
              </a:spcBef>
              <a:buFont typeface="Arial" panose="020B0604020202020204" pitchFamily="34" charset="0"/>
              <a:buChar char="•"/>
            </a:pPr>
            <a:r>
              <a:rPr lang="en-US" sz="1900" dirty="0"/>
              <a:t>Narrow scope of technical expertise</a:t>
            </a:r>
          </a:p>
          <a:p>
            <a:pPr marL="342900" indent="-342900">
              <a:lnSpc>
                <a:spcPct val="120000"/>
              </a:lnSpc>
              <a:spcBef>
                <a:spcPts val="600"/>
              </a:spcBef>
              <a:buFont typeface="Arial" panose="020B0604020202020204" pitchFamily="34" charset="0"/>
              <a:buChar char="•"/>
            </a:pPr>
            <a:r>
              <a:rPr lang="en-US" sz="1900" dirty="0"/>
              <a:t>Changing </a:t>
            </a:r>
            <a:r>
              <a:rPr lang="en-US" sz="1900" dirty="0" smtClean="0"/>
              <a:t>statutory/established</a:t>
            </a:r>
            <a:r>
              <a:rPr lang="en-US" sz="1900" dirty="0"/>
              <a:t>/ mandatory requirements</a:t>
            </a:r>
          </a:p>
          <a:p>
            <a:pPr marL="342900" indent="-342900">
              <a:lnSpc>
                <a:spcPct val="120000"/>
              </a:lnSpc>
              <a:spcBef>
                <a:spcPts val="600"/>
              </a:spcBef>
              <a:buFont typeface="Arial" panose="020B0604020202020204" pitchFamily="34" charset="0"/>
              <a:buChar char="•"/>
            </a:pPr>
            <a:r>
              <a:rPr lang="en-US" sz="1900" dirty="0"/>
              <a:t>Changing software environment</a:t>
            </a:r>
          </a:p>
          <a:p>
            <a:pPr marL="342900" indent="-342900">
              <a:lnSpc>
                <a:spcPct val="120000"/>
              </a:lnSpc>
              <a:spcBef>
                <a:spcPts val="600"/>
              </a:spcBef>
              <a:buFont typeface="Arial" panose="020B0604020202020204" pitchFamily="34" charset="0"/>
              <a:buChar char="•"/>
            </a:pPr>
            <a:r>
              <a:rPr lang="en-US" sz="1900" dirty="0"/>
              <a:t>Deadline pressure</a:t>
            </a:r>
          </a:p>
          <a:p>
            <a:pPr marL="342900" indent="-342900">
              <a:lnSpc>
                <a:spcPct val="120000"/>
              </a:lnSpc>
              <a:spcBef>
                <a:spcPts val="600"/>
              </a:spcBef>
              <a:buFont typeface="Arial" panose="020B0604020202020204" pitchFamily="34" charset="0"/>
              <a:buChar char="•"/>
            </a:pPr>
            <a:r>
              <a:rPr lang="en-US" sz="1900" dirty="0"/>
              <a:t>Lack of quality control</a:t>
            </a:r>
          </a:p>
          <a:p>
            <a:pPr marL="342900" indent="-342900">
              <a:lnSpc>
                <a:spcPct val="120000"/>
              </a:lnSpc>
              <a:spcBef>
                <a:spcPts val="600"/>
              </a:spcBef>
              <a:buFont typeface="Arial" panose="020B0604020202020204" pitchFamily="34" charset="0"/>
              <a:buChar char="•"/>
            </a:pPr>
            <a:r>
              <a:rPr lang="en-US" sz="1900" dirty="0"/>
              <a:t>Remote management</a:t>
            </a:r>
          </a:p>
          <a:p>
            <a:pPr marL="342900" indent="-342900">
              <a:lnSpc>
                <a:spcPct val="120000"/>
              </a:lnSpc>
              <a:spcBef>
                <a:spcPts val="600"/>
              </a:spcBef>
              <a:buFont typeface="Arial" panose="020B0604020202020204" pitchFamily="34" charset="0"/>
              <a:buChar char="•"/>
            </a:pPr>
            <a:r>
              <a:rPr lang="en-US" sz="1900" dirty="0"/>
              <a:t>Lack of training</a:t>
            </a:r>
          </a:p>
        </p:txBody>
      </p:sp>
      <p:sp>
        <p:nvSpPr>
          <p:cNvPr id="4" name="Slide Number Placeholder 3"/>
          <p:cNvSpPr>
            <a:spLocks noGrp="1"/>
          </p:cNvSpPr>
          <p:nvPr>
            <p:ph type="sldNum" sz="quarter" idx="12"/>
          </p:nvPr>
        </p:nvSpPr>
        <p:spPr/>
        <p:txBody>
          <a:bodyPr/>
          <a:lstStyle/>
          <a:p>
            <a:fld id="{793E6706-3FF2-42D7-A3B1-FB04D710F770}" type="slidenum">
              <a:rPr lang="en-US" smtClean="0"/>
              <a:pPr/>
              <a:t>22</a:t>
            </a:fld>
            <a:endParaRPr lang="en-US"/>
          </a:p>
        </p:txBody>
      </p:sp>
    </p:spTree>
    <p:extLst>
      <p:ext uri="{BB962C8B-B14F-4D97-AF65-F5344CB8AC3E}">
        <p14:creationId xmlns:p14="http://schemas.microsoft.com/office/powerpoint/2010/main" val="363711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Management Control</a:t>
            </a:r>
            <a:endParaRPr lang="en-US" sz="4000" b="1" dirty="0"/>
          </a:p>
        </p:txBody>
      </p:sp>
      <p:sp>
        <p:nvSpPr>
          <p:cNvPr id="3" name="Content Placeholder 2"/>
          <p:cNvSpPr>
            <a:spLocks noGrp="1"/>
          </p:cNvSpPr>
          <p:nvPr>
            <p:ph idx="1"/>
          </p:nvPr>
        </p:nvSpPr>
        <p:spPr>
          <a:xfrm>
            <a:off x="685800" y="1524000"/>
            <a:ext cx="7722296" cy="4814888"/>
          </a:xfrm>
        </p:spPr>
        <p:txBody>
          <a:bodyPr>
            <a:normAutofit/>
          </a:bodyPr>
          <a:lstStyle/>
          <a:p>
            <a:pPr marL="342900" indent="-342900">
              <a:buFont typeface="Arial" panose="020B0604020202020204" pitchFamily="34" charset="0"/>
              <a:buChar char="•"/>
            </a:pPr>
            <a:r>
              <a:rPr lang="en-US" b="1" dirty="0" smtClean="0"/>
              <a:t>MANAGEMENT, </a:t>
            </a:r>
            <a:r>
              <a:rPr lang="en-US" dirty="0" smtClean="0"/>
              <a:t>in general, involves setting objectives for a system and then monitoring the performance of the system.</a:t>
            </a:r>
            <a:endParaRPr lang="en-US" b="1" dirty="0"/>
          </a:p>
        </p:txBody>
      </p:sp>
      <p:sp>
        <p:nvSpPr>
          <p:cNvPr id="5" name="Slide Number Placeholder 4"/>
          <p:cNvSpPr>
            <a:spLocks noGrp="1"/>
          </p:cNvSpPr>
          <p:nvPr>
            <p:ph type="sldNum" sz="quarter" idx="12"/>
          </p:nvPr>
        </p:nvSpPr>
        <p:spPr/>
        <p:txBody>
          <a:bodyPr/>
          <a:lstStyle/>
          <a:p>
            <a:fld id="{793E6706-3FF2-42D7-A3B1-FB04D710F770}" type="slidenum">
              <a:rPr lang="en-US" smtClean="0"/>
              <a:pPr/>
              <a:t>23</a:t>
            </a:fld>
            <a:endParaRPr lang="en-US"/>
          </a:p>
        </p:txBody>
      </p:sp>
    </p:spTree>
    <p:extLst>
      <p:ext uri="{BB962C8B-B14F-4D97-AF65-F5344CB8AC3E}">
        <p14:creationId xmlns:p14="http://schemas.microsoft.com/office/powerpoint/2010/main" val="2508877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The Project Control Cycle</a:t>
            </a:r>
            <a:endParaRPr lang="en-US" sz="4000" b="1" dirty="0"/>
          </a:p>
        </p:txBody>
      </p:sp>
      <p:pic>
        <p:nvPicPr>
          <p:cNvPr id="5" name="Content Placeholder 4"/>
          <p:cNvPicPr>
            <a:picLocks noGrp="1" noChangeAspect="1" noChangeArrowheads="1"/>
          </p:cNvPicPr>
          <p:nvPr>
            <p:ph idx="1"/>
          </p:nvPr>
        </p:nvPicPr>
        <p:blipFill>
          <a:blip r:embed="rId2" cstate="print"/>
          <a:stretch>
            <a:fillRect/>
          </a:stretch>
        </p:blipFill>
        <p:spPr>
          <a:xfrm>
            <a:off x="2629143" y="2154462"/>
            <a:ext cx="3885714" cy="3600000"/>
          </a:xfrm>
          <a:noFill/>
          <a:ln/>
        </p:spPr>
      </p:pic>
      <p:sp>
        <p:nvSpPr>
          <p:cNvPr id="4" name="Slide Number Placeholder 3"/>
          <p:cNvSpPr>
            <a:spLocks noGrp="1"/>
          </p:cNvSpPr>
          <p:nvPr>
            <p:ph type="sldNum" sz="quarter" idx="12"/>
          </p:nvPr>
        </p:nvSpPr>
        <p:spPr/>
        <p:txBody>
          <a:bodyPr/>
          <a:lstStyle/>
          <a:p>
            <a:fld id="{7F887934-3871-48B0-86E4-D795A2C19BC7}"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0762"/>
          </a:xfrm>
        </p:spPr>
        <p:txBody>
          <a:bodyPr>
            <a:normAutofit/>
          </a:bodyPr>
          <a:lstStyle/>
          <a:p>
            <a:r>
              <a:rPr lang="en-US" sz="4000" b="1" dirty="0" smtClean="0"/>
              <a:t>Management Control (cont.)</a:t>
            </a:r>
            <a:endParaRPr lang="en-US" sz="4000" b="1" dirty="0"/>
          </a:p>
        </p:txBody>
      </p:sp>
      <p:sp>
        <p:nvSpPr>
          <p:cNvPr id="3" name="Content Placeholder 2"/>
          <p:cNvSpPr>
            <a:spLocks noGrp="1"/>
          </p:cNvSpPr>
          <p:nvPr>
            <p:ph idx="1"/>
          </p:nvPr>
        </p:nvSpPr>
        <p:spPr>
          <a:xfrm>
            <a:off x="533400" y="1143000"/>
            <a:ext cx="8153400" cy="5410200"/>
          </a:xfrm>
        </p:spPr>
        <p:txBody>
          <a:bodyPr>
            <a:noAutofit/>
          </a:bodyPr>
          <a:lstStyle/>
          <a:p>
            <a:pPr>
              <a:buFont typeface="Wingdings" panose="05000000000000000000" pitchFamily="2" charset="2"/>
              <a:buChar char="§"/>
            </a:pPr>
            <a:r>
              <a:rPr lang="en-US" sz="2400" b="1" dirty="0" smtClean="0">
                <a:solidFill>
                  <a:srgbClr val="0000FF"/>
                </a:solidFill>
              </a:rPr>
              <a:t>SETTING OBJECTIVES</a:t>
            </a:r>
            <a:r>
              <a:rPr lang="en-US" sz="2400" b="1" dirty="0" smtClean="0"/>
              <a:t>:</a:t>
            </a:r>
          </a:p>
          <a:p>
            <a:pPr marL="576263" lvl="1"/>
            <a:r>
              <a:rPr lang="en-US" sz="2000" dirty="0" smtClean="0"/>
              <a:t>A key factor in project success is having clear objectives. Therefore, project objectives should be clearly defined at the beginning of the project</a:t>
            </a:r>
          </a:p>
          <a:p>
            <a:pPr marL="576263" lvl="1" indent="-342900"/>
            <a:r>
              <a:rPr lang="en-US" sz="2000" dirty="0" smtClean="0"/>
              <a:t>To have a successful software project, the manager and the project team members must know what will constitute success</a:t>
            </a:r>
          </a:p>
          <a:p>
            <a:pPr marL="576263" lvl="1" indent="-342900"/>
            <a:r>
              <a:rPr lang="en-US" sz="2000" dirty="0" smtClean="0"/>
              <a:t>For more than one user group, a </a:t>
            </a:r>
            <a:r>
              <a:rPr lang="en-US" sz="2000" b="1" dirty="0" smtClean="0"/>
              <a:t>project</a:t>
            </a:r>
            <a:r>
              <a:rPr lang="en-US" sz="2000" dirty="0" smtClean="0"/>
              <a:t> </a:t>
            </a:r>
            <a:r>
              <a:rPr lang="en-US" sz="2000" b="1" dirty="0" smtClean="0"/>
              <a:t>authority</a:t>
            </a:r>
            <a:r>
              <a:rPr lang="en-US" sz="2000" dirty="0" smtClean="0"/>
              <a:t> needs to be identified. Project authority has overall authority over what the project is to achieve.</a:t>
            </a:r>
          </a:p>
          <a:p>
            <a:pPr marL="976313" lvl="2" indent="-342900"/>
            <a:r>
              <a:rPr lang="en-US" sz="2000" b="1" dirty="0" smtClean="0">
                <a:solidFill>
                  <a:srgbClr val="0000FF"/>
                </a:solidFill>
              </a:rPr>
              <a:t>Project</a:t>
            </a:r>
            <a:r>
              <a:rPr lang="en-US" sz="2000" dirty="0" smtClean="0">
                <a:solidFill>
                  <a:srgbClr val="0000FF"/>
                </a:solidFill>
              </a:rPr>
              <a:t> </a:t>
            </a:r>
            <a:r>
              <a:rPr lang="en-US" sz="2000" b="1" dirty="0" smtClean="0">
                <a:solidFill>
                  <a:srgbClr val="0000FF"/>
                </a:solidFill>
              </a:rPr>
              <a:t>Authority</a:t>
            </a:r>
            <a:r>
              <a:rPr lang="en-US" sz="2000" dirty="0" smtClean="0">
                <a:solidFill>
                  <a:srgbClr val="0000FF"/>
                </a:solidFill>
              </a:rPr>
              <a:t> </a:t>
            </a:r>
            <a:r>
              <a:rPr lang="en-US" sz="2000" dirty="0" smtClean="0">
                <a:sym typeface="Wingdings" pitchFamily="2" charset="2"/>
              </a:rPr>
              <a:t> </a:t>
            </a:r>
            <a:r>
              <a:rPr lang="en-US" sz="2000" b="1" dirty="0" smtClean="0">
                <a:solidFill>
                  <a:srgbClr val="0000FF"/>
                </a:solidFill>
              </a:rPr>
              <a:t>project board/project management board/ steering</a:t>
            </a:r>
            <a:r>
              <a:rPr lang="en-US" sz="2000" dirty="0" smtClean="0">
                <a:solidFill>
                  <a:srgbClr val="0000FF"/>
                </a:solidFill>
              </a:rPr>
              <a:t> </a:t>
            </a:r>
            <a:r>
              <a:rPr lang="en-US" sz="2000" b="1" dirty="0" smtClean="0">
                <a:solidFill>
                  <a:srgbClr val="0000FF"/>
                </a:solidFill>
              </a:rPr>
              <a:t>committee</a:t>
            </a:r>
            <a:endParaRPr lang="en-US" sz="2000" b="1" i="1" dirty="0" smtClean="0">
              <a:solidFill>
                <a:srgbClr val="0000FF"/>
              </a:solidFill>
            </a:endParaRPr>
          </a:p>
          <a:p>
            <a:pPr marL="976313" lvl="2" indent="-342900"/>
            <a:r>
              <a:rPr lang="en-US" sz="2000" b="1" i="1" dirty="0" smtClean="0"/>
              <a:t>Project steering committee</a:t>
            </a:r>
            <a:r>
              <a:rPr lang="en-US" sz="2000" dirty="0" smtClean="0"/>
              <a:t> has overall responsibility for setting, monitoring and modifying objectives. The committee is likely to contain user, development and management representatives.</a:t>
            </a:r>
          </a:p>
          <a:p>
            <a:pPr marL="976313" lvl="2" indent="-342900"/>
            <a:r>
              <a:rPr lang="en-US" sz="2000" dirty="0" smtClean="0"/>
              <a:t>Only the steering committee can authorize changes to the project objectives and resources.</a:t>
            </a:r>
          </a:p>
          <a:p>
            <a:pPr lvl="1"/>
            <a:endParaRPr lang="en-US" sz="2400" b="1"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25</a:t>
            </a:fld>
            <a:endParaRPr lang="en-US"/>
          </a:p>
        </p:txBody>
      </p:sp>
    </p:spTree>
    <p:extLst>
      <p:ext uri="{BB962C8B-B14F-4D97-AF65-F5344CB8AC3E}">
        <p14:creationId xmlns:p14="http://schemas.microsoft.com/office/powerpoint/2010/main" val="1666495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Management Control (cont.)</a:t>
            </a:r>
            <a:endParaRPr lang="en-US" sz="4000" b="1" dirty="0"/>
          </a:p>
        </p:txBody>
      </p:sp>
      <p:sp>
        <p:nvSpPr>
          <p:cNvPr id="3" name="Content Placeholder 2"/>
          <p:cNvSpPr>
            <a:spLocks noGrp="1"/>
          </p:cNvSpPr>
          <p:nvPr>
            <p:ph idx="1"/>
          </p:nvPr>
        </p:nvSpPr>
        <p:spPr>
          <a:xfrm>
            <a:off x="685800" y="1447800"/>
            <a:ext cx="7848600" cy="4876800"/>
          </a:xfrm>
        </p:spPr>
        <p:txBody>
          <a:bodyPr/>
          <a:lstStyle/>
          <a:p>
            <a:pPr marL="342900" indent="-342900">
              <a:buFont typeface="Arial" panose="020B0604020202020204" pitchFamily="34" charset="0"/>
              <a:buChar char="•"/>
            </a:pPr>
            <a:r>
              <a:rPr lang="en-US" b="1" dirty="0" smtClean="0">
                <a:solidFill>
                  <a:srgbClr val="0000FF"/>
                </a:solidFill>
              </a:rPr>
              <a:t>SUB-OBJECTIVES/GOALS:</a:t>
            </a:r>
            <a:endParaRPr lang="en-US" dirty="0" smtClean="0">
              <a:solidFill>
                <a:srgbClr val="0000FF"/>
              </a:solidFill>
            </a:endParaRPr>
          </a:p>
          <a:p>
            <a:pPr marL="630238" lvl="1" indent="-342900"/>
            <a:r>
              <a:rPr lang="en-US" dirty="0" smtClean="0"/>
              <a:t> In order to keep things manageable, objectives might need to be broken down into sub-objectives </a:t>
            </a:r>
          </a:p>
          <a:p>
            <a:pPr marL="630238" lvl="1" indent="-342900"/>
            <a:r>
              <a:rPr lang="en-US" b="1" dirty="0" smtClean="0"/>
              <a:t>Sub-objectives</a:t>
            </a:r>
            <a:r>
              <a:rPr lang="en-US" dirty="0" smtClean="0"/>
              <a:t> are also known as </a:t>
            </a:r>
            <a:r>
              <a:rPr lang="en-US" b="1" i="1" dirty="0" smtClean="0"/>
              <a:t>goals</a:t>
            </a:r>
            <a:endParaRPr lang="en-US" b="1" dirty="0" smtClean="0"/>
          </a:p>
          <a:p>
            <a:pPr lvl="2"/>
            <a:r>
              <a:rPr lang="en-US" b="1" dirty="0" smtClean="0"/>
              <a:t>Goals</a:t>
            </a:r>
            <a:r>
              <a:rPr lang="en-US" dirty="0" smtClean="0"/>
              <a:t> –these are the steps on the way to achieving an objective</a:t>
            </a:r>
            <a:endParaRPr lang="en-US"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26</a:t>
            </a:fld>
            <a:endParaRPr lang="en-US"/>
          </a:p>
        </p:txBody>
      </p:sp>
    </p:spTree>
    <p:extLst>
      <p:ext uri="{BB962C8B-B14F-4D97-AF65-F5344CB8AC3E}">
        <p14:creationId xmlns:p14="http://schemas.microsoft.com/office/powerpoint/2010/main" val="2794401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Management Control (cont.)</a:t>
            </a:r>
            <a:endParaRPr lang="en-US" sz="4000" dirty="0"/>
          </a:p>
        </p:txBody>
      </p:sp>
      <p:sp>
        <p:nvSpPr>
          <p:cNvPr id="3" name="Content Placeholder 2"/>
          <p:cNvSpPr>
            <a:spLocks noGrp="1"/>
          </p:cNvSpPr>
          <p:nvPr>
            <p:ph idx="1"/>
          </p:nvPr>
        </p:nvSpPr>
        <p:spPr>
          <a:xfrm>
            <a:off x="609600" y="1371600"/>
            <a:ext cx="7620000" cy="5181600"/>
          </a:xfrm>
        </p:spPr>
        <p:txBody>
          <a:bodyPr>
            <a:normAutofit/>
          </a:bodyPr>
          <a:lstStyle/>
          <a:p>
            <a:pPr marL="342900" indent="-342900">
              <a:buFont typeface="Arial" panose="020B0604020202020204" pitchFamily="34" charset="0"/>
              <a:buChar char="•"/>
            </a:pPr>
            <a:r>
              <a:rPr lang="en-US" sz="3000" b="1" dirty="0" smtClean="0">
                <a:solidFill>
                  <a:srgbClr val="0000FF"/>
                </a:solidFill>
              </a:rPr>
              <a:t>MEASURES OF EFFECTIVENESS:</a:t>
            </a:r>
            <a:endParaRPr lang="en-US" sz="3000" dirty="0" smtClean="0">
              <a:solidFill>
                <a:srgbClr val="0000FF"/>
              </a:solidFill>
            </a:endParaRPr>
          </a:p>
          <a:p>
            <a:pPr marL="576263" lvl="1" indent="-342900"/>
            <a:r>
              <a:rPr lang="en-US" dirty="0" smtClean="0"/>
              <a:t>Effective objectives are concrete and well defined</a:t>
            </a:r>
          </a:p>
          <a:p>
            <a:pPr marL="576263" lvl="1" indent="-342900"/>
            <a:r>
              <a:rPr lang="en-US" dirty="0" smtClean="0"/>
              <a:t>Objectives should be such that it is obvious to all whether the project has been successful or not</a:t>
            </a:r>
            <a:endParaRPr lang="en-US" i="1" dirty="0" smtClean="0"/>
          </a:p>
          <a:p>
            <a:pPr marL="576263" lvl="1" indent="-342900"/>
            <a:r>
              <a:rPr lang="en-US" i="1" dirty="0" smtClean="0"/>
              <a:t>Measures of effectiveness</a:t>
            </a:r>
            <a:r>
              <a:rPr lang="en-US" dirty="0" smtClean="0"/>
              <a:t> tell us how successful the project has been.</a:t>
            </a:r>
          </a:p>
          <a:p>
            <a:pPr lvl="2"/>
            <a:r>
              <a:rPr lang="en-US" i="1" u="sng" dirty="0" smtClean="0">
                <a:solidFill>
                  <a:srgbClr val="0000FF"/>
                </a:solidFill>
              </a:rPr>
              <a:t>Example</a:t>
            </a:r>
            <a:r>
              <a:rPr lang="en-US" i="1" dirty="0" smtClean="0"/>
              <a:t>: </a:t>
            </a:r>
            <a:r>
              <a:rPr lang="en-US" dirty="0" smtClean="0"/>
              <a:t>‘to reduce customer complaints by 50%’ would be more satisfactory than ‘to improve customer relations’.</a:t>
            </a:r>
          </a:p>
          <a:p>
            <a:pPr lvl="2"/>
            <a:r>
              <a:rPr lang="en-US" dirty="0" smtClean="0"/>
              <a:t>The measure can, in some cases, be an answer to simple yes/no question, “</a:t>
            </a:r>
            <a:r>
              <a:rPr lang="en-US" i="1" dirty="0" smtClean="0"/>
              <a:t>Did we install the new software by 1</a:t>
            </a:r>
            <a:r>
              <a:rPr lang="en-US" i="1" baseline="30000" dirty="0" smtClean="0"/>
              <a:t>st</a:t>
            </a:r>
            <a:r>
              <a:rPr lang="en-US" i="1" dirty="0" smtClean="0"/>
              <a:t> January?”</a:t>
            </a:r>
            <a:r>
              <a:rPr lang="en-US" dirty="0" smtClean="0"/>
              <a:t> </a:t>
            </a:r>
          </a:p>
        </p:txBody>
      </p:sp>
      <p:sp>
        <p:nvSpPr>
          <p:cNvPr id="4" name="Slide Number Placeholder 3"/>
          <p:cNvSpPr>
            <a:spLocks noGrp="1"/>
          </p:cNvSpPr>
          <p:nvPr>
            <p:ph type="sldNum" sz="quarter" idx="12"/>
          </p:nvPr>
        </p:nvSpPr>
        <p:spPr/>
        <p:txBody>
          <a:bodyPr/>
          <a:lstStyle/>
          <a:p>
            <a:fld id="{793E6706-3FF2-42D7-A3B1-FB04D710F770}" type="slidenum">
              <a:rPr lang="en-US" smtClean="0"/>
              <a:pPr/>
              <a:t>27</a:t>
            </a:fld>
            <a:endParaRPr lang="en-US"/>
          </a:p>
        </p:txBody>
      </p:sp>
    </p:spTree>
    <p:extLst>
      <p:ext uri="{BB962C8B-B14F-4D97-AF65-F5344CB8AC3E}">
        <p14:creationId xmlns:p14="http://schemas.microsoft.com/office/powerpoint/2010/main" val="12752031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The Business Case</a:t>
            </a:r>
            <a:endParaRPr lang="en-US" sz="4000" b="1" dirty="0"/>
          </a:p>
        </p:txBody>
      </p:sp>
      <p:sp>
        <p:nvSpPr>
          <p:cNvPr id="3" name="Content Placeholder 2"/>
          <p:cNvSpPr>
            <a:spLocks noGrp="1"/>
          </p:cNvSpPr>
          <p:nvPr>
            <p:ph idx="1"/>
          </p:nvPr>
        </p:nvSpPr>
        <p:spPr>
          <a:xfrm>
            <a:off x="457200" y="1219200"/>
            <a:ext cx="8229600" cy="4906963"/>
          </a:xfrm>
        </p:spPr>
        <p:txBody>
          <a:bodyPr>
            <a:noAutofit/>
          </a:bodyPr>
          <a:lstStyle/>
          <a:p>
            <a:pPr>
              <a:lnSpc>
                <a:spcPct val="120000"/>
              </a:lnSpc>
            </a:pPr>
            <a:r>
              <a:rPr lang="en-US" sz="2000" dirty="0" smtClean="0"/>
              <a:t>Most projects need to have a justification or business case: the effort and expense of pushing the project through must be seen to be worthwhile in terms of the benefits that will eventually be felt.</a:t>
            </a:r>
          </a:p>
          <a:p>
            <a:pPr>
              <a:lnSpc>
                <a:spcPct val="120000"/>
              </a:lnSpc>
            </a:pPr>
            <a:r>
              <a:rPr lang="en-US" sz="2000" dirty="0" smtClean="0"/>
              <a:t>A cost-benefit analysis will often be part of the project’s feasibility study.</a:t>
            </a:r>
          </a:p>
          <a:p>
            <a:pPr>
              <a:lnSpc>
                <a:spcPct val="120000"/>
              </a:lnSpc>
            </a:pPr>
            <a:r>
              <a:rPr lang="en-US" sz="2000" dirty="0" smtClean="0"/>
              <a:t>The benefits will be affected by the completion date –the sooner the project is completed, the sooner the benefits can be experienced</a:t>
            </a:r>
          </a:p>
          <a:p>
            <a:pPr>
              <a:lnSpc>
                <a:spcPct val="120000"/>
              </a:lnSpc>
            </a:pPr>
            <a:r>
              <a:rPr lang="en-US" sz="2000" dirty="0" smtClean="0"/>
              <a:t>The quantification of benefits will often require the formulation of a </a:t>
            </a:r>
            <a:r>
              <a:rPr lang="en-US" sz="2000" b="1" i="1" dirty="0" smtClean="0"/>
              <a:t>business</a:t>
            </a:r>
            <a:r>
              <a:rPr lang="en-US" sz="2000" dirty="0" smtClean="0"/>
              <a:t> </a:t>
            </a:r>
            <a:r>
              <a:rPr lang="en-US" sz="2000" b="1" i="1" dirty="0" smtClean="0"/>
              <a:t>model</a:t>
            </a:r>
            <a:r>
              <a:rPr lang="en-US" sz="2000" dirty="0" smtClean="0"/>
              <a:t> which explains how the new application can generate the claimed benefits.</a:t>
            </a:r>
          </a:p>
          <a:p>
            <a:pPr>
              <a:lnSpc>
                <a:spcPct val="120000"/>
              </a:lnSpc>
            </a:pPr>
            <a:r>
              <a:rPr lang="en-US" sz="2000" dirty="0" smtClean="0"/>
              <a:t>Any project plan must ensure that the business case is kept intact.</a:t>
            </a:r>
            <a:endParaRPr lang="en-US" sz="20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28</a:t>
            </a:fld>
            <a:endParaRPr lang="en-US"/>
          </a:p>
        </p:txBody>
      </p:sp>
    </p:spTree>
    <p:extLst>
      <p:ext uri="{BB962C8B-B14F-4D97-AF65-F5344CB8AC3E}">
        <p14:creationId xmlns:p14="http://schemas.microsoft.com/office/powerpoint/2010/main" val="998481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STAKEHOLDERS</a:t>
            </a:r>
            <a:endParaRPr lang="en-US" sz="4000" b="1" dirty="0"/>
          </a:p>
        </p:txBody>
      </p:sp>
      <p:sp>
        <p:nvSpPr>
          <p:cNvPr id="3" name="Content Placeholder 2"/>
          <p:cNvSpPr>
            <a:spLocks noGrp="1"/>
          </p:cNvSpPr>
          <p:nvPr>
            <p:ph idx="1"/>
          </p:nvPr>
        </p:nvSpPr>
        <p:spPr>
          <a:xfrm>
            <a:off x="457200" y="1265237"/>
            <a:ext cx="8229600" cy="4983163"/>
          </a:xfrm>
        </p:spPr>
        <p:txBody>
          <a:bodyPr>
            <a:normAutofit/>
          </a:bodyPr>
          <a:lstStyle/>
          <a:p>
            <a:pPr>
              <a:lnSpc>
                <a:spcPct val="110000"/>
              </a:lnSpc>
            </a:pPr>
            <a:r>
              <a:rPr lang="en-US" sz="2400" b="1" dirty="0" smtClean="0">
                <a:solidFill>
                  <a:srgbClr val="0000FF"/>
                </a:solidFill>
              </a:rPr>
              <a:t>Stakeholders are people who have a stake or interest in the project. </a:t>
            </a:r>
            <a:endParaRPr lang="en-GB" sz="2400" b="1" i="1" dirty="0" smtClean="0">
              <a:solidFill>
                <a:srgbClr val="0000FF"/>
              </a:solidFill>
            </a:endParaRPr>
          </a:p>
          <a:p>
            <a:pPr lvl="1">
              <a:lnSpc>
                <a:spcPct val="110000"/>
              </a:lnSpc>
            </a:pPr>
            <a:r>
              <a:rPr lang="en-US" sz="2400" dirty="0" smtClean="0"/>
              <a:t>It is important that they be identified as early as possible, because PMs need to set up adequate communication channels with them right from the start</a:t>
            </a:r>
          </a:p>
          <a:p>
            <a:pPr>
              <a:lnSpc>
                <a:spcPct val="110000"/>
              </a:lnSpc>
              <a:buSzPct val="80000"/>
              <a:defRPr/>
            </a:pPr>
            <a:r>
              <a:rPr lang="en-US" sz="2400" dirty="0" smtClean="0"/>
              <a:t>Different types of stakeholders might have different objectives and a successful PM recognizes these different interests and reconciles (find a solution) them.</a:t>
            </a:r>
            <a:endParaRPr lang="en-US" sz="2000" dirty="0" smtClean="0"/>
          </a:p>
          <a:p>
            <a:pPr marL="0" lvl="1">
              <a:lnSpc>
                <a:spcPct val="110000"/>
              </a:lnSpc>
              <a:buSzPct val="80000"/>
              <a:buFont typeface="Arial" pitchFamily="34" charset="0"/>
              <a:buChar char="•"/>
              <a:defRPr/>
            </a:pPr>
            <a:r>
              <a:rPr lang="en-US" sz="2400" dirty="0" smtClean="0"/>
              <a:t>The PM needs to be a good communicator and negotiator.</a:t>
            </a:r>
            <a:endParaRPr lang="en-US" sz="24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Interests</a:t>
            </a:r>
            <a:endParaRPr lang="en-US" dirty="0"/>
          </a:p>
        </p:txBody>
      </p:sp>
      <p:sp>
        <p:nvSpPr>
          <p:cNvPr id="3" name="Content Placeholder 2"/>
          <p:cNvSpPr>
            <a:spLocks noGrp="1"/>
          </p:cNvSpPr>
          <p:nvPr>
            <p:ph idx="1"/>
          </p:nvPr>
        </p:nvSpPr>
        <p:spPr/>
        <p:txBody>
          <a:bodyPr/>
          <a:lstStyle/>
          <a:p>
            <a:pPr marL="285750" indent="-285750">
              <a:buFont typeface="Wingdings" pitchFamily="2" charset="2"/>
              <a:buChar char="q"/>
            </a:pPr>
            <a:r>
              <a:rPr lang="en-US" b="1" dirty="0"/>
              <a:t>Software Engineering</a:t>
            </a:r>
          </a:p>
          <a:p>
            <a:pPr marL="285750" indent="-285750">
              <a:buFont typeface="Wingdings" pitchFamily="2" charset="2"/>
              <a:buChar char="q"/>
            </a:pPr>
            <a:r>
              <a:rPr lang="en-US" b="1" dirty="0"/>
              <a:t>Supply Chain Management</a:t>
            </a:r>
          </a:p>
          <a:p>
            <a:pPr marL="285750" indent="-285750">
              <a:buFont typeface="Wingdings" pitchFamily="2" charset="2"/>
              <a:buChar char="q"/>
            </a:pPr>
            <a:r>
              <a:rPr lang="en-US" b="1" dirty="0"/>
              <a:t>E-Commerce and E-Government</a:t>
            </a:r>
          </a:p>
          <a:p>
            <a:pPr marL="285750" indent="-285750">
              <a:buFont typeface="Wingdings" pitchFamily="2" charset="2"/>
              <a:buChar char="q"/>
            </a:pPr>
            <a:r>
              <a:rPr lang="en-US" b="1" dirty="0"/>
              <a:t>Software Requirement Engineering</a:t>
            </a:r>
          </a:p>
          <a:p>
            <a:pPr marL="285750" indent="-285750">
              <a:buFont typeface="Wingdings" pitchFamily="2" charset="2"/>
              <a:buChar char="q"/>
            </a:pPr>
            <a:r>
              <a:rPr lang="en-US" b="1" dirty="0"/>
              <a:t>Software Project Management</a:t>
            </a:r>
          </a:p>
          <a:p>
            <a:pPr marL="285750" indent="-285750">
              <a:buFont typeface="Wingdings" pitchFamily="2" charset="2"/>
              <a:buChar char="q"/>
            </a:pPr>
            <a:r>
              <a:rPr lang="en-US" b="1" dirty="0"/>
              <a:t>ERP</a:t>
            </a:r>
          </a:p>
          <a:p>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3</a:t>
            </a:fld>
            <a:endParaRPr lang="en-US"/>
          </a:p>
        </p:txBody>
      </p:sp>
    </p:spTree>
    <p:extLst>
      <p:ext uri="{BB962C8B-B14F-4D97-AF65-F5344CB8AC3E}">
        <p14:creationId xmlns:p14="http://schemas.microsoft.com/office/powerpoint/2010/main" val="38692294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Stakeholder Categories</a:t>
            </a:r>
            <a:endParaRPr lang="en-US" sz="4000" b="1" dirty="0"/>
          </a:p>
        </p:txBody>
      </p:sp>
      <p:sp>
        <p:nvSpPr>
          <p:cNvPr id="3" name="Content Placeholder 2"/>
          <p:cNvSpPr>
            <a:spLocks noGrp="1"/>
          </p:cNvSpPr>
          <p:nvPr>
            <p:ph idx="1"/>
          </p:nvPr>
        </p:nvSpPr>
        <p:spPr>
          <a:xfrm>
            <a:off x="457200" y="1295400"/>
            <a:ext cx="8229600" cy="5181600"/>
          </a:xfrm>
        </p:spPr>
        <p:txBody>
          <a:bodyPr>
            <a:noAutofit/>
          </a:bodyPr>
          <a:lstStyle/>
          <a:p>
            <a:pPr>
              <a:buFont typeface="Wingdings" pitchFamily="2" charset="2"/>
              <a:buChar char="§"/>
            </a:pPr>
            <a:r>
              <a:rPr lang="en-US" sz="2400" b="1" dirty="0" smtClean="0">
                <a:solidFill>
                  <a:srgbClr val="0000FF"/>
                </a:solidFill>
              </a:rPr>
              <a:t>Stakeholders can be categorized as:</a:t>
            </a:r>
          </a:p>
          <a:p>
            <a:pPr marL="274320" indent="-365760">
              <a:lnSpc>
                <a:spcPct val="120000"/>
              </a:lnSpc>
              <a:spcBef>
                <a:spcPts val="0"/>
              </a:spcBef>
              <a:buFont typeface="+mj-lt"/>
              <a:buAutoNum type="arabicParenR"/>
            </a:pPr>
            <a:r>
              <a:rPr lang="en-US" sz="2200" b="1" dirty="0" smtClean="0">
                <a:solidFill>
                  <a:srgbClr val="0000FF"/>
                </a:solidFill>
              </a:rPr>
              <a:t>Internal to the project team</a:t>
            </a:r>
          </a:p>
          <a:p>
            <a:pPr lvl="1">
              <a:lnSpc>
                <a:spcPct val="120000"/>
              </a:lnSpc>
              <a:spcBef>
                <a:spcPts val="0"/>
              </a:spcBef>
            </a:pPr>
            <a:r>
              <a:rPr lang="en-US" sz="2000" dirty="0" smtClean="0"/>
              <a:t>They will be under the direct managerial control of the project leader</a:t>
            </a:r>
          </a:p>
          <a:p>
            <a:pPr marL="274320" indent="-365760">
              <a:lnSpc>
                <a:spcPct val="120000"/>
              </a:lnSpc>
              <a:spcBef>
                <a:spcPts val="0"/>
              </a:spcBef>
              <a:buFont typeface="+mj-lt"/>
              <a:buAutoNum type="arabicParenR"/>
            </a:pPr>
            <a:r>
              <a:rPr lang="en-US" sz="2200" b="1" dirty="0" smtClean="0">
                <a:solidFill>
                  <a:srgbClr val="0000FF"/>
                </a:solidFill>
              </a:rPr>
              <a:t>External to the project team but in the same organization</a:t>
            </a:r>
          </a:p>
          <a:p>
            <a:pPr lvl="2">
              <a:lnSpc>
                <a:spcPct val="120000"/>
              </a:lnSpc>
              <a:spcBef>
                <a:spcPts val="0"/>
              </a:spcBef>
              <a:buFont typeface="Wingdings" panose="05000000000000000000" pitchFamily="2" charset="2"/>
              <a:buChar char="§"/>
            </a:pPr>
            <a:r>
              <a:rPr lang="en-US" sz="2000" u="sng" dirty="0" smtClean="0"/>
              <a:t>Examples</a:t>
            </a:r>
            <a:r>
              <a:rPr lang="en-US" sz="2000" dirty="0" smtClean="0"/>
              <a:t>: Project leader might need assistance of </a:t>
            </a:r>
          </a:p>
          <a:p>
            <a:pPr lvl="3">
              <a:lnSpc>
                <a:spcPct val="120000"/>
              </a:lnSpc>
              <a:spcBef>
                <a:spcPts val="0"/>
              </a:spcBef>
            </a:pPr>
            <a:r>
              <a:rPr lang="en-US" dirty="0" smtClean="0"/>
              <a:t>information management group </a:t>
            </a:r>
          </a:p>
          <a:p>
            <a:pPr lvl="3">
              <a:lnSpc>
                <a:spcPct val="120000"/>
              </a:lnSpc>
              <a:spcBef>
                <a:spcPts val="0"/>
              </a:spcBef>
            </a:pPr>
            <a:r>
              <a:rPr lang="en-US" dirty="0" smtClean="0"/>
              <a:t>the users</a:t>
            </a:r>
          </a:p>
          <a:p>
            <a:pPr lvl="2">
              <a:lnSpc>
                <a:spcPct val="120000"/>
              </a:lnSpc>
              <a:spcBef>
                <a:spcPts val="0"/>
              </a:spcBef>
              <a:buFont typeface="Wingdings" panose="05000000000000000000" pitchFamily="2" charset="2"/>
              <a:buChar char="§"/>
            </a:pPr>
            <a:r>
              <a:rPr lang="en-US" sz="2000" dirty="0" smtClean="0"/>
              <a:t>The c</a:t>
            </a:r>
            <a:r>
              <a:rPr lang="en-US" sz="1800" dirty="0" smtClean="0"/>
              <a:t>ommitment of the people involved has to be negotiated</a:t>
            </a:r>
          </a:p>
          <a:p>
            <a:pPr marL="274320" indent="-365760">
              <a:lnSpc>
                <a:spcPct val="120000"/>
              </a:lnSpc>
              <a:spcBef>
                <a:spcPts val="0"/>
              </a:spcBef>
              <a:buFont typeface="+mj-lt"/>
              <a:buAutoNum type="arabicParenR"/>
            </a:pPr>
            <a:r>
              <a:rPr lang="en-US" sz="2400" b="1" dirty="0" smtClean="0">
                <a:solidFill>
                  <a:srgbClr val="0000FF"/>
                </a:solidFill>
              </a:rPr>
              <a:t>External to  both the project and the organization</a:t>
            </a:r>
          </a:p>
          <a:p>
            <a:pPr lvl="2">
              <a:lnSpc>
                <a:spcPct val="120000"/>
              </a:lnSpc>
              <a:spcBef>
                <a:spcPts val="0"/>
              </a:spcBef>
              <a:buFont typeface="Wingdings" panose="05000000000000000000" pitchFamily="2" charset="2"/>
              <a:buChar char="§"/>
            </a:pPr>
            <a:r>
              <a:rPr lang="en-US" sz="2000" dirty="0" smtClean="0"/>
              <a:t>Examples of external stakeholders:</a:t>
            </a:r>
          </a:p>
          <a:p>
            <a:pPr lvl="3">
              <a:lnSpc>
                <a:spcPct val="120000"/>
              </a:lnSpc>
              <a:spcBef>
                <a:spcPts val="0"/>
              </a:spcBef>
            </a:pPr>
            <a:r>
              <a:rPr lang="en-US" b="1" dirty="0" smtClean="0"/>
              <a:t>Customers/users</a:t>
            </a:r>
            <a:r>
              <a:rPr lang="en-US" dirty="0" smtClean="0"/>
              <a:t>  who will benefit from the system that the project implements</a:t>
            </a:r>
          </a:p>
          <a:p>
            <a:pPr lvl="3">
              <a:lnSpc>
                <a:spcPct val="120000"/>
              </a:lnSpc>
              <a:spcBef>
                <a:spcPts val="0"/>
              </a:spcBef>
            </a:pPr>
            <a:r>
              <a:rPr lang="en-US" b="1" dirty="0" smtClean="0"/>
              <a:t>Contractors</a:t>
            </a:r>
            <a:r>
              <a:rPr lang="en-US" dirty="0" smtClean="0"/>
              <a:t> who will carry out work for the project</a:t>
            </a:r>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4000" b="1" dirty="0" smtClean="0"/>
              <a:t>Requirement Specification</a:t>
            </a:r>
            <a:endParaRPr lang="en-US" sz="4000" b="1" dirty="0"/>
          </a:p>
        </p:txBody>
      </p:sp>
      <p:sp>
        <p:nvSpPr>
          <p:cNvPr id="3" name="Content Placeholder 2"/>
          <p:cNvSpPr>
            <a:spLocks noGrp="1"/>
          </p:cNvSpPr>
          <p:nvPr>
            <p:ph idx="1"/>
          </p:nvPr>
        </p:nvSpPr>
        <p:spPr>
          <a:xfrm>
            <a:off x="457200" y="1066800"/>
            <a:ext cx="7772400" cy="5562600"/>
          </a:xfrm>
        </p:spPr>
        <p:txBody>
          <a:bodyPr>
            <a:normAutofit lnSpcReduction="10000"/>
          </a:bodyPr>
          <a:lstStyle/>
          <a:p>
            <a:pPr marL="274320" indent="-274320">
              <a:spcBef>
                <a:spcPts val="0"/>
              </a:spcBef>
              <a:buFont typeface="Arial" panose="020B0604020202020204" pitchFamily="34" charset="0"/>
              <a:buChar char="•"/>
            </a:pPr>
            <a:r>
              <a:rPr lang="en-US" sz="2400" b="1" dirty="0">
                <a:solidFill>
                  <a:srgbClr val="0000FF"/>
                </a:solidFill>
              </a:rPr>
              <a:t>Functional Requirements</a:t>
            </a:r>
          </a:p>
          <a:p>
            <a:pPr marL="731520" lvl="3" indent="-274320">
              <a:spcBef>
                <a:spcPts val="0"/>
              </a:spcBef>
            </a:pPr>
            <a:r>
              <a:rPr lang="en-US" sz="2400" dirty="0"/>
              <a:t>D</a:t>
            </a:r>
            <a:r>
              <a:rPr lang="en-US" sz="2400" dirty="0" smtClean="0"/>
              <a:t>efine </a:t>
            </a:r>
            <a:r>
              <a:rPr lang="en-US" sz="2400" b="1" dirty="0">
                <a:solidFill>
                  <a:srgbClr val="0000FF"/>
                </a:solidFill>
              </a:rPr>
              <a:t>what</a:t>
            </a:r>
            <a:r>
              <a:rPr lang="en-US" sz="2400" dirty="0"/>
              <a:t> the system that will be the end product of the project </a:t>
            </a:r>
            <a:r>
              <a:rPr lang="en-US" sz="2400" b="1" dirty="0">
                <a:solidFill>
                  <a:srgbClr val="0000FF"/>
                </a:solidFill>
              </a:rPr>
              <a:t>is to do</a:t>
            </a:r>
          </a:p>
          <a:p>
            <a:pPr marL="274320" indent="-274320">
              <a:spcBef>
                <a:spcPts val="0"/>
              </a:spcBef>
              <a:buFont typeface="Arial" panose="020B0604020202020204" pitchFamily="34" charset="0"/>
              <a:buChar char="•"/>
            </a:pPr>
            <a:r>
              <a:rPr lang="en-US" sz="2400" b="1" dirty="0">
                <a:solidFill>
                  <a:srgbClr val="0000FF"/>
                </a:solidFill>
              </a:rPr>
              <a:t>Quality </a:t>
            </a:r>
            <a:r>
              <a:rPr lang="en-US" sz="2400" b="1" dirty="0" smtClean="0">
                <a:solidFill>
                  <a:srgbClr val="0000FF"/>
                </a:solidFill>
              </a:rPr>
              <a:t>Requirements (</a:t>
            </a:r>
            <a:r>
              <a:rPr lang="en-US" sz="2400" b="1" i="1" dirty="0" smtClean="0">
                <a:solidFill>
                  <a:srgbClr val="0000FF"/>
                </a:solidFill>
              </a:rPr>
              <a:t>AKA</a:t>
            </a:r>
            <a:r>
              <a:rPr lang="en-US" sz="2400" b="1" dirty="0" smtClean="0">
                <a:solidFill>
                  <a:srgbClr val="0000FF"/>
                </a:solidFill>
              </a:rPr>
              <a:t> non-functional requirements)</a:t>
            </a:r>
            <a:endParaRPr lang="en-US" sz="2400" b="1" dirty="0">
              <a:solidFill>
                <a:srgbClr val="0000FF"/>
              </a:solidFill>
            </a:endParaRPr>
          </a:p>
          <a:p>
            <a:pPr marL="731520" lvl="3" indent="-274320">
              <a:spcBef>
                <a:spcPts val="0"/>
              </a:spcBef>
            </a:pPr>
            <a:r>
              <a:rPr lang="en-US" dirty="0"/>
              <a:t>D</a:t>
            </a:r>
            <a:r>
              <a:rPr lang="en-US" dirty="0" smtClean="0"/>
              <a:t>efine </a:t>
            </a:r>
            <a:r>
              <a:rPr lang="en-US" b="1" dirty="0">
                <a:solidFill>
                  <a:srgbClr val="0000FF"/>
                </a:solidFill>
              </a:rPr>
              <a:t>how</a:t>
            </a:r>
            <a:r>
              <a:rPr lang="en-US" dirty="0"/>
              <a:t> the system that will be the end product of the project is </a:t>
            </a:r>
            <a:r>
              <a:rPr lang="en-US" b="1" dirty="0">
                <a:solidFill>
                  <a:srgbClr val="0000FF"/>
                </a:solidFill>
              </a:rPr>
              <a:t>to do</a:t>
            </a:r>
          </a:p>
          <a:p>
            <a:pPr marL="274320" indent="-274320">
              <a:spcBef>
                <a:spcPts val="0"/>
              </a:spcBef>
              <a:buFont typeface="Arial" panose="020B0604020202020204" pitchFamily="34" charset="0"/>
              <a:buChar char="•"/>
            </a:pPr>
            <a:r>
              <a:rPr lang="en-US" sz="2400" b="1" dirty="0">
                <a:solidFill>
                  <a:srgbClr val="0000FF"/>
                </a:solidFill>
              </a:rPr>
              <a:t>Resource Requirements</a:t>
            </a:r>
          </a:p>
          <a:p>
            <a:pPr marL="731520" lvl="3" indent="-274320">
              <a:spcBef>
                <a:spcPts val="0"/>
              </a:spcBef>
            </a:pPr>
            <a:r>
              <a:rPr lang="en-US" sz="2200" dirty="0"/>
              <a:t>D</a:t>
            </a:r>
            <a:r>
              <a:rPr lang="en-US" sz="2200" dirty="0" smtClean="0"/>
              <a:t>efine </a:t>
            </a:r>
            <a:r>
              <a:rPr lang="en-US" sz="2200" dirty="0"/>
              <a:t>a record of </a:t>
            </a:r>
            <a:r>
              <a:rPr lang="en-US" sz="2200" b="1" dirty="0">
                <a:solidFill>
                  <a:srgbClr val="0000FF"/>
                </a:solidFill>
              </a:rPr>
              <a:t>how much</a:t>
            </a:r>
            <a:r>
              <a:rPr lang="en-US" sz="2200" dirty="0">
                <a:solidFill>
                  <a:srgbClr val="0000FF"/>
                </a:solidFill>
              </a:rPr>
              <a:t> </a:t>
            </a:r>
            <a:r>
              <a:rPr lang="en-US" sz="2200" dirty="0"/>
              <a:t>the organization is willing to spend on the system</a:t>
            </a:r>
          </a:p>
          <a:p>
            <a:pPr marL="674370" lvl="1" indent="-274320">
              <a:spcBef>
                <a:spcPts val="0"/>
              </a:spcBef>
            </a:pPr>
            <a:r>
              <a:rPr lang="en-US" sz="2200" dirty="0" smtClean="0"/>
              <a:t>Usually trade-off between this and the time it takes to implement the system</a:t>
            </a:r>
          </a:p>
          <a:p>
            <a:pPr marL="674370" lvl="1" indent="-274320">
              <a:spcBef>
                <a:spcPts val="0"/>
              </a:spcBef>
            </a:pPr>
            <a:r>
              <a:rPr lang="en-US" sz="2200" dirty="0" smtClean="0"/>
              <a:t>Trade-off between functional &amp; quality requirements &amp; cost</a:t>
            </a:r>
            <a:endParaRPr lang="en-US" sz="2200" dirty="0"/>
          </a:p>
          <a:p>
            <a:pPr marL="731520" lvl="3" indent="-274320">
              <a:spcBef>
                <a:spcPts val="0"/>
              </a:spcBef>
            </a:pPr>
            <a:r>
              <a:rPr lang="en-US" sz="2200" i="1" dirty="0"/>
              <a:t>Everybody likes exceptionally reliable and user-friendly systems with the exact required functionality but might be expensive</a:t>
            </a:r>
          </a:p>
        </p:txBody>
      </p:sp>
      <p:sp>
        <p:nvSpPr>
          <p:cNvPr id="4" name="Slide Number Placeholder 3"/>
          <p:cNvSpPr>
            <a:spLocks noGrp="1"/>
          </p:cNvSpPr>
          <p:nvPr>
            <p:ph type="sldNum" sz="quarter" idx="12"/>
          </p:nvPr>
        </p:nvSpPr>
        <p:spPr/>
        <p:txBody>
          <a:bodyPr/>
          <a:lstStyle/>
          <a:p>
            <a:fld id="{793E6706-3FF2-42D7-A3B1-FB04D710F770}" type="slidenum">
              <a:rPr lang="en-US" smtClean="0"/>
              <a:pPr/>
              <a:t>31</a:t>
            </a:fld>
            <a:endParaRPr lang="en-US"/>
          </a:p>
        </p:txBody>
      </p:sp>
    </p:spTree>
    <p:extLst>
      <p:ext uri="{BB962C8B-B14F-4D97-AF65-F5344CB8AC3E}">
        <p14:creationId xmlns:p14="http://schemas.microsoft.com/office/powerpoint/2010/main" val="711031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0000FF"/>
                </a:solidFill>
              </a:rPr>
              <a:t>Information &amp; Control in Organization</a:t>
            </a:r>
          </a:p>
        </p:txBody>
      </p:sp>
      <p:sp>
        <p:nvSpPr>
          <p:cNvPr id="5" name="Slide Number Placeholder 4"/>
          <p:cNvSpPr>
            <a:spLocks noGrp="1"/>
          </p:cNvSpPr>
          <p:nvPr>
            <p:ph type="sldNum" sz="quarter" idx="12"/>
          </p:nvPr>
        </p:nvSpPr>
        <p:spPr/>
        <p:txBody>
          <a:bodyPr/>
          <a:lstStyle/>
          <a:p>
            <a:fld id="{793E6706-3FF2-42D7-A3B1-FB04D710F770}" type="slidenum">
              <a:rPr lang="en-US" smtClean="0"/>
              <a:pPr/>
              <a:t>32</a:t>
            </a:fld>
            <a:endParaRPr lang="en-US"/>
          </a:p>
        </p:txBody>
      </p:sp>
      <p:pic>
        <p:nvPicPr>
          <p:cNvPr id="4" name="Picture 3" descr="InformationFlow.png"/>
          <p:cNvPicPr>
            <a:picLocks noChangeAspect="1"/>
          </p:cNvPicPr>
          <p:nvPr/>
        </p:nvPicPr>
        <p:blipFill>
          <a:blip r:embed="rId2" cstate="print"/>
          <a:stretch>
            <a:fillRect/>
          </a:stretch>
        </p:blipFill>
        <p:spPr>
          <a:xfrm>
            <a:off x="1392382" y="1476059"/>
            <a:ext cx="5689024" cy="50769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53795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b="1" dirty="0"/>
              <a:t>Information &amp; Control in Organization </a:t>
            </a:r>
            <a:r>
              <a:rPr lang="en-US" sz="3200" b="1" dirty="0" smtClean="0"/>
              <a:t>(cont.)</a:t>
            </a:r>
            <a:endParaRPr lang="en-US" sz="3200" b="1" dirty="0"/>
          </a:p>
        </p:txBody>
      </p:sp>
      <p:sp>
        <p:nvSpPr>
          <p:cNvPr id="3" name="Content Placeholder 2"/>
          <p:cNvSpPr>
            <a:spLocks noGrp="1"/>
          </p:cNvSpPr>
          <p:nvPr>
            <p:ph idx="1"/>
          </p:nvPr>
        </p:nvSpPr>
        <p:spPr>
          <a:xfrm>
            <a:off x="762000" y="1371600"/>
            <a:ext cx="8001000" cy="4572000"/>
          </a:xfrm>
        </p:spPr>
        <p:txBody>
          <a:bodyPr>
            <a:normAutofit/>
          </a:bodyPr>
          <a:lstStyle/>
          <a:p>
            <a:pPr marL="342900" indent="-342900">
              <a:buFont typeface="Wingdings" pitchFamily="2" charset="2"/>
              <a:buChar char="§"/>
            </a:pPr>
            <a:r>
              <a:rPr lang="en-US" sz="2800" b="1" dirty="0">
                <a:solidFill>
                  <a:srgbClr val="0000FF"/>
                </a:solidFill>
              </a:rPr>
              <a:t>Levels of DECISION </a:t>
            </a:r>
            <a:r>
              <a:rPr lang="en-US" sz="2800" b="1" dirty="0" smtClean="0">
                <a:solidFill>
                  <a:srgbClr val="0000FF"/>
                </a:solidFill>
              </a:rPr>
              <a:t>MAKING </a:t>
            </a:r>
            <a:r>
              <a:rPr lang="en-US" sz="2800" b="1" dirty="0">
                <a:solidFill>
                  <a:srgbClr val="0000FF"/>
                </a:solidFill>
              </a:rPr>
              <a:t>&amp; INFORMATION</a:t>
            </a:r>
            <a:r>
              <a:rPr lang="en-US" sz="2800" b="1" dirty="0" smtClean="0">
                <a:solidFill>
                  <a:srgbClr val="0000FF"/>
                </a:solidFill>
              </a:rPr>
              <a:t>:</a:t>
            </a:r>
          </a:p>
          <a:p>
            <a:pPr marL="576263" lvl="1" indent="-342900">
              <a:buFont typeface="Arial" pitchFamily="34" charset="0"/>
              <a:buChar char="•"/>
            </a:pPr>
            <a:r>
              <a:rPr lang="en-US" b="1" dirty="0" smtClean="0">
                <a:solidFill>
                  <a:srgbClr val="0000FF"/>
                </a:solidFill>
              </a:rPr>
              <a:t>Strategic Decision Making</a:t>
            </a:r>
          </a:p>
          <a:p>
            <a:pPr marL="1188720" lvl="3" indent="-274320"/>
            <a:r>
              <a:rPr lang="en-US" sz="2600" dirty="0" smtClean="0"/>
              <a:t>essentially about deciding objectives</a:t>
            </a:r>
          </a:p>
          <a:p>
            <a:pPr marL="576263" lvl="1" indent="-342900">
              <a:buFont typeface="Arial" pitchFamily="34" charset="0"/>
              <a:buChar char="•"/>
            </a:pPr>
            <a:r>
              <a:rPr lang="en-US" b="1" dirty="0" smtClean="0">
                <a:solidFill>
                  <a:srgbClr val="0000FF"/>
                </a:solidFill>
              </a:rPr>
              <a:t>Tactical Decision Making</a:t>
            </a:r>
          </a:p>
          <a:p>
            <a:pPr marL="1188720" lvl="3" indent="-274320"/>
            <a:r>
              <a:rPr lang="en-US" sz="2600" dirty="0" smtClean="0"/>
              <a:t>ensures that the objectives are fulfilled</a:t>
            </a:r>
          </a:p>
          <a:p>
            <a:pPr marL="576263" lvl="1" indent="-342900">
              <a:buFont typeface="Arial" pitchFamily="34" charset="0"/>
              <a:buChar char="•"/>
            </a:pPr>
            <a:r>
              <a:rPr lang="en-US" b="1" dirty="0" smtClean="0">
                <a:solidFill>
                  <a:srgbClr val="0000FF"/>
                </a:solidFill>
              </a:rPr>
              <a:t>Operational Decision Making</a:t>
            </a:r>
          </a:p>
          <a:p>
            <a:pPr marL="1188720" lvl="3" indent="-274320"/>
            <a:r>
              <a:rPr lang="en-US" sz="2600" dirty="0" smtClean="0"/>
              <a:t>relates to the day-to-day work of implementing the project</a:t>
            </a:r>
            <a:endParaRPr lang="en-US" sz="2600"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33</a:t>
            </a:fld>
            <a:endParaRPr lang="en-US"/>
          </a:p>
        </p:txBody>
      </p:sp>
    </p:spTree>
    <p:extLst>
      <p:ext uri="{BB962C8B-B14F-4D97-AF65-F5344CB8AC3E}">
        <p14:creationId xmlns:p14="http://schemas.microsoft.com/office/powerpoint/2010/main" val="22486077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8082213" cy="854074"/>
          </a:xfrm>
        </p:spPr>
        <p:txBody>
          <a:bodyPr>
            <a:normAutofit fontScale="90000"/>
          </a:bodyPr>
          <a:lstStyle/>
          <a:p>
            <a:r>
              <a:rPr lang="en-US" sz="3200" b="1" dirty="0" smtClean="0"/>
              <a:t>Information &amp; Control in Organization (cont.)</a:t>
            </a:r>
            <a:endParaRPr lang="en-US" sz="3200" b="1" dirty="0"/>
          </a:p>
        </p:txBody>
      </p:sp>
      <p:sp>
        <p:nvSpPr>
          <p:cNvPr id="3" name="Content Placeholder 2"/>
          <p:cNvSpPr>
            <a:spLocks noGrp="1"/>
          </p:cNvSpPr>
          <p:nvPr>
            <p:ph idx="1"/>
          </p:nvPr>
        </p:nvSpPr>
        <p:spPr>
          <a:xfrm>
            <a:off x="770022" y="1143000"/>
            <a:ext cx="7745329" cy="4800600"/>
          </a:xfrm>
        </p:spPr>
        <p:txBody>
          <a:bodyPr>
            <a:normAutofit/>
          </a:bodyPr>
          <a:lstStyle/>
          <a:p>
            <a:r>
              <a:rPr lang="en-US" dirty="0">
                <a:solidFill>
                  <a:srgbClr val="0000FF"/>
                </a:solidFill>
              </a:rPr>
              <a:t>DIFFERENCES IN TYPES OF INFORMATION</a:t>
            </a:r>
            <a:r>
              <a:rPr lang="en-US" dirty="0" smtClean="0">
                <a:solidFill>
                  <a:srgbClr val="0000FF"/>
                </a:solidFill>
              </a:rPr>
              <a:t>:</a:t>
            </a:r>
            <a:endParaRPr lang="en-US" b="1" dirty="0" smtClean="0">
              <a:solidFill>
                <a:srgbClr val="0000FF"/>
              </a:solidFill>
            </a:endParaRPr>
          </a:p>
          <a:p>
            <a:pPr lvl="1"/>
            <a:r>
              <a:rPr lang="en-US" dirty="0" smtClean="0"/>
              <a:t>Table on the next slide gives some idea of the differences in the kind of information needed for decision making</a:t>
            </a:r>
          </a:p>
          <a:p>
            <a:pPr lvl="1"/>
            <a:r>
              <a:rPr lang="en-US" b="1" dirty="0" smtClean="0"/>
              <a:t>Effectiveness</a:t>
            </a:r>
            <a:r>
              <a:rPr lang="en-US" dirty="0" smtClean="0"/>
              <a:t> is concerned with doing the right thing</a:t>
            </a:r>
          </a:p>
          <a:p>
            <a:pPr lvl="1"/>
            <a:r>
              <a:rPr lang="en-US" b="1" dirty="0" smtClean="0"/>
              <a:t>Efficiency</a:t>
            </a:r>
            <a:r>
              <a:rPr lang="en-US" dirty="0" smtClean="0"/>
              <a:t> is carrying out a task making the best possible use of the resources</a:t>
            </a:r>
            <a:endParaRPr lang="en-US" dirty="0"/>
          </a:p>
        </p:txBody>
      </p:sp>
      <p:sp>
        <p:nvSpPr>
          <p:cNvPr id="5" name="Slide Number Placeholder 4"/>
          <p:cNvSpPr>
            <a:spLocks noGrp="1"/>
          </p:cNvSpPr>
          <p:nvPr>
            <p:ph type="sldNum" sz="quarter" idx="12"/>
          </p:nvPr>
        </p:nvSpPr>
        <p:spPr/>
        <p:txBody>
          <a:bodyPr/>
          <a:lstStyle/>
          <a:p>
            <a:fld id="{793E6706-3FF2-42D7-A3B1-FB04D710F770}" type="slidenum">
              <a:rPr lang="en-US" smtClean="0"/>
              <a:pPr/>
              <a:t>34</a:t>
            </a:fld>
            <a:endParaRPr lang="en-US"/>
          </a:p>
        </p:txBody>
      </p:sp>
    </p:spTree>
    <p:extLst>
      <p:ext uri="{BB962C8B-B14F-4D97-AF65-F5344CB8AC3E}">
        <p14:creationId xmlns:p14="http://schemas.microsoft.com/office/powerpoint/2010/main" val="34926867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b="1" dirty="0" smtClean="0">
                <a:solidFill>
                  <a:srgbClr val="0000FF"/>
                </a:solidFill>
              </a:rPr>
              <a:t>Types of Information required for decision making</a:t>
            </a:r>
            <a:endParaRPr lang="en-US" sz="2800" b="1" dirty="0">
              <a:solidFill>
                <a:srgbClr val="0000FF"/>
              </a:solidFill>
            </a:endParaRPr>
          </a:p>
        </p:txBody>
      </p:sp>
      <p:pic>
        <p:nvPicPr>
          <p:cNvPr id="5" name="Content Placeholder 4" descr="TypesOfInfo.png"/>
          <p:cNvPicPr>
            <a:picLocks noGrp="1" noChangeAspect="1"/>
          </p:cNvPicPr>
          <p:nvPr>
            <p:ph idx="1"/>
          </p:nvPr>
        </p:nvPicPr>
        <p:blipFill>
          <a:blip r:embed="rId2" cstate="print"/>
          <a:stretch>
            <a:fillRect/>
          </a:stretch>
        </p:blipFill>
        <p:spPr>
          <a:xfrm>
            <a:off x="533400" y="1219200"/>
            <a:ext cx="7924800" cy="4852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7F887934-3871-48B0-86E4-D795A2C19BC7}"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dirty="0" smtClean="0"/>
              <a:t>Information &amp; Control in Organization (cont.)</a:t>
            </a:r>
            <a:endParaRPr lang="en-US" sz="3200" b="1" dirty="0"/>
          </a:p>
        </p:txBody>
      </p:sp>
      <p:sp>
        <p:nvSpPr>
          <p:cNvPr id="3" name="Content Placeholder 2"/>
          <p:cNvSpPr>
            <a:spLocks noGrp="1"/>
          </p:cNvSpPr>
          <p:nvPr>
            <p:ph idx="1"/>
          </p:nvPr>
        </p:nvSpPr>
        <p:spPr>
          <a:xfrm>
            <a:off x="457200" y="1219200"/>
            <a:ext cx="8229600" cy="4525963"/>
          </a:xfrm>
        </p:spPr>
        <p:txBody>
          <a:bodyPr/>
          <a:lstStyle/>
          <a:p>
            <a:r>
              <a:rPr lang="en-US" b="1" dirty="0" smtClean="0">
                <a:solidFill>
                  <a:srgbClr val="0000FF"/>
                </a:solidFill>
              </a:rPr>
              <a:t>Measurement</a:t>
            </a:r>
            <a:r>
              <a:rPr lang="en-US" dirty="0" smtClean="0"/>
              <a:t>:</a:t>
            </a:r>
          </a:p>
          <a:p>
            <a:pPr lvl="1"/>
            <a:r>
              <a:rPr lang="en-US" dirty="0" smtClean="0"/>
              <a:t>For objectives to be effective, there must be practical ways of testing that the objectives have been met</a:t>
            </a:r>
          </a:p>
          <a:p>
            <a:pPr lvl="1"/>
            <a:r>
              <a:rPr lang="en-US" dirty="0" smtClean="0"/>
              <a:t>There is a need for measurement</a:t>
            </a:r>
          </a:p>
          <a:p>
            <a:r>
              <a:rPr lang="en-US" dirty="0" smtClean="0"/>
              <a:t>Software measurements can be divided into </a:t>
            </a:r>
            <a:r>
              <a:rPr lang="en-US" b="1" i="1" dirty="0" smtClean="0"/>
              <a:t>performance</a:t>
            </a:r>
            <a:r>
              <a:rPr lang="en-US" dirty="0" smtClean="0"/>
              <a:t> </a:t>
            </a:r>
            <a:r>
              <a:rPr lang="en-US" b="1" i="1" dirty="0" smtClean="0"/>
              <a:t>measures</a:t>
            </a:r>
            <a:r>
              <a:rPr lang="en-US" dirty="0" smtClean="0"/>
              <a:t> and </a:t>
            </a:r>
            <a:r>
              <a:rPr lang="en-US" b="1" i="1" dirty="0" smtClean="0"/>
              <a:t>predictive</a:t>
            </a:r>
            <a:r>
              <a:rPr lang="en-US" dirty="0" smtClean="0"/>
              <a:t> </a:t>
            </a:r>
            <a:r>
              <a:rPr lang="en-US" b="1" i="1" dirty="0" smtClean="0"/>
              <a:t>measures.</a:t>
            </a:r>
          </a:p>
          <a:p>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8130340" cy="838200"/>
          </a:xfrm>
        </p:spPr>
        <p:txBody>
          <a:bodyPr>
            <a:normAutofit/>
          </a:bodyPr>
          <a:lstStyle/>
          <a:p>
            <a:r>
              <a:rPr lang="en-US" sz="3200" b="1" dirty="0" smtClean="0">
                <a:solidFill>
                  <a:srgbClr val="C00000"/>
                </a:solidFill>
              </a:rPr>
              <a:t>Information &amp; Control in Organization (cont.)</a:t>
            </a:r>
            <a:endParaRPr lang="en-US" sz="3200" b="1" dirty="0">
              <a:solidFill>
                <a:srgbClr val="C00000"/>
              </a:solidFill>
            </a:endParaRPr>
          </a:p>
        </p:txBody>
      </p:sp>
      <p:sp>
        <p:nvSpPr>
          <p:cNvPr id="3" name="Content Placeholder 2"/>
          <p:cNvSpPr>
            <a:spLocks noGrp="1"/>
          </p:cNvSpPr>
          <p:nvPr>
            <p:ph idx="1"/>
          </p:nvPr>
        </p:nvSpPr>
        <p:spPr>
          <a:xfrm>
            <a:off x="304800" y="1066800"/>
            <a:ext cx="8001000" cy="5334000"/>
          </a:xfrm>
        </p:spPr>
        <p:txBody>
          <a:bodyPr>
            <a:normAutofit lnSpcReduction="10000"/>
          </a:bodyPr>
          <a:lstStyle/>
          <a:p>
            <a:pPr>
              <a:lnSpc>
                <a:spcPct val="110000"/>
              </a:lnSpc>
              <a:buFont typeface="Wingdings" pitchFamily="2" charset="2"/>
              <a:buChar char="§"/>
            </a:pPr>
            <a:r>
              <a:rPr lang="en-US" sz="2800" b="1" dirty="0" smtClean="0">
                <a:solidFill>
                  <a:srgbClr val="0000FF"/>
                </a:solidFill>
              </a:rPr>
              <a:t>SOFTWARE MEASUREMENT : </a:t>
            </a:r>
            <a:endParaRPr lang="en-US" sz="2800" dirty="0" smtClean="0">
              <a:solidFill>
                <a:srgbClr val="0000FF"/>
              </a:solidFill>
            </a:endParaRPr>
          </a:p>
          <a:p>
            <a:pPr lvl="1">
              <a:lnSpc>
                <a:spcPct val="110000"/>
              </a:lnSpc>
              <a:buFont typeface="Arial" pitchFamily="34" charset="0"/>
              <a:buChar char="•"/>
            </a:pPr>
            <a:r>
              <a:rPr lang="en-US" b="1" dirty="0" smtClean="0">
                <a:solidFill>
                  <a:srgbClr val="0000FF"/>
                </a:solidFill>
              </a:rPr>
              <a:t>Performance measures</a:t>
            </a:r>
          </a:p>
          <a:p>
            <a:pPr marL="914400" lvl="1">
              <a:lnSpc>
                <a:spcPct val="110000"/>
              </a:lnSpc>
            </a:pPr>
            <a:r>
              <a:rPr lang="en-US" sz="2400" dirty="0" smtClean="0"/>
              <a:t>Measures the characteristics of a system that has been delivered</a:t>
            </a:r>
          </a:p>
          <a:p>
            <a:pPr marL="914400" lvl="1">
              <a:lnSpc>
                <a:spcPct val="110000"/>
              </a:lnSpc>
            </a:pPr>
            <a:r>
              <a:rPr lang="en-US" sz="2400" dirty="0" smtClean="0"/>
              <a:t>They are important when we are trying to specify unambiguously the quality requirements of a proposed system</a:t>
            </a:r>
          </a:p>
          <a:p>
            <a:pPr marL="914400" lvl="1">
              <a:lnSpc>
                <a:spcPct val="110000"/>
              </a:lnSpc>
            </a:pPr>
            <a:r>
              <a:rPr lang="en-US" sz="2400" dirty="0" smtClean="0"/>
              <a:t>Performance measures requires a system to be up and running before any measurements can be taken</a:t>
            </a:r>
          </a:p>
          <a:p>
            <a:pPr lvl="1">
              <a:lnSpc>
                <a:spcPct val="110000"/>
              </a:lnSpc>
              <a:buFont typeface="Arial" pitchFamily="34" charset="0"/>
              <a:buChar char="•"/>
            </a:pPr>
            <a:r>
              <a:rPr lang="en-US" b="1" dirty="0" smtClean="0">
                <a:solidFill>
                  <a:srgbClr val="0000FF"/>
                </a:solidFill>
              </a:rPr>
              <a:t>Predictive measures</a:t>
            </a:r>
          </a:p>
          <a:p>
            <a:pPr marL="914400" lvl="1">
              <a:lnSpc>
                <a:spcPct val="110000"/>
              </a:lnSpc>
            </a:pPr>
            <a:r>
              <a:rPr lang="en-US" sz="2200" dirty="0" smtClean="0"/>
              <a:t>Measurements are taken during development and indicate what the performance of the final system is likely to be.</a:t>
            </a:r>
          </a:p>
        </p:txBody>
      </p:sp>
      <p:sp>
        <p:nvSpPr>
          <p:cNvPr id="4" name="Slide Number Placeholder 3"/>
          <p:cNvSpPr>
            <a:spLocks noGrp="1"/>
          </p:cNvSpPr>
          <p:nvPr>
            <p:ph type="sldNum" sz="quarter" idx="12"/>
          </p:nvPr>
        </p:nvSpPr>
        <p:spPr/>
        <p:txBody>
          <a:bodyPr/>
          <a:lstStyle/>
          <a:p>
            <a:fld id="{793E6706-3FF2-42D7-A3B1-FB04D710F770}" type="slidenum">
              <a:rPr lang="en-US" smtClean="0"/>
              <a:pPr/>
              <a:t>37</a:t>
            </a:fld>
            <a:endParaRPr lang="en-US"/>
          </a:p>
        </p:txBody>
      </p:sp>
    </p:spTree>
    <p:extLst>
      <p:ext uri="{BB962C8B-B14F-4D97-AF65-F5344CB8AC3E}">
        <p14:creationId xmlns:p14="http://schemas.microsoft.com/office/powerpoint/2010/main" val="2805553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Theses/Projects </a:t>
            </a:r>
            <a:endParaRPr lang="en-US" dirty="0"/>
          </a:p>
        </p:txBody>
      </p:sp>
      <p:sp>
        <p:nvSpPr>
          <p:cNvPr id="3" name="Content Placeholder 2"/>
          <p:cNvSpPr>
            <a:spLocks noGrp="1"/>
          </p:cNvSpPr>
          <p:nvPr>
            <p:ph idx="1"/>
          </p:nvPr>
        </p:nvSpPr>
        <p:spPr/>
        <p:txBody>
          <a:bodyPr/>
          <a:lstStyle/>
          <a:p>
            <a:pPr marL="0" indent="0">
              <a:buNone/>
              <a:defRPr/>
            </a:pPr>
            <a:endParaRPr lang="en-US" dirty="0"/>
          </a:p>
          <a:p>
            <a:pPr marL="0" indent="0">
              <a:buNone/>
              <a:defRPr/>
            </a:pPr>
            <a:r>
              <a:rPr lang="en-US" dirty="0"/>
              <a:t>a. Optimization of Supply-Chain Management</a:t>
            </a:r>
          </a:p>
          <a:p>
            <a:pPr marL="0" lvl="1" indent="0">
              <a:buNone/>
              <a:defRPr/>
            </a:pPr>
            <a:r>
              <a:rPr lang="en-US" sz="2800" dirty="0"/>
              <a:t>b. </a:t>
            </a:r>
            <a:r>
              <a:rPr lang="en-US" sz="2800" b="1" dirty="0"/>
              <a:t>Academic-Industry Partnership</a:t>
            </a:r>
          </a:p>
          <a:p>
            <a:pPr marL="0" indent="0">
              <a:buNone/>
              <a:defRPr/>
            </a:pPr>
            <a:r>
              <a:rPr lang="en-US" dirty="0"/>
              <a:t>c. Developing an organizational web-portal</a:t>
            </a:r>
          </a:p>
          <a:p>
            <a:pPr marL="0" indent="0">
              <a:buNone/>
              <a:defRPr/>
            </a:pPr>
            <a:r>
              <a:rPr lang="en-US" dirty="0"/>
              <a:t>d. Introducing A New Agile Model in the context of Bangladesh</a:t>
            </a:r>
          </a:p>
          <a:p>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4</a:t>
            </a:fld>
            <a:endParaRPr lang="en-US"/>
          </a:p>
        </p:txBody>
      </p:sp>
    </p:spTree>
    <p:extLst>
      <p:ext uri="{BB962C8B-B14F-4D97-AF65-F5344CB8AC3E}">
        <p14:creationId xmlns:p14="http://schemas.microsoft.com/office/powerpoint/2010/main" val="1273907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Hobbies</a:t>
            </a:r>
          </a:p>
        </p:txBody>
      </p:sp>
      <p:sp>
        <p:nvSpPr>
          <p:cNvPr id="3" name="Content Placeholder 2"/>
          <p:cNvSpPr>
            <a:spLocks noGrp="1"/>
          </p:cNvSpPr>
          <p:nvPr>
            <p:ph idx="1"/>
          </p:nvPr>
        </p:nvSpPr>
        <p:spPr/>
        <p:txBody>
          <a:bodyPr/>
          <a:lstStyle/>
          <a:p>
            <a:pPr marL="0" indent="0">
              <a:buNone/>
            </a:pPr>
            <a:r>
              <a:rPr lang="en-US" dirty="0"/>
              <a:t>Reading and writing</a:t>
            </a:r>
          </a:p>
          <a:p>
            <a:endParaRPr lang="en-US" dirty="0"/>
          </a:p>
          <a:p>
            <a:pPr>
              <a:buFont typeface="Wingdings" pitchFamily="2" charset="2"/>
              <a:buNone/>
            </a:pPr>
            <a:r>
              <a:rPr lang="en-US" dirty="0" smtClean="0"/>
              <a:t>    Contributor </a:t>
            </a:r>
            <a:r>
              <a:rPr lang="en-US" dirty="0"/>
              <a:t>to the Daily Star</a:t>
            </a:r>
          </a:p>
          <a:p>
            <a:pPr>
              <a:buFont typeface="Wingdings" pitchFamily="2" charset="2"/>
              <a:buNone/>
            </a:pPr>
            <a:r>
              <a:rPr lang="en-US" dirty="0"/>
              <a:t>    Published Books</a:t>
            </a:r>
          </a:p>
          <a:p>
            <a:pPr>
              <a:buFont typeface="Wingdings" pitchFamily="2" charset="2"/>
              <a:buNone/>
            </a:pPr>
            <a:r>
              <a:rPr lang="en-US" dirty="0"/>
              <a:t>    Magicians (micro-stories)</a:t>
            </a:r>
          </a:p>
          <a:p>
            <a:pPr>
              <a:buFont typeface="Wingdings" pitchFamily="2" charset="2"/>
              <a:buNone/>
            </a:pPr>
            <a:r>
              <a:rPr lang="en-US" dirty="0"/>
              <a:t>    Mind Readers (micro-stories)</a:t>
            </a:r>
          </a:p>
          <a:p>
            <a:pPr>
              <a:buFont typeface="Wingdings" pitchFamily="2" charset="2"/>
              <a:buNone/>
            </a:pPr>
            <a:r>
              <a:rPr lang="en-US" dirty="0"/>
              <a:t>    A Poetry Book</a:t>
            </a:r>
          </a:p>
          <a:p>
            <a:pPr marL="0" indent="0">
              <a:buNone/>
            </a:pPr>
            <a:endParaRPr lang="en-US"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5</a:t>
            </a:fld>
            <a:endParaRPr lang="en-US"/>
          </a:p>
        </p:txBody>
      </p:sp>
    </p:spTree>
    <p:extLst>
      <p:ext uri="{BB962C8B-B14F-4D97-AF65-F5344CB8AC3E}">
        <p14:creationId xmlns:p14="http://schemas.microsoft.com/office/powerpoint/2010/main" val="678262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is a Project?</a:t>
            </a:r>
            <a:endParaRPr lang="en-US" sz="4000" dirty="0"/>
          </a:p>
        </p:txBody>
      </p:sp>
      <p:sp>
        <p:nvSpPr>
          <p:cNvPr id="3" name="Content Placeholder 2"/>
          <p:cNvSpPr>
            <a:spLocks noGrp="1"/>
          </p:cNvSpPr>
          <p:nvPr>
            <p:ph idx="1"/>
          </p:nvPr>
        </p:nvSpPr>
        <p:spPr>
          <a:xfrm>
            <a:off x="457200" y="1600200"/>
            <a:ext cx="8534400" cy="4876800"/>
          </a:xfrm>
        </p:spPr>
        <p:txBody>
          <a:bodyPr>
            <a:normAutofit lnSpcReduction="10000"/>
          </a:bodyPr>
          <a:lstStyle/>
          <a:p>
            <a:r>
              <a:rPr lang="en-US" sz="2800" dirty="0" smtClean="0">
                <a:solidFill>
                  <a:srgbClr val="0000FF"/>
                </a:solidFill>
              </a:rPr>
              <a:t>A project is a temporary endeavor undertaken to create a unique product, service, or result. </a:t>
            </a:r>
          </a:p>
          <a:p>
            <a:r>
              <a:rPr lang="en-US" sz="2800" dirty="0" smtClean="0"/>
              <a:t>A project is a time and cost constrained operation to realize a set of defined deliverables (the scope to fulfill the project's objectives) up to quality standards and requirements.</a:t>
            </a:r>
          </a:p>
          <a:p>
            <a:r>
              <a:rPr lang="en-US" sz="2800" dirty="0" smtClean="0"/>
              <a:t>A project is an endeavor</a:t>
            </a:r>
          </a:p>
          <a:p>
            <a:pPr lvl="1"/>
            <a:r>
              <a:rPr lang="en-US" sz="2400" dirty="0" smtClean="0"/>
              <a:t>that produces a clearly specified product, service, or result</a:t>
            </a:r>
          </a:p>
          <a:p>
            <a:pPr lvl="1"/>
            <a:r>
              <a:rPr lang="en-US" sz="2400" dirty="0" smtClean="0"/>
              <a:t>in a limited period of time</a:t>
            </a:r>
          </a:p>
          <a:p>
            <a:pPr lvl="1"/>
            <a:r>
              <a:rPr lang="en-US" sz="2400" dirty="0" smtClean="0"/>
              <a:t>within a limited budget</a:t>
            </a:r>
            <a:endParaRPr lang="en-US" sz="2400" i="1" dirty="0" smtClean="0"/>
          </a:p>
          <a:p>
            <a:endParaRPr lang="en-US" sz="2400" dirty="0" smtClean="0"/>
          </a:p>
          <a:p>
            <a:pPr>
              <a:buFont typeface="Wingdings" pitchFamily="2" charset="2"/>
              <a:buChar char="§"/>
            </a:pPr>
            <a:endParaRPr lang="en-US" sz="2400" dirty="0" smtClean="0"/>
          </a:p>
          <a:p>
            <a:pPr lvl="1">
              <a:buNone/>
            </a:pPr>
            <a:endParaRPr lang="en-US" sz="2400" dirty="0" smtClean="0"/>
          </a:p>
        </p:txBody>
      </p:sp>
      <p:sp>
        <p:nvSpPr>
          <p:cNvPr id="4" name="Slide Number Placeholder 3"/>
          <p:cNvSpPr>
            <a:spLocks noGrp="1"/>
          </p:cNvSpPr>
          <p:nvPr>
            <p:ph type="sldNum" sz="quarter" idx="12"/>
          </p:nvPr>
        </p:nvSpPr>
        <p:spPr/>
        <p:txBody>
          <a:bodyPr/>
          <a:lstStyle/>
          <a:p>
            <a:fld id="{7F887934-3871-48B0-86E4-D795A2C19BC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4000" b="1" dirty="0" smtClean="0"/>
              <a:t>Characteristics of projects</a:t>
            </a:r>
            <a:endParaRPr lang="en-US" sz="4000" dirty="0"/>
          </a:p>
        </p:txBody>
      </p:sp>
      <p:sp>
        <p:nvSpPr>
          <p:cNvPr id="3" name="Content Placeholder 2"/>
          <p:cNvSpPr>
            <a:spLocks noGrp="1"/>
          </p:cNvSpPr>
          <p:nvPr>
            <p:ph idx="1"/>
          </p:nvPr>
        </p:nvSpPr>
        <p:spPr>
          <a:xfrm>
            <a:off x="457200" y="1219200"/>
            <a:ext cx="8229600" cy="5105400"/>
          </a:xfrm>
        </p:spPr>
        <p:txBody>
          <a:bodyPr>
            <a:noAutofit/>
          </a:bodyPr>
          <a:lstStyle/>
          <a:p>
            <a:pPr>
              <a:buFont typeface="Wingdings" pitchFamily="2" charset="2"/>
              <a:buChar char="§"/>
            </a:pPr>
            <a:r>
              <a:rPr lang="en-US" sz="2400" b="1" dirty="0" smtClean="0">
                <a:solidFill>
                  <a:srgbClr val="0000FF"/>
                </a:solidFill>
              </a:rPr>
              <a:t>Key Characteristics of a Project:</a:t>
            </a:r>
          </a:p>
          <a:p>
            <a:pPr marL="973138" lvl="2" indent="-285750"/>
            <a:r>
              <a:rPr lang="en-US" sz="2000" dirty="0" smtClean="0"/>
              <a:t>Non-routine tasks are involved</a:t>
            </a:r>
          </a:p>
          <a:p>
            <a:pPr marL="973138" lvl="2" indent="-285750"/>
            <a:r>
              <a:rPr lang="en-US" sz="2000" dirty="0" smtClean="0"/>
              <a:t>Planning is required</a:t>
            </a:r>
          </a:p>
          <a:p>
            <a:pPr marL="973138" lvl="2" indent="-285750"/>
            <a:r>
              <a:rPr lang="en-US" sz="2000" dirty="0" smtClean="0"/>
              <a:t>Specific objectives are to be met or a specified product is to be created</a:t>
            </a:r>
          </a:p>
          <a:p>
            <a:pPr marL="973138" lvl="2" indent="-285750"/>
            <a:r>
              <a:rPr lang="en-US" sz="2000" dirty="0" smtClean="0"/>
              <a:t>The project has a predetermined time span</a:t>
            </a:r>
          </a:p>
          <a:p>
            <a:pPr marL="973138" lvl="2" indent="-285750"/>
            <a:r>
              <a:rPr lang="en-US" sz="2000" dirty="0" smtClean="0"/>
              <a:t>Work is carried out for someone other than yourself</a:t>
            </a:r>
          </a:p>
          <a:p>
            <a:pPr marL="973138" lvl="2" indent="-285750"/>
            <a:r>
              <a:rPr lang="en-US" sz="2000" dirty="0" smtClean="0"/>
              <a:t>Work involves several specialism</a:t>
            </a:r>
          </a:p>
          <a:p>
            <a:pPr marL="973138" lvl="2" indent="-285750"/>
            <a:r>
              <a:rPr lang="en-US" sz="2000" dirty="0" smtClean="0"/>
              <a:t>People are formed into a temporary work group to carry out the task</a:t>
            </a:r>
          </a:p>
          <a:p>
            <a:pPr marL="973138" lvl="2" indent="-285750"/>
            <a:r>
              <a:rPr lang="en-US" sz="2000" dirty="0" smtClean="0"/>
              <a:t>Work is carried out in several phases</a:t>
            </a:r>
          </a:p>
          <a:p>
            <a:pPr marL="973138" lvl="2" indent="-285750"/>
            <a:r>
              <a:rPr lang="en-US" sz="2000" dirty="0" smtClean="0"/>
              <a:t>The resources that are available for use on the project are constrained</a:t>
            </a:r>
          </a:p>
          <a:p>
            <a:pPr marL="973138" lvl="2" indent="-285750"/>
            <a:r>
              <a:rPr lang="en-US" sz="2000" dirty="0" smtClean="0"/>
              <a:t>The project is large or complex</a:t>
            </a:r>
            <a:endParaRPr lang="en-US" sz="20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GB" sz="3600" b="1" dirty="0" smtClean="0"/>
              <a:t>Are software projects really different </a:t>
            </a:r>
            <a:br>
              <a:rPr lang="en-GB" sz="3600" b="1" dirty="0" smtClean="0"/>
            </a:br>
            <a:r>
              <a:rPr lang="en-GB" sz="3600" b="1" dirty="0" smtClean="0"/>
              <a:t>from other projects?</a:t>
            </a:r>
            <a:endParaRPr lang="en-US" sz="3600" b="1" dirty="0"/>
          </a:p>
        </p:txBody>
      </p:sp>
      <p:sp>
        <p:nvSpPr>
          <p:cNvPr id="3" name="Content Placeholder 2"/>
          <p:cNvSpPr>
            <a:spLocks noGrp="1"/>
          </p:cNvSpPr>
          <p:nvPr>
            <p:ph idx="1"/>
          </p:nvPr>
        </p:nvSpPr>
        <p:spPr>
          <a:xfrm>
            <a:off x="457200" y="1600200"/>
            <a:ext cx="8229600" cy="4724400"/>
          </a:xfrm>
        </p:spPr>
        <p:txBody>
          <a:bodyPr>
            <a:noAutofit/>
          </a:bodyPr>
          <a:lstStyle/>
          <a:p>
            <a:r>
              <a:rPr lang="en-GB" sz="2400" dirty="0" smtClean="0">
                <a:solidFill>
                  <a:srgbClr val="FF0000"/>
                </a:solidFill>
              </a:rPr>
              <a:t>Not really</a:t>
            </a:r>
            <a:r>
              <a:rPr lang="en-GB" sz="2400" dirty="0" smtClean="0"/>
              <a:t>! </a:t>
            </a:r>
            <a:r>
              <a:rPr lang="en-GB" sz="2400" b="1" dirty="0" smtClean="0">
                <a:solidFill>
                  <a:srgbClr val="FF0000"/>
                </a:solidFill>
              </a:rPr>
              <a:t>...but...</a:t>
            </a:r>
            <a:r>
              <a:rPr lang="en-GB" sz="2400" dirty="0" smtClean="0"/>
              <a:t> there are some characteristics that make software more problematic to build  than other  engineered artefacts.</a:t>
            </a:r>
          </a:p>
          <a:p>
            <a:r>
              <a:rPr lang="en-GB" sz="2400" dirty="0" smtClean="0"/>
              <a:t>Software projects are similar to other projects but have some attributes that present particular </a:t>
            </a:r>
            <a:r>
              <a:rPr lang="en-GB" sz="2400" b="1" i="1" dirty="0" smtClean="0"/>
              <a:t>difficulties</a:t>
            </a:r>
            <a:r>
              <a:rPr lang="en-GB" sz="2400" dirty="0" smtClean="0"/>
              <a:t>.</a:t>
            </a:r>
          </a:p>
          <a:p>
            <a:pPr lvl="1"/>
            <a:r>
              <a:rPr lang="en-GB" sz="2400" b="1" dirty="0" smtClean="0">
                <a:solidFill>
                  <a:srgbClr val="0000FF"/>
                </a:solidFill>
              </a:rPr>
              <a:t>Invisibility</a:t>
            </a:r>
          </a:p>
          <a:p>
            <a:pPr lvl="1"/>
            <a:r>
              <a:rPr lang="en-GB" sz="2400" b="1" dirty="0" smtClean="0">
                <a:solidFill>
                  <a:srgbClr val="0000FF"/>
                </a:solidFill>
              </a:rPr>
              <a:t>Complexity</a:t>
            </a:r>
          </a:p>
          <a:p>
            <a:pPr lvl="1"/>
            <a:r>
              <a:rPr lang="en-GB" sz="2400" b="1" dirty="0" smtClean="0">
                <a:solidFill>
                  <a:srgbClr val="0000FF"/>
                </a:solidFill>
              </a:rPr>
              <a:t>Conformity </a:t>
            </a:r>
          </a:p>
          <a:p>
            <a:pPr lvl="1"/>
            <a:r>
              <a:rPr lang="en-GB" sz="2400" b="1" dirty="0" smtClean="0">
                <a:solidFill>
                  <a:srgbClr val="0000FF"/>
                </a:solidFill>
              </a:rPr>
              <a:t>Flexibility    </a:t>
            </a:r>
          </a:p>
          <a:p>
            <a:r>
              <a:rPr lang="en-US" sz="2400" dirty="0" smtClean="0"/>
              <a:t>One way of perceiving software project management is as the process of making visible that which is invisible.</a:t>
            </a:r>
            <a:r>
              <a:rPr lang="en-GB" sz="2400" b="1" dirty="0" smtClean="0">
                <a:solidFill>
                  <a:srgbClr val="0000FF"/>
                </a:solidFill>
              </a:rPr>
              <a:t> </a:t>
            </a:r>
            <a:endParaRPr lang="en-US" sz="2400" b="1" dirty="0">
              <a:solidFill>
                <a:srgbClr val="0000FF"/>
              </a:solidFill>
            </a:endParaRPr>
          </a:p>
        </p:txBody>
      </p:sp>
      <p:sp>
        <p:nvSpPr>
          <p:cNvPr id="4" name="Slide Number Placeholder 3"/>
          <p:cNvSpPr>
            <a:spLocks noGrp="1"/>
          </p:cNvSpPr>
          <p:nvPr>
            <p:ph type="sldNum" sz="quarter" idx="12"/>
          </p:nvPr>
        </p:nvSpPr>
        <p:spPr/>
        <p:txBody>
          <a:bodyPr/>
          <a:lstStyle/>
          <a:p>
            <a:fld id="{7F887934-3871-48B0-86E4-D795A2C19BC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b="1" dirty="0" smtClean="0"/>
              <a:t>Software Projects </a:t>
            </a:r>
            <a:r>
              <a:rPr lang="en-US" sz="3200" b="1" dirty="0" smtClean="0">
                <a:solidFill>
                  <a:srgbClr val="FF0000"/>
                </a:solidFill>
              </a:rPr>
              <a:t>vs. </a:t>
            </a:r>
            <a:r>
              <a:rPr lang="en-US" sz="3200" b="1" dirty="0" smtClean="0"/>
              <a:t>Other Types of Projects</a:t>
            </a:r>
            <a:endParaRPr lang="en-US" sz="3200" dirty="0"/>
          </a:p>
        </p:txBody>
      </p:sp>
      <p:sp>
        <p:nvSpPr>
          <p:cNvPr id="3" name="Content Placeholder 2"/>
          <p:cNvSpPr>
            <a:spLocks noGrp="1"/>
          </p:cNvSpPr>
          <p:nvPr>
            <p:ph idx="1"/>
          </p:nvPr>
        </p:nvSpPr>
        <p:spPr>
          <a:xfrm>
            <a:off x="457200" y="1143000"/>
            <a:ext cx="8458200" cy="5562600"/>
          </a:xfrm>
        </p:spPr>
        <p:txBody>
          <a:bodyPr>
            <a:noAutofit/>
          </a:bodyPr>
          <a:lstStyle/>
          <a:p>
            <a:r>
              <a:rPr lang="en-US" sz="2400" b="1" u="sng" dirty="0" smtClean="0">
                <a:solidFill>
                  <a:srgbClr val="FF0000"/>
                </a:solidFill>
              </a:rPr>
              <a:t>Comparisons</a:t>
            </a:r>
            <a:r>
              <a:rPr lang="en-US" sz="2400" u="sng" dirty="0" smtClean="0">
                <a:solidFill>
                  <a:srgbClr val="FF0000"/>
                </a:solidFill>
              </a:rPr>
              <a:t> of Software Project with Other Types of Projects:</a:t>
            </a:r>
          </a:p>
          <a:p>
            <a:pPr marL="630238" lvl="1" indent="-342900">
              <a:buClr>
                <a:srgbClr val="FF0000"/>
              </a:buClr>
              <a:buFont typeface="Wingdings" pitchFamily="2" charset="2"/>
              <a:buChar char="§"/>
            </a:pPr>
            <a:r>
              <a:rPr lang="en-US" sz="2000" b="1" dirty="0" smtClean="0">
                <a:solidFill>
                  <a:srgbClr val="0000FF"/>
                </a:solidFill>
              </a:rPr>
              <a:t>Invisibility:</a:t>
            </a:r>
            <a:endParaRPr lang="en-US" sz="2000" dirty="0" smtClean="0">
              <a:solidFill>
                <a:srgbClr val="0000FF"/>
              </a:solidFill>
              <a:effectLst/>
            </a:endParaRPr>
          </a:p>
          <a:p>
            <a:pPr lvl="1"/>
            <a:r>
              <a:rPr lang="en-US" sz="2000" dirty="0" smtClean="0">
                <a:effectLst/>
              </a:rPr>
              <a:t>When a bridge is being constructed the progress being made can actually be seen.</a:t>
            </a:r>
          </a:p>
          <a:p>
            <a:pPr marL="630238" lvl="1" indent="-342900">
              <a:buClr>
                <a:srgbClr val="FF0000"/>
              </a:buClr>
              <a:buFont typeface="Wingdings" pitchFamily="2" charset="2"/>
              <a:buChar char="§"/>
            </a:pPr>
            <a:r>
              <a:rPr lang="en-US" sz="2000" b="1" dirty="0" smtClean="0">
                <a:solidFill>
                  <a:srgbClr val="0000FF"/>
                </a:solidFill>
              </a:rPr>
              <a:t>Complexity:</a:t>
            </a:r>
            <a:endParaRPr lang="en-US" sz="2000" dirty="0" smtClean="0">
              <a:solidFill>
                <a:srgbClr val="0000FF"/>
              </a:solidFill>
              <a:effectLst/>
            </a:endParaRPr>
          </a:p>
          <a:p>
            <a:pPr lvl="1"/>
            <a:r>
              <a:rPr lang="en-US" sz="2000" dirty="0" smtClean="0">
                <a:effectLst/>
              </a:rPr>
              <a:t>Software products contain more complexity than other engineered artifacts. W</a:t>
            </a:r>
            <a:r>
              <a:rPr lang="en-US" sz="2000" dirty="0" smtClean="0"/>
              <a:t>e can't measure complexity of software project until we actually work on it.</a:t>
            </a:r>
            <a:endParaRPr lang="en-US" sz="2000" dirty="0" smtClean="0">
              <a:effectLst/>
            </a:endParaRPr>
          </a:p>
          <a:p>
            <a:pPr marL="630238" lvl="1" indent="-342900">
              <a:buClr>
                <a:srgbClr val="FF0000"/>
              </a:buClr>
              <a:buFont typeface="Wingdings" pitchFamily="2" charset="2"/>
              <a:buChar char="§"/>
            </a:pPr>
            <a:r>
              <a:rPr lang="en-US" sz="2000" b="1" dirty="0" smtClean="0">
                <a:solidFill>
                  <a:srgbClr val="0000FF"/>
                </a:solidFill>
              </a:rPr>
              <a:t>Conformity: </a:t>
            </a:r>
          </a:p>
          <a:p>
            <a:pPr marL="740664" lvl="1" indent="-283464"/>
            <a:r>
              <a:rPr lang="en-US" sz="2000" dirty="0" smtClean="0"/>
              <a:t>‘Traditional’ engineers usually work with physical systems and materials (e.g. cement, steel) that have complexity, but these are governed by consistent physical laws. Software developers have to conform to the requirements of human clients.</a:t>
            </a:r>
          </a:p>
          <a:p>
            <a:pPr marL="630238" lvl="1" indent="-342900">
              <a:buClr>
                <a:srgbClr val="FF0000"/>
              </a:buClr>
              <a:buFont typeface="Wingdings" pitchFamily="2" charset="2"/>
              <a:buChar char="§"/>
            </a:pPr>
            <a:r>
              <a:rPr lang="en-US" sz="2000" b="1" dirty="0" smtClean="0">
                <a:solidFill>
                  <a:srgbClr val="0000FF"/>
                </a:solidFill>
              </a:rPr>
              <a:t>Flexibility:</a:t>
            </a:r>
            <a:endParaRPr lang="en-US" sz="2000" dirty="0" smtClean="0">
              <a:solidFill>
                <a:srgbClr val="0000FF"/>
              </a:solidFill>
              <a:effectLst/>
            </a:endParaRPr>
          </a:p>
          <a:p>
            <a:pPr lvl="1"/>
            <a:r>
              <a:rPr lang="en-US" sz="2000" dirty="0" smtClean="0"/>
              <a:t>S</a:t>
            </a:r>
            <a:r>
              <a:rPr lang="en-US" sz="2000" dirty="0" smtClean="0">
                <a:effectLst/>
              </a:rPr>
              <a:t>oftware systems are likely to be subject to a higher degree of change</a:t>
            </a:r>
          </a:p>
          <a:p>
            <a:pPr lvl="1"/>
            <a:endParaRPr lang="en-US" sz="2000" dirty="0" smtClean="0"/>
          </a:p>
          <a:p>
            <a:pPr lvl="1"/>
            <a:endParaRPr lang="en-US" sz="2000" dirty="0" smtClean="0">
              <a:effectLst/>
            </a:endParaRPr>
          </a:p>
          <a:p>
            <a:pPr>
              <a:buNone/>
            </a:pPr>
            <a:endParaRPr lang="en-US" sz="2000" dirty="0"/>
          </a:p>
        </p:txBody>
      </p:sp>
      <p:sp>
        <p:nvSpPr>
          <p:cNvPr id="4" name="Slide Number Placeholder 3"/>
          <p:cNvSpPr>
            <a:spLocks noGrp="1"/>
          </p:cNvSpPr>
          <p:nvPr>
            <p:ph type="sldNum" sz="quarter" idx="12"/>
          </p:nvPr>
        </p:nvSpPr>
        <p:spPr/>
        <p:txBody>
          <a:bodyPr/>
          <a:lstStyle/>
          <a:p>
            <a:fld id="{7F887934-3871-48B0-86E4-D795A2C19BC7}"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1606</TotalTime>
  <Words>2058</Words>
  <Application>Microsoft Office PowerPoint</Application>
  <PresentationFormat>On-screen Show (4:3)</PresentationFormat>
  <Paragraphs>293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Apex</vt:lpstr>
      <vt:lpstr>SOFTWARE DEVELOPMENT PROJECT MANAGEMENT  (CSC4125)</vt:lpstr>
      <vt:lpstr>Self Introduction </vt:lpstr>
      <vt:lpstr>Research Interests</vt:lpstr>
      <vt:lpstr>Ongoing Theses/Projects </vt:lpstr>
      <vt:lpstr>Hobbies</vt:lpstr>
      <vt:lpstr>What is a Project?</vt:lpstr>
      <vt:lpstr>Characteristics of projects</vt:lpstr>
      <vt:lpstr>Are software projects really different  from other projects?</vt:lpstr>
      <vt:lpstr>Software Projects vs. Other Types of Projects</vt:lpstr>
      <vt:lpstr>What is Project Management?</vt:lpstr>
      <vt:lpstr>Project Manager</vt:lpstr>
      <vt:lpstr>Software Project Management Activities</vt:lpstr>
      <vt:lpstr>Software Project Management Activities</vt:lpstr>
      <vt:lpstr>Process &amp; Phases</vt:lpstr>
      <vt:lpstr>Typical Software Project Life-Cycle</vt:lpstr>
      <vt:lpstr>Some ways of Categorizing Software Project</vt:lpstr>
      <vt:lpstr>Some ways of Categorizing Software Project</vt:lpstr>
      <vt:lpstr>Some ways of Categorizing Software Project</vt:lpstr>
      <vt:lpstr>Some ways of Categorizing Software Project</vt:lpstr>
      <vt:lpstr>What Is Management?</vt:lpstr>
      <vt:lpstr>(Common) Problems with Software Projects</vt:lpstr>
      <vt:lpstr>(Other) Problems with Software Projects</vt:lpstr>
      <vt:lpstr>Management Control</vt:lpstr>
      <vt:lpstr>The Project Control Cycle</vt:lpstr>
      <vt:lpstr>Management Control (cont.)</vt:lpstr>
      <vt:lpstr>Management Control (cont.)</vt:lpstr>
      <vt:lpstr>Management Control (cont.)</vt:lpstr>
      <vt:lpstr>The Business Case</vt:lpstr>
      <vt:lpstr>STAKEHOLDERS</vt:lpstr>
      <vt:lpstr>Stakeholder Categories</vt:lpstr>
      <vt:lpstr>Requirement Specification</vt:lpstr>
      <vt:lpstr>Information &amp; Control in Organization</vt:lpstr>
      <vt:lpstr>Information &amp; Control in Organization (cont.)</vt:lpstr>
      <vt:lpstr>Information &amp; Control in Organization (cont.)</vt:lpstr>
      <vt:lpstr>Types of Information required for decision making</vt:lpstr>
      <vt:lpstr>Information &amp; Control in Organization (cont.)</vt:lpstr>
      <vt:lpstr>Information &amp; Control in Organization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 MANAGEMENT</dc:title>
  <dc:creator>rouf</dc:creator>
  <cp:lastModifiedBy>Teacher</cp:lastModifiedBy>
  <cp:revision>94</cp:revision>
  <dcterms:created xsi:type="dcterms:W3CDTF">2016-01-13T14:30:30Z</dcterms:created>
  <dcterms:modified xsi:type="dcterms:W3CDTF">2020-01-21T16:41:58Z</dcterms:modified>
</cp:coreProperties>
</file>