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78" r:id="rId3"/>
    <p:sldId id="279" r:id="rId4"/>
    <p:sldId id="258" r:id="rId5"/>
    <p:sldId id="280" r:id="rId6"/>
    <p:sldId id="281" r:id="rId7"/>
    <p:sldId id="259" r:id="rId8"/>
    <p:sldId id="292" r:id="rId9"/>
    <p:sldId id="260" r:id="rId10"/>
    <p:sldId id="277" r:id="rId11"/>
    <p:sldId id="261" r:id="rId12"/>
    <p:sldId id="262" r:id="rId13"/>
    <p:sldId id="282" r:id="rId14"/>
    <p:sldId id="263" r:id="rId15"/>
    <p:sldId id="284" r:id="rId16"/>
    <p:sldId id="285" r:id="rId17"/>
    <p:sldId id="283" r:id="rId18"/>
    <p:sldId id="290" r:id="rId19"/>
    <p:sldId id="264" r:id="rId20"/>
    <p:sldId id="286" r:id="rId21"/>
    <p:sldId id="291" r:id="rId22"/>
    <p:sldId id="265" r:id="rId23"/>
    <p:sldId id="287" r:id="rId24"/>
    <p:sldId id="266" r:id="rId25"/>
    <p:sldId id="288" r:id="rId26"/>
    <p:sldId id="267" r:id="rId27"/>
    <p:sldId id="289" r:id="rId28"/>
    <p:sldId id="268" r:id="rId29"/>
    <p:sldId id="269" r:id="rId30"/>
    <p:sldId id="293" r:id="rId31"/>
    <p:sldId id="296" r:id="rId32"/>
    <p:sldId id="295" r:id="rId33"/>
    <p:sldId id="270" r:id="rId34"/>
    <p:sldId id="271" r:id="rId35"/>
    <p:sldId id="272" r:id="rId36"/>
    <p:sldId id="273" r:id="rId37"/>
    <p:sldId id="274" r:id="rId38"/>
    <p:sldId id="27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a:srgbClr val="FF9900"/>
    <a:srgbClr val="00CC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571" autoAdjust="0"/>
  </p:normalViewPr>
  <p:slideViewPr>
    <p:cSldViewPr>
      <p:cViewPr>
        <p:scale>
          <a:sx n="80" d="100"/>
          <a:sy n="80" d="100"/>
        </p:scale>
        <p:origin x="-1074" y="-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707772-1752-4DEE-8567-91683062414F}" type="datetimeFigureOut">
              <a:rPr lang="en-US" smtClean="0"/>
              <a:pPr/>
              <a:t>4/1/2020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F8E1E8-26FC-47F8-956C-0BA023B19207}" type="slidenum">
              <a:rPr lang="en-US" smtClean="0"/>
              <a:pPr/>
              <a:t>‹#›</a:t>
            </a:fld>
            <a:endParaRPr lang="en-US"/>
          </a:p>
        </p:txBody>
      </p:sp>
    </p:spTree>
    <p:extLst>
      <p:ext uri="{BB962C8B-B14F-4D97-AF65-F5344CB8AC3E}">
        <p14:creationId xmlns:p14="http://schemas.microsoft.com/office/powerpoint/2010/main" val="2019895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F9E975-BDEA-4408-A08C-EDE9E3D989AC}" type="slidenum">
              <a:rPr lang="en-US" smtClean="0"/>
              <a:pPr/>
              <a:t>14</a:t>
            </a:fld>
            <a:endParaRPr lang="en-US"/>
          </a:p>
        </p:txBody>
      </p:sp>
    </p:spTree>
    <p:extLst>
      <p:ext uri="{BB962C8B-B14F-4D97-AF65-F5344CB8AC3E}">
        <p14:creationId xmlns:p14="http://schemas.microsoft.com/office/powerpoint/2010/main" val="1745959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3CAE0D-3495-416B-BA0F-8D78518ED053}" type="datetime1">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3C791-A630-44B4-A8A8-1CB60A31207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E2167-AEF0-4AA3-9C22-289B8C37B2F5}" type="datetime1">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3C791-A630-44B4-A8A8-1CB60A31207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9D8EA9-A289-43A9-8A61-399A563EA2D5}" type="datetime1">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3C791-A630-44B4-A8A8-1CB60A31207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CEB063-6A80-4D6D-AFA9-1AA85CDB938C}" type="datetime1">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3C791-A630-44B4-A8A8-1CB60A31207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D68523-FAB2-4551-979A-9DFF965B12D3}" type="datetime1">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3C791-A630-44B4-A8A8-1CB60A31207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24B565-04B6-48E7-B008-9EEAE8D2496D}" type="datetime1">
              <a:rPr lang="en-US" smtClean="0"/>
              <a:t>4/1/2020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3C791-A630-44B4-A8A8-1CB60A31207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847723-6916-4B34-9433-9344DAA1EE35}" type="datetime1">
              <a:rPr lang="en-US" smtClean="0"/>
              <a:t>4/1/2020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3C791-A630-44B4-A8A8-1CB60A31207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9412E2-EBCD-480B-B3AA-20D9AB2B9A81}" type="datetime1">
              <a:rPr lang="en-US" smtClean="0"/>
              <a:t>4/1/2020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3C791-A630-44B4-A8A8-1CB60A31207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F904FC-0092-474D-B521-92D50080C55E}" type="datetime1">
              <a:rPr lang="en-US" smtClean="0"/>
              <a:t>4/1/2020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83C791-A630-44B4-A8A8-1CB60A31207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DF066E-489F-40F2-8C81-E2B319A34709}" type="datetime1">
              <a:rPr lang="en-US" smtClean="0"/>
              <a:t>4/1/2020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3C791-A630-44B4-A8A8-1CB60A31207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FC6D09-4B2A-459F-8EE2-3F65CE7F7BC1}" type="datetime1">
              <a:rPr lang="en-US" smtClean="0"/>
              <a:t>4/1/2020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3C791-A630-44B4-A8A8-1CB60A31207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F19208-5163-4BCE-B0F2-B36139692B03}" type="datetime1">
              <a:rPr lang="en-US" smtClean="0"/>
              <a:t>4/1/2020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83C791-A630-44B4-A8A8-1CB60A31207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7772400" cy="1470025"/>
          </a:xfrm>
        </p:spPr>
        <p:txBody>
          <a:bodyPr>
            <a:normAutofit fontScale="90000"/>
          </a:bodyPr>
          <a:lstStyle/>
          <a:p>
            <a:r>
              <a:rPr lang="en-US" b="1" dirty="0" smtClean="0"/>
              <a:t>SOFTWARE DEVELOPMENT PROJECT MANAGEMENT </a:t>
            </a:r>
            <a:br>
              <a:rPr lang="en-US" b="1" dirty="0" smtClean="0"/>
            </a:br>
            <a:r>
              <a:rPr lang="en-US" b="1" dirty="0" smtClean="0"/>
              <a:t>(CSC4125)  </a:t>
            </a:r>
            <a:endParaRPr lang="en-US" dirty="0"/>
          </a:p>
        </p:txBody>
      </p:sp>
      <p:sp>
        <p:nvSpPr>
          <p:cNvPr id="3" name="Subtitle 2"/>
          <p:cNvSpPr>
            <a:spLocks noGrp="1"/>
          </p:cNvSpPr>
          <p:nvPr>
            <p:ph type="subTitle" idx="1"/>
          </p:nvPr>
        </p:nvSpPr>
        <p:spPr>
          <a:xfrm>
            <a:off x="1371600" y="3886200"/>
            <a:ext cx="7162800" cy="1752600"/>
          </a:xfrm>
        </p:spPr>
        <p:txBody>
          <a:bodyPr>
            <a:noAutofit/>
          </a:bodyPr>
          <a:lstStyle/>
          <a:p>
            <a:endParaRPr lang="en-US" sz="3600" b="1" dirty="0" smtClean="0">
              <a:solidFill>
                <a:srgbClr val="0000FF"/>
              </a:solidFill>
            </a:endParaRPr>
          </a:p>
          <a:p>
            <a:r>
              <a:rPr lang="en-US" sz="3600" b="1" dirty="0" smtClean="0">
                <a:solidFill>
                  <a:srgbClr val="0000FF"/>
                </a:solidFill>
              </a:rPr>
              <a:t>Lecture 10: Monitoring &amp; Control </a:t>
            </a:r>
            <a:endParaRPr lang="en-US" sz="3600" b="1" dirty="0">
              <a:solidFill>
                <a:srgbClr val="0000FF"/>
              </a:solidFill>
            </a:endParaRPr>
          </a:p>
        </p:txBody>
      </p:sp>
      <p:sp>
        <p:nvSpPr>
          <p:cNvPr id="4" name="Slide Number Placeholder 3"/>
          <p:cNvSpPr>
            <a:spLocks noGrp="1"/>
          </p:cNvSpPr>
          <p:nvPr>
            <p:ph type="sldNum" sz="quarter" idx="12"/>
          </p:nvPr>
        </p:nvSpPr>
        <p:spPr/>
        <p:txBody>
          <a:bodyPr/>
          <a:lstStyle/>
          <a:p>
            <a:fld id="{5C83C791-A630-44B4-A8A8-1CB60A312071}"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Assessing Progress</a:t>
            </a:r>
            <a:endParaRPr lang="en-US" sz="4000" dirty="0"/>
          </a:p>
        </p:txBody>
      </p:sp>
      <p:sp>
        <p:nvSpPr>
          <p:cNvPr id="3" name="Content Placeholder 2"/>
          <p:cNvSpPr>
            <a:spLocks noGrp="1"/>
          </p:cNvSpPr>
          <p:nvPr>
            <p:ph idx="1"/>
          </p:nvPr>
        </p:nvSpPr>
        <p:spPr>
          <a:xfrm>
            <a:off x="457200" y="1447800"/>
            <a:ext cx="8229600" cy="4800600"/>
          </a:xfrm>
        </p:spPr>
        <p:txBody>
          <a:bodyPr>
            <a:noAutofit/>
          </a:bodyPr>
          <a:lstStyle/>
          <a:p>
            <a:r>
              <a:rPr lang="en-US" sz="2200" dirty="0" smtClean="0"/>
              <a:t>Some information used to assess project progress will be collected routinely, while other information will be triggered by specific events. </a:t>
            </a:r>
          </a:p>
          <a:p>
            <a:r>
              <a:rPr lang="en-US" sz="2200" dirty="0" smtClean="0"/>
              <a:t>Whenever possible, this information should be objective and tangible.</a:t>
            </a:r>
          </a:p>
          <a:p>
            <a:pPr lvl="1"/>
            <a:r>
              <a:rPr lang="en-US" sz="2200" dirty="0" smtClean="0"/>
              <a:t>For example, whether or not a particular report has been delivered</a:t>
            </a:r>
          </a:p>
          <a:p>
            <a:r>
              <a:rPr lang="en-US" sz="2200" dirty="0" smtClean="0"/>
              <a:t>Sometimes, assessment will have to depend on estimates of the proportion of the current activity that has been completed.</a:t>
            </a:r>
          </a:p>
          <a:p>
            <a:r>
              <a:rPr lang="en-US" sz="2200" dirty="0" smtClean="0"/>
              <a:t>Assessing progress requires – </a:t>
            </a:r>
          </a:p>
          <a:p>
            <a:pPr lvl="1"/>
            <a:r>
              <a:rPr lang="en-US" sz="2200" dirty="0" smtClean="0"/>
              <a:t>Setting check points</a:t>
            </a:r>
          </a:p>
          <a:p>
            <a:pPr lvl="1"/>
            <a:r>
              <a:rPr lang="en-US" sz="2200" dirty="0" smtClean="0"/>
              <a:t>Collecting data</a:t>
            </a:r>
            <a:endParaRPr lang="en-US" sz="2200" dirty="0"/>
          </a:p>
        </p:txBody>
      </p:sp>
      <p:sp>
        <p:nvSpPr>
          <p:cNvPr id="4" name="Slide Number Placeholder 3"/>
          <p:cNvSpPr>
            <a:spLocks noGrp="1"/>
          </p:cNvSpPr>
          <p:nvPr>
            <p:ph type="sldNum" sz="quarter" idx="12"/>
          </p:nvPr>
        </p:nvSpPr>
        <p:spPr/>
        <p:txBody>
          <a:bodyPr/>
          <a:lstStyle/>
          <a:p>
            <a:fld id="{5C83C791-A630-44B4-A8A8-1CB60A312071}"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dirty="0"/>
              <a:t>Setting Checkpoints</a:t>
            </a:r>
          </a:p>
        </p:txBody>
      </p:sp>
      <p:sp>
        <p:nvSpPr>
          <p:cNvPr id="3" name="Content Placeholder 2"/>
          <p:cNvSpPr>
            <a:spLocks noGrp="1"/>
          </p:cNvSpPr>
          <p:nvPr>
            <p:ph idx="1"/>
          </p:nvPr>
        </p:nvSpPr>
        <p:spPr>
          <a:xfrm>
            <a:off x="457200" y="1447800"/>
            <a:ext cx="8229600" cy="4724400"/>
          </a:xfrm>
        </p:spPr>
        <p:txBody>
          <a:bodyPr>
            <a:normAutofit fontScale="92500" lnSpcReduction="10000"/>
          </a:bodyPr>
          <a:lstStyle/>
          <a:p>
            <a:r>
              <a:rPr lang="en-US" dirty="0" smtClean="0"/>
              <a:t>It is essential to set a series of checkpoints in the initial activity plan.</a:t>
            </a:r>
          </a:p>
          <a:p>
            <a:r>
              <a:rPr lang="en-US" b="1" dirty="0" smtClean="0"/>
              <a:t>Checkpoints</a:t>
            </a:r>
            <a:r>
              <a:rPr lang="en-US" dirty="0" smtClean="0"/>
              <a:t> </a:t>
            </a:r>
            <a:r>
              <a:rPr lang="en-US" dirty="0"/>
              <a:t>may be:</a:t>
            </a:r>
          </a:p>
          <a:p>
            <a:pPr lvl="1"/>
            <a:r>
              <a:rPr lang="en-US" b="1" dirty="0"/>
              <a:t>Regular</a:t>
            </a:r>
            <a:r>
              <a:rPr lang="en-US" dirty="0"/>
              <a:t> </a:t>
            </a:r>
            <a:r>
              <a:rPr lang="en-US" dirty="0" smtClean="0"/>
              <a:t>(e.g., monthly</a:t>
            </a:r>
            <a:r>
              <a:rPr lang="en-US" dirty="0"/>
              <a:t>)</a:t>
            </a:r>
          </a:p>
          <a:p>
            <a:pPr lvl="1"/>
            <a:r>
              <a:rPr lang="en-US" dirty="0"/>
              <a:t>Tied to </a:t>
            </a:r>
            <a:r>
              <a:rPr lang="en-US" b="1" dirty="0"/>
              <a:t>specific</a:t>
            </a:r>
            <a:r>
              <a:rPr lang="en-US" dirty="0"/>
              <a:t> </a:t>
            </a:r>
            <a:r>
              <a:rPr lang="en-US" b="1" dirty="0"/>
              <a:t>events</a:t>
            </a:r>
            <a:r>
              <a:rPr lang="en-US" dirty="0"/>
              <a:t> such as the production of a report or other </a:t>
            </a:r>
            <a:r>
              <a:rPr lang="en-US" dirty="0" smtClean="0"/>
              <a:t>deliverable</a:t>
            </a:r>
          </a:p>
          <a:p>
            <a:r>
              <a:rPr lang="en-US" dirty="0" smtClean="0"/>
              <a:t>Checkpoints should be set before the plan was published</a:t>
            </a:r>
          </a:p>
          <a:p>
            <a:pPr lvl="1"/>
            <a:r>
              <a:rPr lang="en-US" dirty="0" smtClean="0"/>
              <a:t>Make sure everyone knows when and what the check points are</a:t>
            </a:r>
          </a:p>
          <a:p>
            <a:pPr>
              <a:buNone/>
            </a:pPr>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11</a:t>
            </a:fld>
            <a:endParaRPr lang="en-US" dirty="0"/>
          </a:p>
        </p:txBody>
      </p:sp>
    </p:spTree>
    <p:extLst>
      <p:ext uri="{BB962C8B-B14F-4D97-AF65-F5344CB8AC3E}">
        <p14:creationId xmlns:p14="http://schemas.microsoft.com/office/powerpoint/2010/main" val="1182128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dirty="0"/>
              <a:t>Taking </a:t>
            </a:r>
            <a:r>
              <a:rPr lang="en-US" sz="4000" dirty="0" smtClean="0"/>
              <a:t>Snap-Shots</a:t>
            </a:r>
            <a:endParaRPr lang="en-US" sz="4000" dirty="0"/>
          </a:p>
        </p:txBody>
      </p:sp>
      <p:sp>
        <p:nvSpPr>
          <p:cNvPr id="3" name="Content Placeholder 2"/>
          <p:cNvSpPr>
            <a:spLocks noGrp="1"/>
          </p:cNvSpPr>
          <p:nvPr>
            <p:ph idx="1"/>
          </p:nvPr>
        </p:nvSpPr>
        <p:spPr>
          <a:xfrm>
            <a:off x="457200" y="1295400"/>
            <a:ext cx="8229600" cy="4830763"/>
          </a:xfrm>
        </p:spPr>
        <p:txBody>
          <a:bodyPr>
            <a:noAutofit/>
          </a:bodyPr>
          <a:lstStyle/>
          <a:p>
            <a:pPr>
              <a:lnSpc>
                <a:spcPct val="120000"/>
              </a:lnSpc>
            </a:pPr>
            <a:r>
              <a:rPr lang="en-US" sz="2000" dirty="0" smtClean="0"/>
              <a:t>The frequency of progress reports will depend upon the size and degree of risk of the project.</a:t>
            </a:r>
          </a:p>
          <a:p>
            <a:pPr>
              <a:lnSpc>
                <a:spcPct val="120000"/>
              </a:lnSpc>
            </a:pPr>
            <a:r>
              <a:rPr lang="en-US" sz="2000" dirty="0" smtClean="0">
                <a:solidFill>
                  <a:srgbClr val="0000FF"/>
                </a:solidFill>
              </a:rPr>
              <a:t>Team</a:t>
            </a:r>
            <a:r>
              <a:rPr lang="en-US" sz="2000" dirty="0" smtClean="0"/>
              <a:t> </a:t>
            </a:r>
            <a:r>
              <a:rPr lang="en-US" sz="2000" dirty="0">
                <a:solidFill>
                  <a:srgbClr val="0000FF"/>
                </a:solidFill>
              </a:rPr>
              <a:t>leaders</a:t>
            </a:r>
            <a:r>
              <a:rPr lang="en-US" sz="2000" dirty="0"/>
              <a:t> need to assess progress </a:t>
            </a:r>
            <a:r>
              <a:rPr lang="en-US" sz="2000" dirty="0" smtClean="0">
                <a:solidFill>
                  <a:srgbClr val="0000FF"/>
                </a:solidFill>
              </a:rPr>
              <a:t>daily</a:t>
            </a:r>
            <a:r>
              <a:rPr lang="en-US" sz="2000" dirty="0" smtClean="0"/>
              <a:t>.</a:t>
            </a:r>
            <a:endParaRPr lang="en-US" sz="2000" dirty="0"/>
          </a:p>
          <a:p>
            <a:pPr>
              <a:lnSpc>
                <a:spcPct val="120000"/>
              </a:lnSpc>
            </a:pPr>
            <a:r>
              <a:rPr lang="en-US" sz="2000" dirty="0">
                <a:solidFill>
                  <a:srgbClr val="FF0000"/>
                </a:solidFill>
              </a:rPr>
              <a:t>Project managers</a:t>
            </a:r>
            <a:r>
              <a:rPr lang="en-US" sz="2000" dirty="0">
                <a:solidFill>
                  <a:srgbClr val="C00000"/>
                </a:solidFill>
              </a:rPr>
              <a:t> </a:t>
            </a:r>
            <a:r>
              <a:rPr lang="en-US" sz="2000" dirty="0" smtClean="0"/>
              <a:t>may find </a:t>
            </a:r>
            <a:r>
              <a:rPr lang="en-US" sz="2000" dirty="0">
                <a:solidFill>
                  <a:srgbClr val="FF0000"/>
                </a:solidFill>
              </a:rPr>
              <a:t>weekly or monthly </a:t>
            </a:r>
            <a:r>
              <a:rPr lang="en-US" sz="2000" dirty="0"/>
              <a:t>reporting </a:t>
            </a:r>
            <a:r>
              <a:rPr lang="en-US" sz="2000" dirty="0" smtClean="0"/>
              <a:t>appropriate.</a:t>
            </a:r>
            <a:endParaRPr lang="en-US" sz="2000" dirty="0"/>
          </a:p>
          <a:p>
            <a:pPr>
              <a:lnSpc>
                <a:spcPct val="120000"/>
              </a:lnSpc>
            </a:pPr>
            <a:r>
              <a:rPr lang="en-US" sz="2000" dirty="0" smtClean="0">
                <a:solidFill>
                  <a:srgbClr val="0000FF"/>
                </a:solidFill>
              </a:rPr>
              <a:t>In general, the </a:t>
            </a:r>
            <a:r>
              <a:rPr lang="en-US" sz="2000" dirty="0">
                <a:solidFill>
                  <a:srgbClr val="0000FF"/>
                </a:solidFill>
              </a:rPr>
              <a:t>higher the level, the less frequent and less detailed the reporting needs to be</a:t>
            </a:r>
            <a:r>
              <a:rPr lang="en-US" sz="2000" dirty="0" smtClean="0">
                <a:solidFill>
                  <a:srgbClr val="0000FF"/>
                </a:solidFill>
              </a:rPr>
              <a:t>.</a:t>
            </a:r>
          </a:p>
          <a:p>
            <a:pPr>
              <a:lnSpc>
                <a:spcPct val="120000"/>
              </a:lnSpc>
            </a:pPr>
            <a:r>
              <a:rPr lang="en-US" sz="2000" dirty="0" smtClean="0"/>
              <a:t>Major, or project-level, progress reviews will generally take place at particular points during the life of a project –commonly known as review points or control points.</a:t>
            </a:r>
          </a:p>
          <a:p>
            <a:pPr lvl="1">
              <a:lnSpc>
                <a:spcPct val="120000"/>
              </a:lnSpc>
            </a:pPr>
            <a:r>
              <a:rPr lang="en-US" sz="2000" dirty="0" smtClean="0"/>
              <a:t>For example, PRINCE 2 designates a series of checkpoints where the status of work in a project or for a team is reviewed</a:t>
            </a:r>
          </a:p>
          <a:p>
            <a:pPr>
              <a:lnSpc>
                <a:spcPct val="120000"/>
              </a:lnSpc>
            </a:pPr>
            <a:r>
              <a:rPr lang="en-US" sz="2000" dirty="0" smtClean="0"/>
              <a:t>At the end of each project Stage, an End Stage Assessment is conducted.</a:t>
            </a:r>
            <a:endParaRPr lang="en-US" sz="2000"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12</a:t>
            </a:fld>
            <a:endParaRPr lang="en-US" dirty="0"/>
          </a:p>
        </p:txBody>
      </p:sp>
    </p:spTree>
    <p:extLst>
      <p:ext uri="{BB962C8B-B14F-4D97-AF65-F5344CB8AC3E}">
        <p14:creationId xmlns:p14="http://schemas.microsoft.com/office/powerpoint/2010/main" val="910398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dirty="0" smtClean="0"/>
              <a:t>Collecting the Data </a:t>
            </a:r>
            <a:endParaRPr lang="en-US" sz="4000" dirty="0"/>
          </a:p>
        </p:txBody>
      </p:sp>
      <p:sp>
        <p:nvSpPr>
          <p:cNvPr id="3" name="Content Placeholder 2"/>
          <p:cNvSpPr>
            <a:spLocks noGrp="1"/>
          </p:cNvSpPr>
          <p:nvPr>
            <p:ph idx="1"/>
          </p:nvPr>
        </p:nvSpPr>
        <p:spPr>
          <a:xfrm>
            <a:off x="457200" y="1447800"/>
            <a:ext cx="8229600" cy="4800600"/>
          </a:xfrm>
        </p:spPr>
        <p:txBody>
          <a:bodyPr>
            <a:normAutofit/>
          </a:bodyPr>
          <a:lstStyle/>
          <a:p>
            <a:r>
              <a:rPr lang="en-US" dirty="0" smtClean="0"/>
              <a:t>We need to collect data to review the progress of a project.</a:t>
            </a:r>
          </a:p>
          <a:p>
            <a:r>
              <a:rPr lang="en-AU" dirty="0" smtClean="0"/>
              <a:t>It is crucial to know</a:t>
            </a:r>
            <a:r>
              <a:rPr lang="en-US" dirty="0" smtClean="0"/>
              <a:t> what to collect and how.</a:t>
            </a:r>
          </a:p>
          <a:p>
            <a:r>
              <a:rPr lang="en-US" dirty="0" smtClean="0"/>
              <a:t>As a rule, managers will try to break down long activities into more controllable tasks of one or two weeks duration.</a:t>
            </a:r>
            <a:endParaRPr lang="en-US" dirty="0"/>
          </a:p>
        </p:txBody>
      </p:sp>
      <p:sp>
        <p:nvSpPr>
          <p:cNvPr id="4" name="Slide Number Placeholder 3"/>
          <p:cNvSpPr>
            <a:spLocks noGrp="1"/>
          </p:cNvSpPr>
          <p:nvPr>
            <p:ph type="sldNum" sz="quarter" idx="12"/>
          </p:nvPr>
        </p:nvSpPr>
        <p:spPr/>
        <p:txBody>
          <a:bodyPr/>
          <a:lstStyle/>
          <a:p>
            <a:fld id="{5C83C791-A630-44B4-A8A8-1CB60A312071}"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868362"/>
          </a:xfrm>
        </p:spPr>
        <p:txBody>
          <a:bodyPr>
            <a:noAutofit/>
          </a:bodyPr>
          <a:lstStyle/>
          <a:p>
            <a:r>
              <a:rPr lang="en-US" sz="3200" b="1" dirty="0" smtClean="0">
                <a:solidFill>
                  <a:srgbClr val="FF0000"/>
                </a:solidFill>
              </a:rPr>
              <a:t>Partial Completion Reporting:</a:t>
            </a:r>
            <a:br>
              <a:rPr lang="en-US" sz="3200" b="1" dirty="0" smtClean="0">
                <a:solidFill>
                  <a:srgbClr val="FF0000"/>
                </a:solidFill>
              </a:rPr>
            </a:br>
            <a:r>
              <a:rPr lang="en-US" sz="3200" b="1" dirty="0" smtClean="0">
                <a:solidFill>
                  <a:srgbClr val="FF0000"/>
                </a:solidFill>
              </a:rPr>
              <a:t>Weekly Timesheet and Progress Review Form</a:t>
            </a:r>
            <a:endParaRPr lang="en-US" sz="3200" b="1" dirty="0">
              <a:solidFill>
                <a:srgbClr val="FF0000"/>
              </a:solidFill>
            </a:endParaRPr>
          </a:p>
        </p:txBody>
      </p:sp>
      <p:sp>
        <p:nvSpPr>
          <p:cNvPr id="4" name="Slide Number Placeholder 3"/>
          <p:cNvSpPr>
            <a:spLocks noGrp="1"/>
          </p:cNvSpPr>
          <p:nvPr>
            <p:ph type="sldNum" sz="quarter" idx="12"/>
          </p:nvPr>
        </p:nvSpPr>
        <p:spPr/>
        <p:txBody>
          <a:bodyPr/>
          <a:lstStyle/>
          <a:p>
            <a:fld id="{793E6706-3FF2-42D7-A3B1-FB04D710F770}" type="slidenum">
              <a:rPr lang="en-US" smtClean="0"/>
              <a:pPr/>
              <a:t>14</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1143000"/>
            <a:ext cx="7467600" cy="5486400"/>
          </a:xfrm>
          <a:prstGeom prst="rect">
            <a:avLst/>
          </a:prstGeom>
        </p:spPr>
      </p:pic>
    </p:spTree>
    <p:extLst>
      <p:ext uri="{BB962C8B-B14F-4D97-AF65-F5344CB8AC3E}">
        <p14:creationId xmlns:p14="http://schemas.microsoft.com/office/powerpoint/2010/main" val="1540326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The traffic-light method: </a:t>
            </a:r>
            <a:r>
              <a:rPr lang="en-US" sz="3600" b="1" dirty="0" smtClean="0">
                <a:solidFill>
                  <a:srgbClr val="FF3300"/>
                </a:solidFill>
              </a:rPr>
              <a:t>RAG reporting </a:t>
            </a:r>
            <a:endParaRPr lang="en-US" sz="3600" b="1" dirty="0">
              <a:solidFill>
                <a:srgbClr val="FF3300"/>
              </a:solidFill>
            </a:endParaRPr>
          </a:p>
        </p:txBody>
      </p:sp>
      <p:sp>
        <p:nvSpPr>
          <p:cNvPr id="3" name="Content Placeholder 2"/>
          <p:cNvSpPr>
            <a:spLocks noGrp="1"/>
          </p:cNvSpPr>
          <p:nvPr>
            <p:ph idx="1"/>
          </p:nvPr>
        </p:nvSpPr>
        <p:spPr/>
        <p:txBody>
          <a:bodyPr/>
          <a:lstStyle/>
          <a:p>
            <a:pPr>
              <a:lnSpc>
                <a:spcPct val="90000"/>
              </a:lnSpc>
              <a:buNone/>
            </a:pPr>
            <a:r>
              <a:rPr lang="en-US" dirty="0" smtClean="0"/>
              <a:t>For assessing a product –</a:t>
            </a:r>
          </a:p>
          <a:p>
            <a:pPr>
              <a:lnSpc>
                <a:spcPct val="90000"/>
              </a:lnSpc>
            </a:pPr>
            <a:r>
              <a:rPr lang="en-US" dirty="0" smtClean="0"/>
              <a:t>Identify the key (first-level) elements/tasks</a:t>
            </a:r>
          </a:p>
          <a:p>
            <a:pPr>
              <a:lnSpc>
                <a:spcPct val="90000"/>
              </a:lnSpc>
            </a:pPr>
            <a:r>
              <a:rPr lang="en-US" dirty="0" smtClean="0"/>
              <a:t>Break them into smaller components (sub-tasks)</a:t>
            </a:r>
          </a:p>
          <a:p>
            <a:pPr>
              <a:lnSpc>
                <a:spcPct val="90000"/>
              </a:lnSpc>
            </a:pPr>
            <a:r>
              <a:rPr lang="en-US" dirty="0" smtClean="0"/>
              <a:t>Assess each component (sub-task) by</a:t>
            </a:r>
          </a:p>
          <a:p>
            <a:pPr lvl="1">
              <a:lnSpc>
                <a:spcPct val="90000"/>
              </a:lnSpc>
            </a:pPr>
            <a:r>
              <a:rPr lang="en-US" b="1" dirty="0" smtClean="0">
                <a:solidFill>
                  <a:srgbClr val="00B050"/>
                </a:solidFill>
              </a:rPr>
              <a:t>Green</a:t>
            </a:r>
            <a:r>
              <a:rPr lang="en-US" dirty="0" smtClean="0"/>
              <a:t> as ‘on target’</a:t>
            </a:r>
          </a:p>
          <a:p>
            <a:pPr lvl="1">
              <a:lnSpc>
                <a:spcPct val="90000"/>
              </a:lnSpc>
            </a:pPr>
            <a:r>
              <a:rPr lang="en-US" b="1" dirty="0" smtClean="0">
                <a:solidFill>
                  <a:srgbClr val="FF9900"/>
                </a:solidFill>
              </a:rPr>
              <a:t>Amber</a:t>
            </a:r>
            <a:r>
              <a:rPr lang="en-US" dirty="0" smtClean="0"/>
              <a:t> as ‘not on target but recoverable’</a:t>
            </a:r>
          </a:p>
          <a:p>
            <a:pPr lvl="1">
              <a:lnSpc>
                <a:spcPct val="90000"/>
              </a:lnSpc>
            </a:pPr>
            <a:r>
              <a:rPr lang="en-US" b="1" dirty="0" smtClean="0">
                <a:solidFill>
                  <a:srgbClr val="FF0000"/>
                </a:solidFill>
              </a:rPr>
              <a:t>Red</a:t>
            </a:r>
            <a:r>
              <a:rPr lang="en-US" dirty="0" smtClean="0"/>
              <a:t> as ‘not on target and recoverable only with difficulty’</a:t>
            </a:r>
          </a:p>
          <a:p>
            <a:pPr>
              <a:buNone/>
            </a:pPr>
            <a:endParaRPr lang="en-US" dirty="0"/>
          </a:p>
        </p:txBody>
      </p:sp>
      <p:sp>
        <p:nvSpPr>
          <p:cNvPr id="4" name="Slide Number Placeholder 3"/>
          <p:cNvSpPr>
            <a:spLocks noGrp="1"/>
          </p:cNvSpPr>
          <p:nvPr>
            <p:ph type="sldNum" sz="quarter" idx="12"/>
          </p:nvPr>
        </p:nvSpPr>
        <p:spPr/>
        <p:txBody>
          <a:bodyPr/>
          <a:lstStyle/>
          <a:p>
            <a:fld id="{5C83C791-A630-44B4-A8A8-1CB60A312071}"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The traffic-light method: </a:t>
            </a:r>
            <a:r>
              <a:rPr lang="en-US" sz="4000" b="1" dirty="0" smtClean="0">
                <a:solidFill>
                  <a:srgbClr val="FF3300"/>
                </a:solidFill>
              </a:rPr>
              <a:t>RAG reporting  </a:t>
            </a:r>
            <a:endParaRPr lang="en-US" sz="4000" dirty="0">
              <a:solidFill>
                <a:srgbClr val="FF3300"/>
              </a:solidFill>
            </a:endParaRPr>
          </a:p>
        </p:txBody>
      </p:sp>
      <p:sp>
        <p:nvSpPr>
          <p:cNvPr id="3" name="Content Placeholder 2"/>
          <p:cNvSpPr>
            <a:spLocks noGrp="1"/>
          </p:cNvSpPr>
          <p:nvPr>
            <p:ph idx="1"/>
          </p:nvPr>
        </p:nvSpPr>
        <p:spPr/>
        <p:txBody>
          <a:bodyPr/>
          <a:lstStyle/>
          <a:p>
            <a:r>
              <a:rPr lang="en-US" dirty="0" smtClean="0"/>
              <a:t>Assess the key-level element based on the assessments of their components</a:t>
            </a:r>
          </a:p>
          <a:p>
            <a:r>
              <a:rPr lang="en-US" dirty="0" smtClean="0"/>
              <a:t>Assess the overall product based on all the assessments (key elements and their components)</a:t>
            </a:r>
          </a:p>
          <a:p>
            <a:pPr>
              <a:buNone/>
            </a:pPr>
            <a:endParaRPr lang="en-US" dirty="0"/>
          </a:p>
        </p:txBody>
      </p:sp>
      <p:sp>
        <p:nvSpPr>
          <p:cNvPr id="4" name="Slide Number Placeholder 3"/>
          <p:cNvSpPr>
            <a:spLocks noGrp="1"/>
          </p:cNvSpPr>
          <p:nvPr>
            <p:ph type="sldNum" sz="quarter" idx="12"/>
          </p:nvPr>
        </p:nvSpPr>
        <p:spPr/>
        <p:txBody>
          <a:bodyPr/>
          <a:lstStyle/>
          <a:p>
            <a:fld id="{5C83C791-A630-44B4-A8A8-1CB60A312071}"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Autofit/>
          </a:bodyPr>
          <a:lstStyle/>
          <a:p>
            <a:r>
              <a:rPr lang="en-US" sz="3200" dirty="0" smtClean="0">
                <a:solidFill>
                  <a:srgbClr val="0000FF"/>
                </a:solidFill>
              </a:rPr>
              <a:t>The traffic-light method:</a:t>
            </a:r>
            <a:br>
              <a:rPr lang="en-US" sz="3200" dirty="0" smtClean="0">
                <a:solidFill>
                  <a:srgbClr val="0000FF"/>
                </a:solidFill>
              </a:rPr>
            </a:br>
            <a:r>
              <a:rPr lang="en-US" sz="3200" dirty="0" smtClean="0">
                <a:solidFill>
                  <a:srgbClr val="FF3300"/>
                </a:solidFill>
              </a:rPr>
              <a:t>Example of Activity Assessment Sheet</a:t>
            </a:r>
            <a:endParaRPr lang="en-US" sz="3200" dirty="0">
              <a:solidFill>
                <a:srgbClr val="FF3300"/>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 y="1447800"/>
            <a:ext cx="7696200" cy="4956551"/>
          </a:xfrm>
          <a:prstGeom prst="rect">
            <a:avLst/>
          </a:prstGeom>
        </p:spPr>
      </p:pic>
      <p:sp>
        <p:nvSpPr>
          <p:cNvPr id="5" name="Slide Number Placeholder 4"/>
          <p:cNvSpPr>
            <a:spLocks noGrp="1"/>
          </p:cNvSpPr>
          <p:nvPr>
            <p:ph type="sldNum" sz="quarter" idx="12"/>
          </p:nvPr>
        </p:nvSpPr>
        <p:spPr/>
        <p:txBody>
          <a:bodyPr/>
          <a:lstStyle/>
          <a:p>
            <a:fld id="{5C83C791-A630-44B4-A8A8-1CB60A312071}"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Visualizing Progress</a:t>
            </a:r>
            <a:br>
              <a:rPr lang="en-US" dirty="0" smtClean="0"/>
            </a:br>
            <a:r>
              <a:rPr lang="en-US" dirty="0" smtClean="0"/>
              <a:t> </a:t>
            </a:r>
            <a:endParaRPr lang="en-US" dirty="0"/>
          </a:p>
        </p:txBody>
      </p:sp>
      <p:sp>
        <p:nvSpPr>
          <p:cNvPr id="3" name="Content Placeholder 2"/>
          <p:cNvSpPr>
            <a:spLocks noGrp="1"/>
          </p:cNvSpPr>
          <p:nvPr>
            <p:ph idx="1"/>
          </p:nvPr>
        </p:nvSpPr>
        <p:spPr/>
        <p:txBody>
          <a:bodyPr/>
          <a:lstStyle/>
          <a:p>
            <a:r>
              <a:rPr lang="en-US" b="1" dirty="0" smtClean="0"/>
              <a:t>Gantt</a:t>
            </a:r>
            <a:r>
              <a:rPr lang="en-US" dirty="0" smtClean="0"/>
              <a:t> chart</a:t>
            </a:r>
          </a:p>
          <a:p>
            <a:r>
              <a:rPr lang="en-US" b="1" dirty="0" smtClean="0"/>
              <a:t>Slip</a:t>
            </a:r>
            <a:r>
              <a:rPr lang="en-US" dirty="0" smtClean="0"/>
              <a:t> chart</a:t>
            </a:r>
          </a:p>
          <a:p>
            <a:r>
              <a:rPr lang="en-US" b="1" dirty="0" smtClean="0"/>
              <a:t>Ball</a:t>
            </a:r>
            <a:r>
              <a:rPr lang="en-US" dirty="0" smtClean="0"/>
              <a:t> chart</a:t>
            </a:r>
          </a:p>
          <a:p>
            <a:r>
              <a:rPr lang="en-US" b="1" dirty="0" smtClean="0"/>
              <a:t>Timeline</a:t>
            </a:r>
            <a:r>
              <a:rPr lang="en-US" dirty="0" smtClean="0"/>
              <a:t> chart</a:t>
            </a:r>
          </a:p>
          <a:p>
            <a:endParaRPr lang="en-US" dirty="0"/>
          </a:p>
        </p:txBody>
      </p:sp>
      <p:sp>
        <p:nvSpPr>
          <p:cNvPr id="4" name="Slide Number Placeholder 3"/>
          <p:cNvSpPr>
            <a:spLocks noGrp="1"/>
          </p:cNvSpPr>
          <p:nvPr>
            <p:ph type="sldNum" sz="quarter" idx="12"/>
          </p:nvPr>
        </p:nvSpPr>
        <p:spPr/>
        <p:txBody>
          <a:bodyPr/>
          <a:lstStyle/>
          <a:p>
            <a:fld id="{5C83C791-A630-44B4-A8A8-1CB60A312071}"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Visualizing Progress: </a:t>
            </a:r>
            <a:r>
              <a:rPr lang="en-US" b="1" dirty="0" smtClean="0"/>
              <a:t>Gantt</a:t>
            </a:r>
            <a:r>
              <a:rPr lang="en-US" dirty="0" smtClean="0"/>
              <a:t> </a:t>
            </a:r>
            <a:r>
              <a:rPr lang="en-US" b="1" dirty="0" smtClean="0"/>
              <a:t>Chart</a:t>
            </a:r>
            <a:r>
              <a:rPr lang="en-US" dirty="0" smtClean="0"/>
              <a:t/>
            </a:r>
            <a:br>
              <a:rPr lang="en-US" dirty="0" smtClean="0"/>
            </a:br>
            <a:r>
              <a:rPr lang="en-US" dirty="0" smtClean="0"/>
              <a:t> </a:t>
            </a:r>
            <a:endParaRPr lang="en-US" dirty="0"/>
          </a:p>
        </p:txBody>
      </p:sp>
      <p:sp>
        <p:nvSpPr>
          <p:cNvPr id="3" name="Content Placeholder 2"/>
          <p:cNvSpPr>
            <a:spLocks noGrp="1"/>
          </p:cNvSpPr>
          <p:nvPr>
            <p:ph idx="1"/>
          </p:nvPr>
        </p:nvSpPr>
        <p:spPr/>
        <p:txBody>
          <a:bodyPr>
            <a:normAutofit/>
          </a:bodyPr>
          <a:lstStyle/>
          <a:p>
            <a:r>
              <a:rPr lang="en-US" sz="2800" dirty="0" smtClean="0"/>
              <a:t>One of the simplest and oldest techniques for tracking project progress is the Gantt chart.</a:t>
            </a:r>
          </a:p>
          <a:p>
            <a:r>
              <a:rPr lang="en-US" sz="2800" b="1" dirty="0" smtClean="0"/>
              <a:t>Gantt chart </a:t>
            </a:r>
            <a:r>
              <a:rPr lang="en-US" sz="2800" dirty="0" smtClean="0"/>
              <a:t>is an </a:t>
            </a:r>
            <a:r>
              <a:rPr lang="en-US" sz="2800" b="1" dirty="0" smtClean="0"/>
              <a:t>activity</a:t>
            </a:r>
            <a:r>
              <a:rPr lang="en-US" sz="2800" dirty="0" smtClean="0"/>
              <a:t> </a:t>
            </a:r>
            <a:r>
              <a:rPr lang="en-US" sz="2800" b="1" dirty="0" smtClean="0"/>
              <a:t>bar chart </a:t>
            </a:r>
            <a:r>
              <a:rPr lang="en-US" sz="2800" dirty="0" smtClean="0"/>
              <a:t>indicating scheduled </a:t>
            </a:r>
            <a:r>
              <a:rPr lang="en-US" sz="2800" b="1" dirty="0" smtClean="0"/>
              <a:t>activity</a:t>
            </a:r>
            <a:r>
              <a:rPr lang="en-US" sz="2800" dirty="0" smtClean="0"/>
              <a:t> </a:t>
            </a:r>
            <a:r>
              <a:rPr lang="en-US" sz="2800" b="1" dirty="0" smtClean="0"/>
              <a:t>dates</a:t>
            </a:r>
            <a:r>
              <a:rPr lang="en-US" sz="2800" dirty="0" smtClean="0"/>
              <a:t> and </a:t>
            </a:r>
            <a:r>
              <a:rPr lang="en-US" sz="2800" b="1" dirty="0" smtClean="0"/>
              <a:t>durations</a:t>
            </a:r>
            <a:r>
              <a:rPr lang="en-US" sz="2800" dirty="0" smtClean="0"/>
              <a:t>, frequently augmented with </a:t>
            </a:r>
            <a:r>
              <a:rPr lang="en-US" sz="2800" b="1" dirty="0" smtClean="0"/>
              <a:t>floats</a:t>
            </a:r>
            <a:r>
              <a:rPr lang="en-US" sz="2800" dirty="0" smtClean="0"/>
              <a:t>.</a:t>
            </a:r>
          </a:p>
          <a:p>
            <a:r>
              <a:rPr lang="en-US" sz="2800" b="1" dirty="0" smtClean="0"/>
              <a:t>Shading</a:t>
            </a:r>
            <a:r>
              <a:rPr lang="en-US" sz="2800" dirty="0" smtClean="0"/>
              <a:t> (for schedule completion) and ‘</a:t>
            </a:r>
            <a:r>
              <a:rPr lang="en-US" sz="2800" b="1" dirty="0" smtClean="0"/>
              <a:t>today</a:t>
            </a:r>
            <a:r>
              <a:rPr lang="en-US" sz="2800" dirty="0" smtClean="0"/>
              <a:t> </a:t>
            </a:r>
            <a:r>
              <a:rPr lang="en-US" sz="2800" b="1" dirty="0" smtClean="0"/>
              <a:t>cursor</a:t>
            </a:r>
            <a:r>
              <a:rPr lang="en-US" sz="2800" dirty="0" smtClean="0"/>
              <a:t>’ </a:t>
            </a:r>
            <a:endParaRPr lang="en-US" sz="2800" dirty="0"/>
          </a:p>
        </p:txBody>
      </p:sp>
      <p:sp>
        <p:nvSpPr>
          <p:cNvPr id="4" name="Slide Number Placeholder 3"/>
          <p:cNvSpPr>
            <a:spLocks noGrp="1"/>
          </p:cNvSpPr>
          <p:nvPr>
            <p:ph type="sldNum" sz="quarter" idx="12"/>
          </p:nvPr>
        </p:nvSpPr>
        <p:spPr/>
        <p:txBody>
          <a:bodyPr/>
          <a:lstStyle/>
          <a:p>
            <a:fld id="{793E6706-3FF2-42D7-A3B1-FB04D710F770}" type="slidenum">
              <a:rPr lang="en-US" smtClean="0"/>
              <a:pPr/>
              <a:t>19</a:t>
            </a:fld>
            <a:endParaRPr lang="en-US"/>
          </a:p>
        </p:txBody>
      </p:sp>
    </p:spTree>
    <p:extLst>
      <p:ext uri="{BB962C8B-B14F-4D97-AF65-F5344CB8AC3E}">
        <p14:creationId xmlns:p14="http://schemas.microsoft.com/office/powerpoint/2010/main" val="1836827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dirty="0" smtClean="0"/>
              <a:t>Introduction</a:t>
            </a:r>
            <a:endParaRPr lang="en-US" sz="4000" dirty="0"/>
          </a:p>
        </p:txBody>
      </p:sp>
      <p:sp>
        <p:nvSpPr>
          <p:cNvPr id="3" name="Content Placeholder 2"/>
          <p:cNvSpPr>
            <a:spLocks noGrp="1"/>
          </p:cNvSpPr>
          <p:nvPr>
            <p:ph idx="1"/>
          </p:nvPr>
        </p:nvSpPr>
        <p:spPr>
          <a:xfrm>
            <a:off x="457200" y="1447800"/>
            <a:ext cx="8229600" cy="4678363"/>
          </a:xfrm>
        </p:spPr>
        <p:txBody>
          <a:bodyPr/>
          <a:lstStyle/>
          <a:p>
            <a:r>
              <a:rPr lang="en-US" dirty="0" smtClean="0"/>
              <a:t>Once work schedules have been published and the project is started, attention must be focused on progress. This needs –</a:t>
            </a:r>
          </a:p>
          <a:p>
            <a:pPr lvl="1"/>
            <a:r>
              <a:rPr lang="en-US" dirty="0" smtClean="0"/>
              <a:t>Monitoring of what </a:t>
            </a:r>
            <a:r>
              <a:rPr lang="en-US" dirty="0"/>
              <a:t>is </a:t>
            </a:r>
            <a:r>
              <a:rPr lang="en-US" dirty="0" smtClean="0"/>
              <a:t>happening</a:t>
            </a:r>
            <a:endParaRPr lang="en-US" dirty="0"/>
          </a:p>
          <a:p>
            <a:pPr lvl="1"/>
            <a:r>
              <a:rPr lang="en-US" dirty="0"/>
              <a:t>Comparison of actual achievement against the schedule</a:t>
            </a:r>
          </a:p>
          <a:p>
            <a:pPr lvl="1"/>
            <a:r>
              <a:rPr lang="en-US" dirty="0"/>
              <a:t>Where necessary, revision of plans and schedules to bring the project back to </a:t>
            </a:r>
            <a:r>
              <a:rPr lang="en-US" dirty="0" smtClean="0"/>
              <a:t>target</a:t>
            </a:r>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2</a:t>
            </a:fld>
            <a:endParaRPr lang="en-US" dirty="0"/>
          </a:p>
        </p:txBody>
      </p:sp>
    </p:spTree>
    <p:extLst>
      <p:ext uri="{BB962C8B-B14F-4D97-AF65-F5344CB8AC3E}">
        <p14:creationId xmlns:p14="http://schemas.microsoft.com/office/powerpoint/2010/main" val="492968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t/>
            </a:r>
            <a:br>
              <a:rPr lang="en-US" dirty="0" smtClean="0"/>
            </a:br>
            <a:r>
              <a:rPr lang="en-US" dirty="0" smtClean="0"/>
              <a:t>Visualizing Progress: </a:t>
            </a:r>
            <a:r>
              <a:rPr lang="en-US" b="1" dirty="0" smtClean="0"/>
              <a:t>Gantt</a:t>
            </a:r>
            <a:r>
              <a:rPr lang="en-US" dirty="0" smtClean="0"/>
              <a:t> </a:t>
            </a:r>
            <a:r>
              <a:rPr lang="en-US" b="1" dirty="0" smtClean="0"/>
              <a:t>Chart</a:t>
            </a:r>
            <a:r>
              <a:rPr lang="en-US" dirty="0" smtClean="0"/>
              <a:t/>
            </a:r>
            <a:br>
              <a:rPr lang="en-US" dirty="0" smtClean="0"/>
            </a:br>
            <a:r>
              <a:rPr lang="en-US" dirty="0" smtClean="0"/>
              <a:t> </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 y="1365726"/>
            <a:ext cx="7467600" cy="5187473"/>
          </a:xfrm>
          <a:prstGeom prst="rect">
            <a:avLst/>
          </a:prstGeom>
        </p:spPr>
      </p:pic>
      <p:sp>
        <p:nvSpPr>
          <p:cNvPr id="5" name="Slide Number Placeholder 4"/>
          <p:cNvSpPr>
            <a:spLocks noGrp="1"/>
          </p:cNvSpPr>
          <p:nvPr>
            <p:ph type="sldNum" sz="quarter" idx="12"/>
          </p:nvPr>
        </p:nvSpPr>
        <p:spPr/>
        <p:txBody>
          <a:bodyPr/>
          <a:lstStyle/>
          <a:p>
            <a:fld id="{5C83C791-A630-44B4-A8A8-1CB60A312071}"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Visualizing Progress: Another View of </a:t>
            </a:r>
            <a:r>
              <a:rPr lang="en-US" b="1" dirty="0" smtClean="0"/>
              <a:t>Gantt</a:t>
            </a:r>
            <a:r>
              <a:rPr lang="en-US" dirty="0" smtClean="0"/>
              <a:t> </a:t>
            </a:r>
            <a:r>
              <a:rPr lang="en-US" b="1" dirty="0" smtClean="0"/>
              <a:t>Chart</a:t>
            </a:r>
            <a:r>
              <a:rPr lang="en-US" dirty="0" smtClean="0"/>
              <a:t/>
            </a:r>
            <a:br>
              <a:rPr lang="en-US" dirty="0" smtClean="0"/>
            </a:br>
            <a:endParaRPr lang="en-US" dirty="0"/>
          </a:p>
        </p:txBody>
      </p:sp>
      <p:pic>
        <p:nvPicPr>
          <p:cNvPr id="1027" name="Picture 3"/>
          <p:cNvPicPr>
            <a:picLocks noGrp="1" noChangeAspect="1" noChangeArrowheads="1"/>
          </p:cNvPicPr>
          <p:nvPr>
            <p:ph idx="1"/>
          </p:nvPr>
        </p:nvPicPr>
        <p:blipFill>
          <a:blip r:embed="rId2" cstate="print"/>
          <a:srcRect/>
          <a:stretch>
            <a:fillRect/>
          </a:stretch>
        </p:blipFill>
        <p:spPr bwMode="auto">
          <a:xfrm>
            <a:off x="546957" y="1600200"/>
            <a:ext cx="8050085" cy="53340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5C83C791-A630-44B4-A8A8-1CB60A312071}"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Visualizing Progress : </a:t>
            </a:r>
            <a:r>
              <a:rPr lang="en-US" sz="4000" b="1" dirty="0" smtClean="0"/>
              <a:t>Slip</a:t>
            </a:r>
            <a:r>
              <a:rPr lang="en-US" sz="4000" dirty="0" smtClean="0"/>
              <a:t> </a:t>
            </a:r>
            <a:r>
              <a:rPr lang="en-US" sz="4000" b="1" dirty="0" smtClean="0"/>
              <a:t>Chart</a:t>
            </a:r>
            <a:endParaRPr lang="en-US" sz="4000" b="1" dirty="0"/>
          </a:p>
        </p:txBody>
      </p:sp>
      <p:sp>
        <p:nvSpPr>
          <p:cNvPr id="3" name="Content Placeholder 2"/>
          <p:cNvSpPr>
            <a:spLocks noGrp="1"/>
          </p:cNvSpPr>
          <p:nvPr>
            <p:ph idx="1"/>
          </p:nvPr>
        </p:nvSpPr>
        <p:spPr/>
        <p:txBody>
          <a:bodyPr/>
          <a:lstStyle/>
          <a:p>
            <a:r>
              <a:rPr lang="en-US" dirty="0" smtClean="0"/>
              <a:t>The Slip Chart provides a more striking visual indication of those activities that are not progressing to schedule –the more the slip bends, the greater the variation from the plan.</a:t>
            </a:r>
          </a:p>
          <a:p>
            <a:r>
              <a:rPr lang="en-US" dirty="0" smtClean="0"/>
              <a:t>A very jagged slip line indicates a need for rescheduling.</a:t>
            </a:r>
          </a:p>
          <a:p>
            <a:r>
              <a:rPr lang="en-US" dirty="0" smtClean="0"/>
              <a:t>Gantt chart plus slip line ( bending = bad ) </a:t>
            </a:r>
          </a:p>
        </p:txBody>
      </p:sp>
      <p:sp>
        <p:nvSpPr>
          <p:cNvPr id="4" name="Slide Number Placeholder 3"/>
          <p:cNvSpPr>
            <a:spLocks noGrp="1"/>
          </p:cNvSpPr>
          <p:nvPr>
            <p:ph type="sldNum" sz="quarter" idx="12"/>
          </p:nvPr>
        </p:nvSpPr>
        <p:spPr/>
        <p:txBody>
          <a:bodyPr/>
          <a:lstStyle/>
          <a:p>
            <a:fld id="{793E6706-3FF2-42D7-A3B1-FB04D710F770}" type="slidenum">
              <a:rPr lang="en-US" smtClean="0"/>
              <a:pPr/>
              <a:t>22</a:t>
            </a:fld>
            <a:endParaRPr lang="en-US"/>
          </a:p>
        </p:txBody>
      </p:sp>
    </p:spTree>
    <p:extLst>
      <p:ext uri="{BB962C8B-B14F-4D97-AF65-F5344CB8AC3E}">
        <p14:creationId xmlns:p14="http://schemas.microsoft.com/office/powerpoint/2010/main" val="609795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Visualizing Progress : </a:t>
            </a:r>
            <a:r>
              <a:rPr lang="en-US" sz="4000" b="1" dirty="0" smtClean="0"/>
              <a:t>Slip</a:t>
            </a:r>
            <a:r>
              <a:rPr lang="en-US" sz="4000" dirty="0" smtClean="0"/>
              <a:t> </a:t>
            </a:r>
            <a:r>
              <a:rPr lang="en-US" sz="4000" b="1" dirty="0" smtClean="0"/>
              <a:t>Chart</a:t>
            </a:r>
            <a:endParaRPr lang="en-US" sz="4000"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97659" y="1600200"/>
            <a:ext cx="4748682" cy="4525963"/>
          </a:xfrm>
          <a:prstGeom prst="rect">
            <a:avLst/>
          </a:prstGeom>
        </p:spPr>
      </p:pic>
      <p:sp>
        <p:nvSpPr>
          <p:cNvPr id="5" name="Slide Number Placeholder 4"/>
          <p:cNvSpPr>
            <a:spLocks noGrp="1"/>
          </p:cNvSpPr>
          <p:nvPr>
            <p:ph type="sldNum" sz="quarter" idx="12"/>
          </p:nvPr>
        </p:nvSpPr>
        <p:spPr/>
        <p:txBody>
          <a:bodyPr/>
          <a:lstStyle/>
          <a:p>
            <a:fld id="{5C83C791-A630-44B4-A8A8-1CB60A312071}"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Visualizing Progress : </a:t>
            </a:r>
            <a:r>
              <a:rPr lang="en-US" sz="4000" b="1" dirty="0" smtClean="0"/>
              <a:t>Ball</a:t>
            </a:r>
            <a:r>
              <a:rPr lang="en-US" sz="4000" dirty="0" smtClean="0"/>
              <a:t> </a:t>
            </a:r>
            <a:r>
              <a:rPr lang="en-US" sz="4000" b="1" dirty="0" smtClean="0"/>
              <a:t>Chart</a:t>
            </a:r>
            <a:r>
              <a:rPr lang="en-US" sz="4000" dirty="0" smtClean="0"/>
              <a:t> </a:t>
            </a:r>
            <a:endParaRPr lang="en-US" sz="4000" dirty="0"/>
          </a:p>
        </p:txBody>
      </p:sp>
      <p:sp>
        <p:nvSpPr>
          <p:cNvPr id="3" name="Content Placeholder 2"/>
          <p:cNvSpPr>
            <a:spLocks noGrp="1"/>
          </p:cNvSpPr>
          <p:nvPr>
            <p:ph idx="1"/>
          </p:nvPr>
        </p:nvSpPr>
        <p:spPr/>
        <p:txBody>
          <a:bodyPr/>
          <a:lstStyle/>
          <a:p>
            <a:r>
              <a:rPr lang="en-US" dirty="0" smtClean="0"/>
              <a:t>Circles indicate </a:t>
            </a:r>
            <a:r>
              <a:rPr lang="en-US" dirty="0" smtClean="0">
                <a:solidFill>
                  <a:srgbClr val="0000FF"/>
                </a:solidFill>
              </a:rPr>
              <a:t>estimated</a:t>
            </a:r>
            <a:r>
              <a:rPr lang="en-US" dirty="0" smtClean="0"/>
              <a:t> and </a:t>
            </a:r>
            <a:r>
              <a:rPr lang="en-US" dirty="0" smtClean="0">
                <a:solidFill>
                  <a:srgbClr val="0000FF"/>
                </a:solidFill>
              </a:rPr>
              <a:t>actual</a:t>
            </a:r>
            <a:r>
              <a:rPr lang="en-US" dirty="0" smtClean="0"/>
              <a:t> </a:t>
            </a:r>
            <a:r>
              <a:rPr lang="en-US" b="1" dirty="0" smtClean="0"/>
              <a:t>start</a:t>
            </a:r>
            <a:r>
              <a:rPr lang="en-US" dirty="0" smtClean="0"/>
              <a:t> and </a:t>
            </a:r>
            <a:r>
              <a:rPr lang="en-US" b="1" dirty="0" smtClean="0"/>
              <a:t>completion</a:t>
            </a:r>
            <a:r>
              <a:rPr lang="en-US" dirty="0" smtClean="0"/>
              <a:t> points for activities</a:t>
            </a:r>
          </a:p>
          <a:p>
            <a:r>
              <a:rPr lang="en-US" b="1" dirty="0" smtClean="0">
                <a:solidFill>
                  <a:srgbClr val="00CC00"/>
                </a:solidFill>
              </a:rPr>
              <a:t>Green</a:t>
            </a:r>
            <a:r>
              <a:rPr lang="en-US" dirty="0" smtClean="0"/>
              <a:t> and </a:t>
            </a:r>
            <a:r>
              <a:rPr lang="en-US" b="1" dirty="0" smtClean="0">
                <a:solidFill>
                  <a:srgbClr val="FF3300"/>
                </a:solidFill>
              </a:rPr>
              <a:t>Red</a:t>
            </a:r>
            <a:r>
              <a:rPr lang="en-US" dirty="0" smtClean="0"/>
              <a:t> shading</a:t>
            </a:r>
          </a:p>
          <a:p>
            <a:pPr lvl="1">
              <a:buFont typeface="Wingdings" pitchFamily="2" charset="2"/>
              <a:buChar char="§"/>
            </a:pPr>
            <a:r>
              <a:rPr lang="en-US" b="1" dirty="0" smtClean="0">
                <a:solidFill>
                  <a:srgbClr val="00CC00"/>
                </a:solidFill>
              </a:rPr>
              <a:t>Green</a:t>
            </a:r>
            <a:r>
              <a:rPr lang="en-US" dirty="0" smtClean="0"/>
              <a:t> </a:t>
            </a:r>
            <a:r>
              <a:rPr lang="en-US" dirty="0" smtClean="0">
                <a:sym typeface="Wingdings" pitchFamily="2" charset="2"/>
              </a:rPr>
              <a:t>==&gt;</a:t>
            </a:r>
            <a:r>
              <a:rPr lang="en-US" dirty="0" smtClean="0"/>
              <a:t> ‘</a:t>
            </a:r>
            <a:r>
              <a:rPr lang="en-US" b="1" dirty="0" smtClean="0">
                <a:solidFill>
                  <a:srgbClr val="00CC00"/>
                </a:solidFill>
              </a:rPr>
              <a:t>on time</a:t>
            </a:r>
            <a:r>
              <a:rPr lang="en-US" dirty="0" smtClean="0"/>
              <a:t>’</a:t>
            </a:r>
          </a:p>
          <a:p>
            <a:pPr lvl="1">
              <a:buFont typeface="Wingdings" pitchFamily="2" charset="2"/>
              <a:buChar char="§"/>
            </a:pPr>
            <a:r>
              <a:rPr lang="en-US" b="1" dirty="0" smtClean="0">
                <a:solidFill>
                  <a:srgbClr val="FF3300"/>
                </a:solidFill>
              </a:rPr>
              <a:t>Red</a:t>
            </a:r>
            <a:r>
              <a:rPr lang="en-US" dirty="0" smtClean="0"/>
              <a:t> </a:t>
            </a:r>
            <a:r>
              <a:rPr lang="en-US" dirty="0" smtClean="0">
                <a:sym typeface="Wingdings" pitchFamily="2" charset="2"/>
              </a:rPr>
              <a:t>==&gt; </a:t>
            </a:r>
            <a:r>
              <a:rPr lang="en-US" dirty="0" smtClean="0">
                <a:solidFill>
                  <a:srgbClr val="FF3300"/>
                </a:solidFill>
              </a:rPr>
              <a:t>‘</a:t>
            </a:r>
            <a:r>
              <a:rPr lang="en-US" b="1" dirty="0" smtClean="0">
                <a:solidFill>
                  <a:srgbClr val="FF3300"/>
                </a:solidFill>
              </a:rPr>
              <a:t>missed the target</a:t>
            </a:r>
            <a:r>
              <a:rPr lang="en-US" dirty="0" smtClean="0">
                <a:solidFill>
                  <a:srgbClr val="FF3300"/>
                </a:solidFill>
              </a:rPr>
              <a:t>’</a:t>
            </a:r>
          </a:p>
        </p:txBody>
      </p:sp>
      <p:sp>
        <p:nvSpPr>
          <p:cNvPr id="4" name="Slide Number Placeholder 3"/>
          <p:cNvSpPr>
            <a:spLocks noGrp="1"/>
          </p:cNvSpPr>
          <p:nvPr>
            <p:ph type="sldNum" sz="quarter" idx="12"/>
          </p:nvPr>
        </p:nvSpPr>
        <p:spPr/>
        <p:txBody>
          <a:bodyPr/>
          <a:lstStyle/>
          <a:p>
            <a:fld id="{793E6706-3FF2-42D7-A3B1-FB04D710F770}" type="slidenum">
              <a:rPr lang="en-US" smtClean="0"/>
              <a:pPr/>
              <a:t>24</a:t>
            </a:fld>
            <a:endParaRPr lang="en-US"/>
          </a:p>
        </p:txBody>
      </p:sp>
    </p:spTree>
    <p:extLst>
      <p:ext uri="{BB962C8B-B14F-4D97-AF65-F5344CB8AC3E}">
        <p14:creationId xmlns:p14="http://schemas.microsoft.com/office/powerpoint/2010/main" val="1654945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dirty="0" smtClean="0"/>
              <a:t>Visualizing Progress : </a:t>
            </a:r>
            <a:r>
              <a:rPr lang="en-US" sz="4000" b="1" dirty="0" smtClean="0"/>
              <a:t>Ball</a:t>
            </a:r>
            <a:r>
              <a:rPr lang="en-US" sz="4000" dirty="0" smtClean="0"/>
              <a:t> </a:t>
            </a:r>
            <a:r>
              <a:rPr lang="en-US" sz="4000" b="1" dirty="0" smtClean="0"/>
              <a:t>Chart</a:t>
            </a:r>
            <a:r>
              <a:rPr lang="en-US" sz="4000" dirty="0" smtClean="0"/>
              <a:t> </a:t>
            </a:r>
            <a:endParaRPr lang="en-US" sz="40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82108" y="1143000"/>
            <a:ext cx="7599891" cy="5105400"/>
          </a:xfrm>
          <a:prstGeom prst="rect">
            <a:avLst/>
          </a:prstGeom>
        </p:spPr>
      </p:pic>
      <p:sp>
        <p:nvSpPr>
          <p:cNvPr id="5" name="Slide Number Placeholder 4"/>
          <p:cNvSpPr>
            <a:spLocks noGrp="1"/>
          </p:cNvSpPr>
          <p:nvPr>
            <p:ph type="sldNum" sz="quarter" idx="12"/>
          </p:nvPr>
        </p:nvSpPr>
        <p:spPr/>
        <p:txBody>
          <a:bodyPr/>
          <a:lstStyle/>
          <a:p>
            <a:fld id="{5C83C791-A630-44B4-A8A8-1CB60A312071}"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Visualizing Progress : </a:t>
            </a:r>
            <a:r>
              <a:rPr lang="en-US" sz="4000" b="1" dirty="0" smtClean="0"/>
              <a:t>Timeline</a:t>
            </a:r>
            <a:r>
              <a:rPr lang="en-US" sz="4000" dirty="0" smtClean="0"/>
              <a:t> </a:t>
            </a:r>
            <a:r>
              <a:rPr lang="en-US" sz="4000" b="1" dirty="0" smtClean="0"/>
              <a:t>Chart</a:t>
            </a:r>
            <a:r>
              <a:rPr lang="en-US" sz="4000" dirty="0" smtClean="0"/>
              <a:t> </a:t>
            </a:r>
            <a:endParaRPr lang="en-US" sz="4000" dirty="0"/>
          </a:p>
        </p:txBody>
      </p:sp>
      <p:sp>
        <p:nvSpPr>
          <p:cNvPr id="3" name="Content Placeholder 2"/>
          <p:cNvSpPr>
            <a:spLocks noGrp="1"/>
          </p:cNvSpPr>
          <p:nvPr>
            <p:ph idx="1"/>
          </p:nvPr>
        </p:nvSpPr>
        <p:spPr/>
        <p:txBody>
          <a:bodyPr/>
          <a:lstStyle/>
          <a:p>
            <a:r>
              <a:rPr lang="en-US" dirty="0" smtClean="0"/>
              <a:t>The Timeline chart is a method of recording and displaying the way in which targets have changed throughout the duration of the project.</a:t>
            </a:r>
          </a:p>
          <a:p>
            <a:r>
              <a:rPr lang="en-US" dirty="0" smtClean="0"/>
              <a:t>Slipping more clearly visualized!</a:t>
            </a:r>
          </a:p>
        </p:txBody>
      </p:sp>
      <p:sp>
        <p:nvSpPr>
          <p:cNvPr id="4" name="Slide Number Placeholder 3"/>
          <p:cNvSpPr>
            <a:spLocks noGrp="1"/>
          </p:cNvSpPr>
          <p:nvPr>
            <p:ph type="sldNum" sz="quarter" idx="12"/>
          </p:nvPr>
        </p:nvSpPr>
        <p:spPr/>
        <p:txBody>
          <a:bodyPr/>
          <a:lstStyle/>
          <a:p>
            <a:fld id="{793E6706-3FF2-42D7-A3B1-FB04D710F770}" type="slidenum">
              <a:rPr lang="en-US" smtClean="0"/>
              <a:pPr/>
              <a:t>26</a:t>
            </a:fld>
            <a:endParaRPr lang="en-US"/>
          </a:p>
        </p:txBody>
      </p:sp>
    </p:spTree>
    <p:extLst>
      <p:ext uri="{BB962C8B-B14F-4D97-AF65-F5344CB8AC3E}">
        <p14:creationId xmlns:p14="http://schemas.microsoft.com/office/powerpoint/2010/main" val="1448983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t>Visualizing Progress : </a:t>
            </a:r>
            <a:r>
              <a:rPr lang="en-US" b="1" dirty="0" smtClean="0"/>
              <a:t>Timeline</a:t>
            </a:r>
            <a:r>
              <a:rPr lang="en-US" dirty="0" smtClean="0"/>
              <a:t> </a:t>
            </a:r>
            <a:r>
              <a:rPr lang="en-US" b="1" dirty="0" smtClean="0"/>
              <a:t>Chart</a:t>
            </a:r>
            <a:r>
              <a:rPr lang="en-US" dirty="0" smtClean="0"/>
              <a:t> </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4400" y="1242219"/>
            <a:ext cx="7391400" cy="5082381"/>
          </a:xfrm>
          <a:prstGeom prst="rect">
            <a:avLst/>
          </a:prstGeom>
        </p:spPr>
      </p:pic>
      <p:sp>
        <p:nvSpPr>
          <p:cNvPr id="5" name="Slide Number Placeholder 4"/>
          <p:cNvSpPr>
            <a:spLocks noGrp="1"/>
          </p:cNvSpPr>
          <p:nvPr>
            <p:ph type="sldNum" sz="quarter" idx="12"/>
          </p:nvPr>
        </p:nvSpPr>
        <p:spPr/>
        <p:txBody>
          <a:bodyPr/>
          <a:lstStyle/>
          <a:p>
            <a:fld id="{5C83C791-A630-44B4-A8A8-1CB60A312071}"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Cost Monitoring: </a:t>
            </a:r>
            <a:r>
              <a:rPr lang="en-US" sz="4000" b="1" dirty="0" smtClean="0"/>
              <a:t>Earned Value Analysis</a:t>
            </a:r>
            <a:endParaRPr lang="en-US" sz="4000" b="1" dirty="0"/>
          </a:p>
        </p:txBody>
      </p:sp>
      <p:sp>
        <p:nvSpPr>
          <p:cNvPr id="3" name="Content Placeholder 2"/>
          <p:cNvSpPr>
            <a:spLocks noGrp="1"/>
          </p:cNvSpPr>
          <p:nvPr>
            <p:ph idx="1"/>
          </p:nvPr>
        </p:nvSpPr>
        <p:spPr/>
        <p:txBody>
          <a:bodyPr/>
          <a:lstStyle/>
          <a:p>
            <a:r>
              <a:rPr lang="en-US" dirty="0"/>
              <a:t>Some common methods of assigning earned value must be applied:</a:t>
            </a:r>
          </a:p>
          <a:p>
            <a:pPr lvl="1"/>
            <a:r>
              <a:rPr lang="en-US" b="1" dirty="0">
                <a:solidFill>
                  <a:srgbClr val="0000FF"/>
                </a:solidFill>
              </a:rPr>
              <a:t>0/100 technique</a:t>
            </a:r>
            <a:r>
              <a:rPr lang="en-US" dirty="0">
                <a:solidFill>
                  <a:srgbClr val="0000FF"/>
                </a:solidFill>
              </a:rPr>
              <a:t>:</a:t>
            </a:r>
            <a:r>
              <a:rPr lang="en-US" dirty="0"/>
              <a:t>  value of </a:t>
            </a:r>
            <a:r>
              <a:rPr lang="en-US" dirty="0">
                <a:solidFill>
                  <a:srgbClr val="0000FF"/>
                </a:solidFill>
              </a:rPr>
              <a:t>zero at start</a:t>
            </a:r>
            <a:r>
              <a:rPr lang="en-US" dirty="0"/>
              <a:t> and </a:t>
            </a:r>
            <a:r>
              <a:rPr lang="en-US" dirty="0" smtClean="0">
                <a:solidFill>
                  <a:srgbClr val="0000FF"/>
                </a:solidFill>
              </a:rPr>
              <a:t>100</a:t>
            </a:r>
            <a:r>
              <a:rPr lang="en-US" dirty="0">
                <a:solidFill>
                  <a:srgbClr val="0000FF"/>
                </a:solidFill>
              </a:rPr>
              <a:t>% at completion</a:t>
            </a:r>
          </a:p>
          <a:p>
            <a:pPr lvl="1"/>
            <a:r>
              <a:rPr lang="en-US" b="1" dirty="0"/>
              <a:t>50/50 technique</a:t>
            </a:r>
            <a:r>
              <a:rPr lang="en-US" dirty="0"/>
              <a:t>: value of </a:t>
            </a:r>
            <a:r>
              <a:rPr lang="en-US" dirty="0">
                <a:solidFill>
                  <a:srgbClr val="0000FF"/>
                </a:solidFill>
              </a:rPr>
              <a:t>50% at start </a:t>
            </a:r>
            <a:r>
              <a:rPr lang="en-US" dirty="0"/>
              <a:t>and </a:t>
            </a:r>
            <a:r>
              <a:rPr lang="en-US" dirty="0">
                <a:solidFill>
                  <a:srgbClr val="0000FF"/>
                </a:solidFill>
              </a:rPr>
              <a:t>100% at completion</a:t>
            </a:r>
          </a:p>
          <a:p>
            <a:pPr lvl="1"/>
            <a:r>
              <a:rPr lang="en-US" b="1" dirty="0"/>
              <a:t>Milestone technique</a:t>
            </a:r>
            <a:r>
              <a:rPr lang="en-US" dirty="0"/>
              <a:t>: values are assigned based on </a:t>
            </a:r>
            <a:r>
              <a:rPr lang="en-US" dirty="0" smtClean="0"/>
              <a:t>milestones</a:t>
            </a:r>
            <a:endParaRPr lang="en-US" dirty="0"/>
          </a:p>
          <a:p>
            <a:endParaRPr lang="en-US"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28</a:t>
            </a:fld>
            <a:endParaRPr lang="en-US" dirty="0"/>
          </a:p>
        </p:txBody>
      </p:sp>
    </p:spTree>
    <p:extLst>
      <p:ext uri="{BB962C8B-B14F-4D97-AF65-F5344CB8AC3E}">
        <p14:creationId xmlns:p14="http://schemas.microsoft.com/office/powerpoint/2010/main" val="1626266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Monitoring Earned Value</a:t>
            </a:r>
            <a:endParaRPr lang="en-US" sz="4000"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sz="2400" b="1" dirty="0" smtClean="0"/>
              <a:t>ACWP</a:t>
            </a:r>
            <a:r>
              <a:rPr lang="en-US" sz="2400" dirty="0" smtClean="0"/>
              <a:t> = Actual Cost of Work Performed</a:t>
            </a:r>
          </a:p>
          <a:p>
            <a:r>
              <a:rPr lang="en-US" sz="2400" b="1" dirty="0" smtClean="0"/>
              <a:t>BCWP</a:t>
            </a:r>
            <a:r>
              <a:rPr lang="en-US" sz="2400" dirty="0" smtClean="0"/>
              <a:t> = Budgeted Cost of Work Performed</a:t>
            </a:r>
          </a:p>
          <a:p>
            <a:r>
              <a:rPr lang="en-US" sz="2400" b="1" dirty="0" smtClean="0"/>
              <a:t>BCWS</a:t>
            </a:r>
            <a:r>
              <a:rPr lang="en-US" sz="2400" dirty="0" smtClean="0"/>
              <a:t> = Budgeted Cost of Work Scheduled</a:t>
            </a:r>
          </a:p>
          <a:p>
            <a:r>
              <a:rPr lang="en-US" sz="2400" b="1" dirty="0" smtClean="0"/>
              <a:t>BAC = ∑ (</a:t>
            </a:r>
            <a:r>
              <a:rPr lang="en-US" sz="2400" b="1" dirty="0" err="1" smtClean="0"/>
              <a:t>BCWS</a:t>
            </a:r>
            <a:r>
              <a:rPr lang="en-US" sz="2400" b="1" baseline="-25000" dirty="0" err="1" smtClean="0"/>
              <a:t>k</a:t>
            </a:r>
            <a:r>
              <a:rPr lang="en-US" sz="2400" b="1" dirty="0" smtClean="0"/>
              <a:t>) for all tasks </a:t>
            </a:r>
            <a:r>
              <a:rPr lang="en-US" sz="2400" b="1" i="1" dirty="0" smtClean="0"/>
              <a:t>k</a:t>
            </a:r>
            <a:endParaRPr lang="en-US" sz="2400" b="1" dirty="0" smtClean="0"/>
          </a:p>
          <a:p>
            <a:r>
              <a:rPr lang="en-US" sz="2400" b="1" dirty="0" smtClean="0"/>
              <a:t>Schedule </a:t>
            </a:r>
            <a:r>
              <a:rPr lang="en-US" sz="2400" b="1" dirty="0"/>
              <a:t>V</a:t>
            </a:r>
            <a:r>
              <a:rPr lang="en-US" sz="2400" b="1" dirty="0" smtClean="0"/>
              <a:t>ariance (SV) = BCWP – BCWS</a:t>
            </a:r>
          </a:p>
          <a:p>
            <a:r>
              <a:rPr lang="en-US" sz="2400" b="1" dirty="0" smtClean="0"/>
              <a:t>Cost Variance (CV) = BCWP – ACWP</a:t>
            </a:r>
          </a:p>
          <a:p>
            <a:r>
              <a:rPr lang="en-US" sz="2400" b="1" dirty="0" smtClean="0"/>
              <a:t>Performance ratios:</a:t>
            </a:r>
          </a:p>
          <a:p>
            <a:pPr lvl="1">
              <a:buFont typeface="Wingdings" pitchFamily="2" charset="2"/>
              <a:buChar char="§"/>
            </a:pPr>
            <a:r>
              <a:rPr lang="en-US" sz="2400" b="1" dirty="0" smtClean="0"/>
              <a:t>Cost performance index = CPI = BCWP/ACWP</a:t>
            </a:r>
          </a:p>
          <a:p>
            <a:pPr lvl="1">
              <a:buFont typeface="Wingdings" pitchFamily="2" charset="2"/>
              <a:buChar char="§"/>
            </a:pPr>
            <a:r>
              <a:rPr lang="en-US" sz="2400" b="1" dirty="0" smtClean="0"/>
              <a:t>Schedule performance index = SPI = BCWP/BCWS</a:t>
            </a:r>
          </a:p>
          <a:p>
            <a:pPr lvl="1">
              <a:buFont typeface="Wingdings" pitchFamily="2" charset="2"/>
              <a:buChar char="§"/>
            </a:pPr>
            <a:r>
              <a:rPr lang="en-US" sz="2400" b="1" i="1" u="sng" dirty="0" smtClean="0">
                <a:solidFill>
                  <a:srgbClr val="FF0000"/>
                </a:solidFill>
              </a:rPr>
              <a:t>Note: </a:t>
            </a:r>
            <a:r>
              <a:rPr lang="en-US" sz="2400" dirty="0" smtClean="0"/>
              <a:t>A value greater than one indicates that work is being completed better than planned, whereas a value of less than one means work is costing more and/or proceeding more slowly than planned</a:t>
            </a:r>
            <a:endParaRPr lang="en-US" sz="2400" dirty="0"/>
          </a:p>
        </p:txBody>
      </p:sp>
      <p:sp>
        <p:nvSpPr>
          <p:cNvPr id="4" name="Slide Number Placeholder 3"/>
          <p:cNvSpPr>
            <a:spLocks noGrp="1"/>
          </p:cNvSpPr>
          <p:nvPr>
            <p:ph type="sldNum" sz="quarter" idx="12"/>
          </p:nvPr>
        </p:nvSpPr>
        <p:spPr/>
        <p:txBody>
          <a:bodyPr/>
          <a:lstStyle/>
          <a:p>
            <a:fld id="{793E6706-3FF2-42D7-A3B1-FB04D710F770}" type="slidenum">
              <a:rPr lang="en-US" smtClean="0"/>
              <a:pPr/>
              <a:t>29</a:t>
            </a:fld>
            <a:endParaRPr lang="en-US"/>
          </a:p>
        </p:txBody>
      </p:sp>
    </p:spTree>
    <p:extLst>
      <p:ext uri="{BB962C8B-B14F-4D97-AF65-F5344CB8AC3E}">
        <p14:creationId xmlns:p14="http://schemas.microsoft.com/office/powerpoint/2010/main" val="802516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Creating the Framework </a:t>
            </a:r>
            <a:endParaRPr lang="en-US" sz="4000" dirty="0"/>
          </a:p>
        </p:txBody>
      </p:sp>
      <p:sp>
        <p:nvSpPr>
          <p:cNvPr id="3" name="Content Placeholder 2"/>
          <p:cNvSpPr>
            <a:spLocks noGrp="1"/>
          </p:cNvSpPr>
          <p:nvPr>
            <p:ph idx="1"/>
          </p:nvPr>
        </p:nvSpPr>
        <p:spPr/>
        <p:txBody>
          <a:bodyPr>
            <a:normAutofit lnSpcReduction="10000"/>
          </a:bodyPr>
          <a:lstStyle/>
          <a:p>
            <a:r>
              <a:rPr lang="en-US" sz="2800" dirty="0" smtClean="0"/>
              <a:t>Exercising control over a project and ensuring that targets are met is a matter of regular monitoring –finding out what is happening and comparing it with targets.</a:t>
            </a:r>
          </a:p>
          <a:p>
            <a:r>
              <a:rPr lang="en-US" sz="2800" dirty="0" smtClean="0"/>
              <a:t>There may be mismatch between the planned outcomes and the actual ones.</a:t>
            </a:r>
          </a:p>
          <a:p>
            <a:r>
              <a:rPr lang="en-US" sz="2800" dirty="0" smtClean="0"/>
              <a:t>Re-planning may be needed to bring the project back on target.</a:t>
            </a:r>
          </a:p>
          <a:p>
            <a:r>
              <a:rPr lang="en-US" sz="2800" dirty="0" smtClean="0"/>
              <a:t>The next slide illustrates a model of the </a:t>
            </a:r>
            <a:r>
              <a:rPr lang="en-US" sz="2800" b="1" dirty="0" smtClean="0"/>
              <a:t>project</a:t>
            </a:r>
            <a:r>
              <a:rPr lang="en-US" sz="2800" dirty="0" smtClean="0"/>
              <a:t> </a:t>
            </a:r>
            <a:r>
              <a:rPr lang="en-US" sz="2800" b="1" dirty="0" smtClean="0"/>
              <a:t>control</a:t>
            </a:r>
            <a:r>
              <a:rPr lang="en-US" sz="2800" dirty="0" smtClean="0"/>
              <a:t> </a:t>
            </a:r>
            <a:r>
              <a:rPr lang="en-US" sz="2800" b="1" dirty="0" smtClean="0"/>
              <a:t>cycle</a:t>
            </a:r>
            <a:r>
              <a:rPr lang="en-US" sz="2800" dirty="0" smtClean="0"/>
              <a:t>.</a:t>
            </a:r>
            <a:endParaRPr lang="en-US" sz="2800" dirty="0"/>
          </a:p>
        </p:txBody>
      </p:sp>
      <p:sp>
        <p:nvSpPr>
          <p:cNvPr id="4" name="Slide Number Placeholder 3"/>
          <p:cNvSpPr>
            <a:spLocks noGrp="1"/>
          </p:cNvSpPr>
          <p:nvPr>
            <p:ph type="sldNum" sz="quarter" idx="12"/>
          </p:nvPr>
        </p:nvSpPr>
        <p:spPr/>
        <p:txBody>
          <a:bodyPr/>
          <a:lstStyle/>
          <a:p>
            <a:fld id="{5C83C791-A630-44B4-A8A8-1CB60A312071}"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b="1" dirty="0" smtClean="0">
                <a:solidFill>
                  <a:srgbClr val="FF0000"/>
                </a:solidFill>
              </a:rPr>
              <a:t>Example</a:t>
            </a:r>
          </a:p>
        </p:txBody>
      </p:sp>
      <p:sp>
        <p:nvSpPr>
          <p:cNvPr id="27651" name="Content Placeholder 2"/>
          <p:cNvSpPr>
            <a:spLocks noGrp="1"/>
          </p:cNvSpPr>
          <p:nvPr>
            <p:ph idx="1"/>
          </p:nvPr>
        </p:nvSpPr>
        <p:spPr/>
        <p:txBody>
          <a:bodyPr>
            <a:normAutofit/>
          </a:bodyPr>
          <a:lstStyle/>
          <a:p>
            <a:r>
              <a:rPr lang="en-US" sz="2400" dirty="0" smtClean="0">
                <a:solidFill>
                  <a:srgbClr val="0000FF"/>
                </a:solidFill>
              </a:rPr>
              <a:t>Assume you are a software project manager and that you</a:t>
            </a:r>
            <a:r>
              <a:rPr lang="en-US" altLang="en-US" sz="2400" dirty="0" smtClean="0">
                <a:solidFill>
                  <a:srgbClr val="0000FF"/>
                </a:solidFill>
              </a:rPr>
              <a:t>’</a:t>
            </a:r>
            <a:r>
              <a:rPr lang="en-US" sz="2400" dirty="0" smtClean="0">
                <a:solidFill>
                  <a:srgbClr val="0000FF"/>
                </a:solidFill>
              </a:rPr>
              <a:t>ve been asked to compute earned value statistics for a small software project. </a:t>
            </a:r>
          </a:p>
          <a:p>
            <a:r>
              <a:rPr lang="en-US" sz="2400" dirty="0" smtClean="0">
                <a:solidFill>
                  <a:srgbClr val="0000FF"/>
                </a:solidFill>
              </a:rPr>
              <a:t>The project has 56 planned work tasks that are estimated to require 582 person-days to complete. </a:t>
            </a:r>
          </a:p>
          <a:p>
            <a:r>
              <a:rPr lang="en-US" sz="2400" dirty="0" smtClean="0">
                <a:solidFill>
                  <a:srgbClr val="0000FF"/>
                </a:solidFill>
              </a:rPr>
              <a:t>At the time that you</a:t>
            </a:r>
            <a:r>
              <a:rPr lang="en-US" altLang="en-US" sz="2400" dirty="0" smtClean="0">
                <a:solidFill>
                  <a:srgbClr val="0000FF"/>
                </a:solidFill>
              </a:rPr>
              <a:t>’</a:t>
            </a:r>
            <a:r>
              <a:rPr lang="en-US" sz="2400" dirty="0" smtClean="0">
                <a:solidFill>
                  <a:srgbClr val="0000FF"/>
                </a:solidFill>
              </a:rPr>
              <a:t>ve been asked to do the earned value analysis, 12 tasks have been completed. </a:t>
            </a:r>
          </a:p>
          <a:p>
            <a:r>
              <a:rPr lang="en-US" sz="2400" dirty="0" smtClean="0">
                <a:solidFill>
                  <a:srgbClr val="0000FF"/>
                </a:solidFill>
              </a:rPr>
              <a:t>However the project schedule indicates that 15 tasks should have been completed. </a:t>
            </a:r>
          </a:p>
          <a:p>
            <a:r>
              <a:rPr lang="en-US" sz="2400" dirty="0" smtClean="0">
                <a:solidFill>
                  <a:srgbClr val="0000FF"/>
                </a:solidFill>
              </a:rPr>
              <a:t>The following scheduling data (in person-days) </a:t>
            </a:r>
            <a:r>
              <a:rPr lang="fr-FR" sz="2400" dirty="0" smtClean="0">
                <a:solidFill>
                  <a:srgbClr val="0000FF"/>
                </a:solidFill>
              </a:rPr>
              <a:t>are available:</a:t>
            </a:r>
            <a:endParaRPr lang="en-US" sz="2400" dirty="0" smtClean="0">
              <a:solidFill>
                <a:srgbClr val="0000FF"/>
              </a:solidFill>
            </a:endParaRPr>
          </a:p>
        </p:txBody>
      </p:sp>
      <p:sp>
        <p:nvSpPr>
          <p:cNvPr id="5" name="Slide Number Placeholder 4"/>
          <p:cNvSpPr>
            <a:spLocks noGrp="1"/>
          </p:cNvSpPr>
          <p:nvPr>
            <p:ph type="sldNum" sz="quarter" idx="12"/>
          </p:nvPr>
        </p:nvSpPr>
        <p:spPr/>
        <p:txBody>
          <a:bodyPr/>
          <a:lstStyle/>
          <a:p>
            <a:fld id="{5C83C791-A630-44B4-A8A8-1CB60A312071}"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b="1" dirty="0" smtClean="0">
                <a:solidFill>
                  <a:srgbClr val="FF0000"/>
                </a:solidFill>
              </a:rPr>
              <a:t>Example(cont.)</a:t>
            </a:r>
            <a:endParaRPr lang="en-US" b="1" dirty="0" smtClean="0">
              <a:solidFill>
                <a:schemeClr val="tx1"/>
              </a:solidFill>
            </a:endParaRPr>
          </a:p>
        </p:txBody>
      </p:sp>
      <p:sp>
        <p:nvSpPr>
          <p:cNvPr id="28675" name="Content Placeholder 2"/>
          <p:cNvSpPr>
            <a:spLocks noGrp="1"/>
          </p:cNvSpPr>
          <p:nvPr>
            <p:ph idx="1"/>
          </p:nvPr>
        </p:nvSpPr>
        <p:spPr>
          <a:xfrm>
            <a:off x="1828800" y="1905000"/>
            <a:ext cx="6934200" cy="4419600"/>
          </a:xfrm>
        </p:spPr>
        <p:txBody>
          <a:bodyPr/>
          <a:lstStyle/>
          <a:p>
            <a:pPr>
              <a:tabLst>
                <a:tab pos="1828800" algn="l"/>
                <a:tab pos="3657600" algn="l"/>
              </a:tabLst>
            </a:pPr>
            <a:r>
              <a:rPr lang="en-US" sz="1400" b="1" u="sng" dirty="0" smtClean="0"/>
              <a:t>Task</a:t>
            </a:r>
            <a:r>
              <a:rPr lang="en-US" sz="1400" u="sng" dirty="0" smtClean="0"/>
              <a:t>               </a:t>
            </a:r>
            <a:r>
              <a:rPr lang="en-US" sz="1400" b="1" u="sng" dirty="0" smtClean="0"/>
              <a:t>Planned</a:t>
            </a:r>
            <a:r>
              <a:rPr lang="en-US" sz="1400" u="sng" dirty="0" smtClean="0"/>
              <a:t> </a:t>
            </a:r>
            <a:r>
              <a:rPr lang="en-US" sz="1400" b="1" u="sng" dirty="0" smtClean="0"/>
              <a:t>Effort</a:t>
            </a:r>
            <a:r>
              <a:rPr lang="en-US" sz="1400" u="sng" dirty="0" smtClean="0"/>
              <a:t>  	</a:t>
            </a:r>
            <a:r>
              <a:rPr lang="en-US" sz="1400" b="1" u="sng" dirty="0" smtClean="0"/>
              <a:t>Actual</a:t>
            </a:r>
            <a:r>
              <a:rPr lang="en-US" sz="1400" u="sng" dirty="0" smtClean="0"/>
              <a:t> </a:t>
            </a:r>
            <a:r>
              <a:rPr lang="en-US" sz="1400" b="1" u="sng" dirty="0" smtClean="0"/>
              <a:t>Effort</a:t>
            </a:r>
          </a:p>
          <a:p>
            <a:pPr>
              <a:tabLst>
                <a:tab pos="1828800" algn="l"/>
                <a:tab pos="3657600" algn="l"/>
              </a:tabLst>
            </a:pPr>
            <a:r>
              <a:rPr lang="en-US" sz="1400" b="1" dirty="0" smtClean="0"/>
              <a:t>1 	12.0 	12.5</a:t>
            </a:r>
          </a:p>
          <a:p>
            <a:pPr>
              <a:tabLst>
                <a:tab pos="1828800" algn="l"/>
                <a:tab pos="3657600" algn="l"/>
              </a:tabLst>
            </a:pPr>
            <a:r>
              <a:rPr lang="en-US" sz="1400" b="1" dirty="0" smtClean="0"/>
              <a:t>2 	15.0 	11.0	</a:t>
            </a:r>
          </a:p>
          <a:p>
            <a:pPr>
              <a:tabLst>
                <a:tab pos="1828800" algn="l"/>
                <a:tab pos="3657600" algn="l"/>
              </a:tabLst>
            </a:pPr>
            <a:r>
              <a:rPr lang="en-US" sz="1400" b="1" dirty="0" smtClean="0"/>
              <a:t>3 	13.0 	17.0	</a:t>
            </a:r>
          </a:p>
          <a:p>
            <a:pPr>
              <a:tabLst>
                <a:tab pos="1828800" algn="l"/>
                <a:tab pos="3657600" algn="l"/>
              </a:tabLst>
            </a:pPr>
            <a:r>
              <a:rPr lang="en-US" sz="1400" b="1" dirty="0" smtClean="0"/>
              <a:t>4 	8.0 	9.5</a:t>
            </a:r>
          </a:p>
          <a:p>
            <a:pPr>
              <a:tabLst>
                <a:tab pos="1828800" algn="l"/>
                <a:tab pos="3657600" algn="l"/>
              </a:tabLst>
            </a:pPr>
            <a:r>
              <a:rPr lang="en-US" sz="1400" b="1" dirty="0" smtClean="0"/>
              <a:t>5 	9.5 	9.0</a:t>
            </a:r>
          </a:p>
          <a:p>
            <a:pPr>
              <a:tabLst>
                <a:tab pos="1828800" algn="l"/>
                <a:tab pos="3657600" algn="l"/>
              </a:tabLst>
            </a:pPr>
            <a:r>
              <a:rPr lang="en-US" sz="1400" b="1" dirty="0" smtClean="0"/>
              <a:t>6 	18.0 	19.0</a:t>
            </a:r>
          </a:p>
          <a:p>
            <a:pPr>
              <a:tabLst>
                <a:tab pos="1828800" algn="l"/>
                <a:tab pos="3657600" algn="l"/>
              </a:tabLst>
            </a:pPr>
            <a:r>
              <a:rPr lang="en-US" sz="1400" b="1" dirty="0" smtClean="0"/>
              <a:t>7	10.0 	10.0</a:t>
            </a:r>
          </a:p>
          <a:p>
            <a:pPr>
              <a:tabLst>
                <a:tab pos="1828800" algn="l"/>
                <a:tab pos="3657600" algn="l"/>
              </a:tabLst>
            </a:pPr>
            <a:r>
              <a:rPr lang="en-US" sz="1400" b="1" dirty="0" smtClean="0"/>
              <a:t>8 	4.0 	4.5</a:t>
            </a:r>
          </a:p>
          <a:p>
            <a:pPr>
              <a:tabLst>
                <a:tab pos="1828800" algn="l"/>
                <a:tab pos="3657600" algn="l"/>
              </a:tabLst>
            </a:pPr>
            <a:r>
              <a:rPr lang="en-US" sz="1400" b="1" dirty="0" smtClean="0"/>
              <a:t>9 	12.0 	10.0</a:t>
            </a:r>
          </a:p>
          <a:p>
            <a:pPr>
              <a:tabLst>
                <a:tab pos="1828800" algn="l"/>
                <a:tab pos="3657600" algn="l"/>
              </a:tabLst>
            </a:pPr>
            <a:r>
              <a:rPr lang="en-US" sz="1400" b="1" dirty="0" smtClean="0"/>
              <a:t>10 	6.0 	6.5</a:t>
            </a:r>
          </a:p>
          <a:p>
            <a:pPr>
              <a:tabLst>
                <a:tab pos="1828800" algn="l"/>
                <a:tab pos="3657600" algn="l"/>
              </a:tabLst>
            </a:pPr>
            <a:r>
              <a:rPr lang="en-US" sz="1400" b="1" dirty="0" smtClean="0"/>
              <a:t>11 	5.0 	4.0</a:t>
            </a:r>
          </a:p>
          <a:p>
            <a:pPr>
              <a:tabLst>
                <a:tab pos="1828800" algn="l"/>
                <a:tab pos="3657600" algn="l"/>
              </a:tabLst>
            </a:pPr>
            <a:r>
              <a:rPr lang="en-US" sz="1400" b="1" dirty="0" smtClean="0"/>
              <a:t>12 	14.0 	14.5</a:t>
            </a:r>
          </a:p>
          <a:p>
            <a:pPr>
              <a:tabLst>
                <a:tab pos="1828800" algn="l"/>
                <a:tab pos="3657600" algn="l"/>
              </a:tabLst>
            </a:pPr>
            <a:r>
              <a:rPr lang="en-US" sz="1400" b="1" dirty="0" smtClean="0"/>
              <a:t>13 	16.0 	—</a:t>
            </a:r>
          </a:p>
          <a:p>
            <a:pPr>
              <a:tabLst>
                <a:tab pos="1828800" algn="l"/>
                <a:tab pos="3657600" algn="l"/>
              </a:tabLst>
            </a:pPr>
            <a:r>
              <a:rPr lang="en-US" sz="1400" b="1" dirty="0" smtClean="0"/>
              <a:t>14 	6.0 	—</a:t>
            </a:r>
          </a:p>
          <a:p>
            <a:pPr>
              <a:tabLst>
                <a:tab pos="1828800" algn="l"/>
                <a:tab pos="3657600" algn="l"/>
              </a:tabLst>
            </a:pPr>
            <a:r>
              <a:rPr lang="en-US" sz="1400" b="1" dirty="0" smtClean="0"/>
              <a:t>15 	8.0 	—</a:t>
            </a:r>
          </a:p>
          <a:p>
            <a:pPr>
              <a:buFont typeface="Wingdings" charset="2"/>
              <a:buNone/>
              <a:tabLst>
                <a:tab pos="1828800" algn="l"/>
                <a:tab pos="3657600" algn="l"/>
              </a:tabLst>
            </a:pPr>
            <a:r>
              <a:rPr lang="en-US" sz="1400" b="1" dirty="0" smtClean="0">
                <a:solidFill>
                  <a:srgbClr val="0000FF"/>
                </a:solidFill>
              </a:rPr>
              <a:t>Given Total Task = 56; Effort Estimated= 582 Person-Day</a:t>
            </a:r>
          </a:p>
        </p:txBody>
      </p:sp>
      <p:sp>
        <p:nvSpPr>
          <p:cNvPr id="28678" name="Right Brace 5"/>
          <p:cNvSpPr>
            <a:spLocks/>
          </p:cNvSpPr>
          <p:nvPr/>
        </p:nvSpPr>
        <p:spPr bwMode="auto">
          <a:xfrm flipH="1">
            <a:off x="3200400" y="2209800"/>
            <a:ext cx="360363" cy="3048000"/>
          </a:xfrm>
          <a:prstGeom prst="rightBrace">
            <a:avLst>
              <a:gd name="adj1" fmla="val 8341"/>
              <a:gd name="adj2" fmla="val 50000"/>
            </a:avLst>
          </a:prstGeom>
          <a:noFill/>
          <a:ln w="25400">
            <a:solidFill>
              <a:srgbClr val="FF0000">
                <a:alpha val="95000"/>
              </a:srgbClr>
            </a:solidFill>
            <a:prstDash val="lgDash"/>
            <a:round/>
            <a:headEnd/>
            <a:tailEnd/>
          </a:ln>
        </p:spPr>
        <p:txBody>
          <a:bodyPr/>
          <a:lstStyle/>
          <a:p>
            <a:endParaRPr lang="en-US"/>
          </a:p>
        </p:txBody>
      </p:sp>
      <p:sp>
        <p:nvSpPr>
          <p:cNvPr id="29703" name="TextBox 6"/>
          <p:cNvSpPr txBox="1">
            <a:spLocks noChangeArrowheads="1"/>
          </p:cNvSpPr>
          <p:nvPr/>
        </p:nvSpPr>
        <p:spPr bwMode="auto">
          <a:xfrm rot="16200000">
            <a:off x="2276476" y="3575050"/>
            <a:ext cx="160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a:defRPr/>
            </a:pPr>
            <a:r>
              <a:rPr lang="en-US" sz="1400" b="1" dirty="0" err="1" smtClean="0"/>
              <a:t>BCWP</a:t>
            </a:r>
            <a:r>
              <a:rPr lang="en-US" sz="1400" b="1" dirty="0" smtClean="0"/>
              <a:t>= 126.50</a:t>
            </a:r>
          </a:p>
        </p:txBody>
      </p:sp>
      <p:sp>
        <p:nvSpPr>
          <p:cNvPr id="28680" name="Right Brace 7"/>
          <p:cNvSpPr>
            <a:spLocks/>
          </p:cNvSpPr>
          <p:nvPr/>
        </p:nvSpPr>
        <p:spPr bwMode="auto">
          <a:xfrm>
            <a:off x="4232275" y="2209800"/>
            <a:ext cx="381000" cy="3810000"/>
          </a:xfrm>
          <a:prstGeom prst="rightBrace">
            <a:avLst>
              <a:gd name="adj1" fmla="val 8333"/>
              <a:gd name="adj2" fmla="val 50000"/>
            </a:avLst>
          </a:prstGeom>
          <a:noFill/>
          <a:ln w="25400">
            <a:solidFill>
              <a:srgbClr val="FF0000">
                <a:alpha val="94000"/>
              </a:srgbClr>
            </a:solidFill>
            <a:prstDash val="lgDash"/>
            <a:round/>
            <a:headEnd/>
            <a:tailEnd/>
          </a:ln>
        </p:spPr>
        <p:txBody>
          <a:bodyPr/>
          <a:lstStyle/>
          <a:p>
            <a:endParaRPr lang="en-US"/>
          </a:p>
        </p:txBody>
      </p:sp>
      <p:sp>
        <p:nvSpPr>
          <p:cNvPr id="29705" name="TextBox 8"/>
          <p:cNvSpPr txBox="1">
            <a:spLocks noChangeArrowheads="1"/>
          </p:cNvSpPr>
          <p:nvPr/>
        </p:nvSpPr>
        <p:spPr bwMode="auto">
          <a:xfrm rot="16200000">
            <a:off x="4043363" y="3965575"/>
            <a:ext cx="160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a:defRPr/>
            </a:pPr>
            <a:r>
              <a:rPr lang="en-US" sz="1400" b="1" dirty="0" err="1" smtClean="0"/>
              <a:t>BCWS</a:t>
            </a:r>
            <a:r>
              <a:rPr lang="en-US" sz="1400" b="1" dirty="0" smtClean="0"/>
              <a:t>= 156.50</a:t>
            </a:r>
          </a:p>
        </p:txBody>
      </p:sp>
      <p:sp>
        <p:nvSpPr>
          <p:cNvPr id="28682" name="Right Brace 9"/>
          <p:cNvSpPr>
            <a:spLocks/>
          </p:cNvSpPr>
          <p:nvPr/>
        </p:nvSpPr>
        <p:spPr bwMode="auto">
          <a:xfrm>
            <a:off x="6096000" y="2209800"/>
            <a:ext cx="381000" cy="3048000"/>
          </a:xfrm>
          <a:prstGeom prst="rightBrace">
            <a:avLst>
              <a:gd name="adj1" fmla="val 8333"/>
              <a:gd name="adj2" fmla="val 50000"/>
            </a:avLst>
          </a:prstGeom>
          <a:noFill/>
          <a:ln w="19050">
            <a:solidFill>
              <a:srgbClr val="FF0000"/>
            </a:solidFill>
            <a:prstDash val="lgDash"/>
            <a:round/>
            <a:headEnd/>
            <a:tailEnd/>
          </a:ln>
        </p:spPr>
        <p:txBody>
          <a:bodyPr/>
          <a:lstStyle/>
          <a:p>
            <a:endParaRPr lang="en-US"/>
          </a:p>
        </p:txBody>
      </p:sp>
      <p:sp>
        <p:nvSpPr>
          <p:cNvPr id="29707" name="TextBox 10"/>
          <p:cNvSpPr txBox="1">
            <a:spLocks noChangeArrowheads="1"/>
          </p:cNvSpPr>
          <p:nvPr/>
        </p:nvSpPr>
        <p:spPr bwMode="auto">
          <a:xfrm rot="16200000">
            <a:off x="5830888" y="3617912"/>
            <a:ext cx="160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a:defRPr/>
            </a:pPr>
            <a:r>
              <a:rPr lang="en-US" sz="1400" b="1" dirty="0" err="1" smtClean="0"/>
              <a:t>ACWP</a:t>
            </a:r>
            <a:r>
              <a:rPr lang="en-US" sz="1400" b="1" dirty="0" smtClean="0"/>
              <a:t>= 127.50</a:t>
            </a:r>
          </a:p>
        </p:txBody>
      </p:sp>
      <p:sp>
        <p:nvSpPr>
          <p:cNvPr id="11" name="Slide Number Placeholder 10"/>
          <p:cNvSpPr>
            <a:spLocks noGrp="1"/>
          </p:cNvSpPr>
          <p:nvPr>
            <p:ph type="sldNum" sz="quarter" idx="12"/>
          </p:nvPr>
        </p:nvSpPr>
        <p:spPr/>
        <p:txBody>
          <a:bodyPr/>
          <a:lstStyle/>
          <a:p>
            <a:fld id="{5C83C791-A630-44B4-A8A8-1CB60A312071}"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b="1" dirty="0" smtClean="0">
                <a:solidFill>
                  <a:srgbClr val="FF0000"/>
                </a:solidFill>
              </a:rPr>
              <a:t>Example(cont.) </a:t>
            </a:r>
            <a:endParaRPr lang="en-US" b="1" dirty="0" smtClean="0">
              <a:solidFill>
                <a:schemeClr val="tx1"/>
              </a:solidFill>
            </a:endParaRPr>
          </a:p>
        </p:txBody>
      </p:sp>
      <p:sp>
        <p:nvSpPr>
          <p:cNvPr id="29699" name="Content Placeholder 2"/>
          <p:cNvSpPr>
            <a:spLocks noGrp="1"/>
          </p:cNvSpPr>
          <p:nvPr>
            <p:ph idx="1"/>
          </p:nvPr>
        </p:nvSpPr>
        <p:spPr>
          <a:xfrm>
            <a:off x="457200" y="1447800"/>
            <a:ext cx="8229600" cy="4953000"/>
          </a:xfrm>
        </p:spPr>
        <p:txBody>
          <a:bodyPr>
            <a:noAutofit/>
          </a:bodyPr>
          <a:lstStyle/>
          <a:p>
            <a:r>
              <a:rPr lang="en-US" sz="2000" dirty="0" smtClean="0"/>
              <a:t>BAC =</a:t>
            </a:r>
            <a:r>
              <a:rPr lang="en-US" sz="2000" b="1" i="1" dirty="0" smtClean="0"/>
              <a:t> </a:t>
            </a:r>
            <a:r>
              <a:rPr lang="en-US" sz="2000" dirty="0" smtClean="0"/>
              <a:t>582.00</a:t>
            </a:r>
          </a:p>
          <a:p>
            <a:endParaRPr lang="en-US" sz="2000" dirty="0" smtClean="0"/>
          </a:p>
          <a:p>
            <a:r>
              <a:rPr lang="en-US" sz="2000" dirty="0" smtClean="0"/>
              <a:t>SPI = BCWP/ BCWS = 126.5/ 156.5 = 0.808307</a:t>
            </a:r>
          </a:p>
          <a:p>
            <a:endParaRPr lang="en-US" sz="2000" dirty="0" smtClean="0"/>
          </a:p>
          <a:p>
            <a:r>
              <a:rPr lang="en-US" sz="2000" dirty="0" smtClean="0"/>
              <a:t>SV = BCWP - BCWS = 126.5 - 156.5 =  -30 person-day</a:t>
            </a:r>
          </a:p>
          <a:p>
            <a:endParaRPr lang="en-US" sz="2000" dirty="0" smtClean="0"/>
          </a:p>
          <a:p>
            <a:r>
              <a:rPr lang="en-US" sz="2000" dirty="0" smtClean="0"/>
              <a:t>% schedule for completion = BCWS/ BAC = 156.5/ 582.00 = 26.89%</a:t>
            </a:r>
          </a:p>
          <a:p>
            <a:endParaRPr lang="en-US" sz="2000" dirty="0" smtClean="0"/>
          </a:p>
          <a:p>
            <a:r>
              <a:rPr lang="en-US" sz="2000" dirty="0" smtClean="0"/>
              <a:t>% complete = BCWP/ BAC = 126.5/ 582.00 = 21.74%</a:t>
            </a:r>
          </a:p>
          <a:p>
            <a:endParaRPr lang="en-US" sz="2000" dirty="0" smtClean="0"/>
          </a:p>
          <a:p>
            <a:r>
              <a:rPr lang="en-US" sz="2000" dirty="0" smtClean="0"/>
              <a:t>CPI = BCWP/ ACWP = 0.99</a:t>
            </a:r>
          </a:p>
          <a:p>
            <a:endParaRPr lang="en-US" sz="2000" dirty="0" smtClean="0"/>
          </a:p>
          <a:p>
            <a:r>
              <a:rPr lang="en-US" sz="2000" dirty="0" smtClean="0"/>
              <a:t>CV = BCWP – ACWP = -1</a:t>
            </a:r>
          </a:p>
        </p:txBody>
      </p:sp>
      <p:sp>
        <p:nvSpPr>
          <p:cNvPr id="5" name="Slide Number Placeholder 4"/>
          <p:cNvSpPr>
            <a:spLocks noGrp="1"/>
          </p:cNvSpPr>
          <p:nvPr>
            <p:ph type="sldNum" sz="quarter" idx="12"/>
          </p:nvPr>
        </p:nvSpPr>
        <p:spPr/>
        <p:txBody>
          <a:bodyPr/>
          <a:lstStyle/>
          <a:p>
            <a:fld id="{5C83C791-A630-44B4-A8A8-1CB60A312071}"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Prioritizing Monitoring</a:t>
            </a:r>
            <a:endParaRPr lang="en-US" sz="4000" dirty="0"/>
          </a:p>
        </p:txBody>
      </p:sp>
      <p:sp>
        <p:nvSpPr>
          <p:cNvPr id="3" name="Content Placeholder 2"/>
          <p:cNvSpPr>
            <a:spLocks noGrp="1"/>
          </p:cNvSpPr>
          <p:nvPr>
            <p:ph idx="1"/>
          </p:nvPr>
        </p:nvSpPr>
        <p:spPr/>
        <p:txBody>
          <a:bodyPr/>
          <a:lstStyle/>
          <a:p>
            <a:r>
              <a:rPr lang="en-US" dirty="0" smtClean="0"/>
              <a:t>Critical path activities</a:t>
            </a:r>
          </a:p>
          <a:p>
            <a:r>
              <a:rPr lang="en-US" dirty="0" smtClean="0"/>
              <a:t>Activities with no free float</a:t>
            </a:r>
          </a:p>
          <a:p>
            <a:r>
              <a:rPr lang="en-US" dirty="0" smtClean="0"/>
              <a:t>Activities with less than a specified float</a:t>
            </a:r>
          </a:p>
          <a:p>
            <a:r>
              <a:rPr lang="en-US" dirty="0" smtClean="0"/>
              <a:t>High risk activities</a:t>
            </a:r>
          </a:p>
          <a:p>
            <a:r>
              <a:rPr lang="en-US" dirty="0" smtClean="0"/>
              <a:t>Activities using critical resources</a:t>
            </a:r>
            <a:endParaRPr lang="en-US" dirty="0"/>
          </a:p>
        </p:txBody>
      </p:sp>
      <p:sp>
        <p:nvSpPr>
          <p:cNvPr id="4" name="Slide Number Placeholder 3"/>
          <p:cNvSpPr>
            <a:spLocks noGrp="1"/>
          </p:cNvSpPr>
          <p:nvPr>
            <p:ph type="sldNum" sz="quarter" idx="12"/>
          </p:nvPr>
        </p:nvSpPr>
        <p:spPr/>
        <p:txBody>
          <a:bodyPr/>
          <a:lstStyle/>
          <a:p>
            <a:fld id="{793E6706-3FF2-42D7-A3B1-FB04D710F770}" type="slidenum">
              <a:rPr lang="en-US" smtClean="0"/>
              <a:pPr/>
              <a:t>33</a:t>
            </a:fld>
            <a:endParaRPr lang="en-US"/>
          </a:p>
        </p:txBody>
      </p:sp>
    </p:spTree>
    <p:extLst>
      <p:ext uri="{BB962C8B-B14F-4D97-AF65-F5344CB8AC3E}">
        <p14:creationId xmlns:p14="http://schemas.microsoft.com/office/powerpoint/2010/main" val="42758258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ormAutofit/>
          </a:bodyPr>
          <a:lstStyle/>
          <a:p>
            <a:r>
              <a:rPr lang="en-US" sz="4000" dirty="0" smtClean="0"/>
              <a:t>Getting The Project Back To Target</a:t>
            </a:r>
            <a:endParaRPr lang="en-US" sz="4000" dirty="0"/>
          </a:p>
        </p:txBody>
      </p:sp>
      <p:sp>
        <p:nvSpPr>
          <p:cNvPr id="3" name="Content Placeholder 2"/>
          <p:cNvSpPr>
            <a:spLocks noGrp="1"/>
          </p:cNvSpPr>
          <p:nvPr>
            <p:ph idx="1"/>
          </p:nvPr>
        </p:nvSpPr>
        <p:spPr>
          <a:xfrm>
            <a:off x="457200" y="2133600"/>
            <a:ext cx="8229600" cy="3992563"/>
          </a:xfrm>
        </p:spPr>
        <p:txBody>
          <a:bodyPr/>
          <a:lstStyle/>
          <a:p>
            <a:r>
              <a:rPr lang="en-US" dirty="0" smtClean="0"/>
              <a:t>Shorten the critical path</a:t>
            </a:r>
          </a:p>
          <a:p>
            <a:r>
              <a:rPr lang="en-US" dirty="0" smtClean="0"/>
              <a:t>Reconsider the precedence requirements</a:t>
            </a:r>
            <a:endParaRPr lang="en-US" dirty="0"/>
          </a:p>
        </p:txBody>
      </p:sp>
      <p:sp>
        <p:nvSpPr>
          <p:cNvPr id="4" name="Slide Number Placeholder 3"/>
          <p:cNvSpPr>
            <a:spLocks noGrp="1"/>
          </p:cNvSpPr>
          <p:nvPr>
            <p:ph type="sldNum" sz="quarter" idx="12"/>
          </p:nvPr>
        </p:nvSpPr>
        <p:spPr/>
        <p:txBody>
          <a:bodyPr/>
          <a:lstStyle/>
          <a:p>
            <a:fld id="{793E6706-3FF2-42D7-A3B1-FB04D710F770}" type="slidenum">
              <a:rPr lang="en-US" smtClean="0"/>
              <a:pPr/>
              <a:t>34</a:t>
            </a:fld>
            <a:endParaRPr lang="en-US"/>
          </a:p>
        </p:txBody>
      </p:sp>
    </p:spTree>
    <p:extLst>
      <p:ext uri="{BB962C8B-B14F-4D97-AF65-F5344CB8AC3E}">
        <p14:creationId xmlns:p14="http://schemas.microsoft.com/office/powerpoint/2010/main" val="33324200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838200"/>
          </a:xfrm>
        </p:spPr>
        <p:txBody>
          <a:bodyPr>
            <a:normAutofit fontScale="90000"/>
          </a:bodyPr>
          <a:lstStyle/>
          <a:p>
            <a:r>
              <a:rPr lang="en-US" sz="3600" b="1" dirty="0"/>
              <a:t>CHANGE CONTROL </a:t>
            </a:r>
            <a:r>
              <a:rPr lang="en-US" sz="3600" dirty="0"/>
              <a:t>: </a:t>
            </a:r>
            <a:r>
              <a:rPr lang="en-US" sz="3600" dirty="0">
                <a:solidFill>
                  <a:srgbClr val="0000FF"/>
                </a:solidFill>
              </a:rPr>
              <a:t>Configuring </a:t>
            </a:r>
            <a:r>
              <a:rPr lang="en-US" sz="3600" b="1" dirty="0">
                <a:solidFill>
                  <a:srgbClr val="0000FF"/>
                </a:solidFill>
              </a:rPr>
              <a:t>Librarian’s</a:t>
            </a:r>
            <a:r>
              <a:rPr lang="en-US" sz="3600" dirty="0">
                <a:solidFill>
                  <a:srgbClr val="0000FF"/>
                </a:solidFill>
              </a:rPr>
              <a:t> Role</a:t>
            </a:r>
          </a:p>
        </p:txBody>
      </p:sp>
      <p:sp>
        <p:nvSpPr>
          <p:cNvPr id="3" name="Content Placeholder 2"/>
          <p:cNvSpPr>
            <a:spLocks noGrp="1"/>
          </p:cNvSpPr>
          <p:nvPr>
            <p:ph idx="1"/>
          </p:nvPr>
        </p:nvSpPr>
        <p:spPr/>
        <p:txBody>
          <a:bodyPr>
            <a:normAutofit/>
          </a:bodyPr>
          <a:lstStyle/>
          <a:p>
            <a:r>
              <a:rPr lang="en-US" sz="2800" dirty="0"/>
              <a:t>Identify all items that are subjected to change control</a:t>
            </a:r>
          </a:p>
          <a:p>
            <a:r>
              <a:rPr lang="en-US" sz="2800" dirty="0"/>
              <a:t>Establish and maintain a central repository of the master copies of all project documentation and software products</a:t>
            </a:r>
          </a:p>
          <a:p>
            <a:r>
              <a:rPr lang="en-US" sz="2800" dirty="0"/>
              <a:t>Set up and run a formal set of procedures to deal with changes</a:t>
            </a:r>
          </a:p>
          <a:p>
            <a:r>
              <a:rPr lang="en-US" sz="2800" dirty="0"/>
              <a:t>Maintain records of who has access to which library items and the status of each library item</a:t>
            </a:r>
            <a:r>
              <a:rPr lang="en-US" sz="2800" dirty="0" smtClean="0"/>
              <a:t>.</a:t>
            </a:r>
            <a:endParaRPr lang="en-US" sz="2800"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35</a:t>
            </a:fld>
            <a:endParaRPr lang="en-US" dirty="0"/>
          </a:p>
        </p:txBody>
      </p:sp>
    </p:spTree>
    <p:extLst>
      <p:ext uri="{BB962C8B-B14F-4D97-AF65-F5344CB8AC3E}">
        <p14:creationId xmlns:p14="http://schemas.microsoft.com/office/powerpoint/2010/main" val="30314672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a:bodyPr>
          <a:lstStyle/>
          <a:p>
            <a:r>
              <a:rPr lang="en-US" sz="4000" dirty="0" smtClean="0"/>
              <a:t>Change Control procedures</a:t>
            </a:r>
            <a:endParaRPr lang="en-US" sz="4000" dirty="0"/>
          </a:p>
        </p:txBody>
      </p:sp>
      <p:sp>
        <p:nvSpPr>
          <p:cNvPr id="3" name="Content Placeholder 2"/>
          <p:cNvSpPr>
            <a:spLocks noGrp="1"/>
          </p:cNvSpPr>
          <p:nvPr>
            <p:ph idx="1"/>
          </p:nvPr>
        </p:nvSpPr>
        <p:spPr/>
        <p:txBody>
          <a:bodyPr>
            <a:normAutofit fontScale="85000" lnSpcReduction="10000"/>
          </a:bodyPr>
          <a:lstStyle/>
          <a:p>
            <a:r>
              <a:rPr lang="en-US" dirty="0" smtClean="0"/>
              <a:t>One or more users might perceive a need for a modification to a system and ask for a change request to be passed to the development staff.</a:t>
            </a:r>
          </a:p>
          <a:p>
            <a:r>
              <a:rPr lang="en-US" dirty="0" smtClean="0"/>
              <a:t>The user management consider the change request and if they approve it pass it to the development management.</a:t>
            </a:r>
          </a:p>
          <a:p>
            <a:r>
              <a:rPr lang="en-US" dirty="0" smtClean="0"/>
              <a:t>The development management delegate a member of staff to look at the request and to report on the practicality and cost of carrying out the change. They would, as part of this, assess the products that would be affected by the change.</a:t>
            </a:r>
            <a:endParaRPr lang="en-US" dirty="0"/>
          </a:p>
        </p:txBody>
      </p:sp>
      <p:sp>
        <p:nvSpPr>
          <p:cNvPr id="4" name="Slide Number Placeholder 3"/>
          <p:cNvSpPr>
            <a:spLocks noGrp="1"/>
          </p:cNvSpPr>
          <p:nvPr>
            <p:ph type="sldNum" sz="quarter" idx="12"/>
          </p:nvPr>
        </p:nvSpPr>
        <p:spPr/>
        <p:txBody>
          <a:bodyPr/>
          <a:lstStyle/>
          <a:p>
            <a:fld id="{793E6706-3FF2-42D7-A3B1-FB04D710F770}" type="slidenum">
              <a:rPr lang="en-US" smtClean="0"/>
              <a:pPr/>
              <a:t>36</a:t>
            </a:fld>
            <a:endParaRPr lang="en-US"/>
          </a:p>
        </p:txBody>
      </p:sp>
    </p:spTree>
    <p:extLst>
      <p:ext uri="{BB962C8B-B14F-4D97-AF65-F5344CB8AC3E}">
        <p14:creationId xmlns:p14="http://schemas.microsoft.com/office/powerpoint/2010/main" val="32620707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Change Control procedures (cont.)</a:t>
            </a:r>
            <a:endParaRPr lang="en-US" sz="4000" dirty="0"/>
          </a:p>
        </p:txBody>
      </p:sp>
      <p:sp>
        <p:nvSpPr>
          <p:cNvPr id="3" name="Content Placeholder 2"/>
          <p:cNvSpPr>
            <a:spLocks noGrp="1"/>
          </p:cNvSpPr>
          <p:nvPr>
            <p:ph idx="1"/>
          </p:nvPr>
        </p:nvSpPr>
        <p:spPr/>
        <p:txBody>
          <a:bodyPr>
            <a:normAutofit fontScale="92500" lnSpcReduction="10000"/>
          </a:bodyPr>
          <a:lstStyle/>
          <a:p>
            <a:r>
              <a:rPr lang="en-US" dirty="0" smtClean="0"/>
              <a:t>The development management report back to the user management on the findings and the user management decide whether, in view of the cost quoted, they wish to go ahead.</a:t>
            </a:r>
          </a:p>
          <a:p>
            <a:r>
              <a:rPr lang="en-US" dirty="0" smtClean="0"/>
              <a:t>One or more developers are authorized to take copies of the master products that are to be modified.</a:t>
            </a:r>
          </a:p>
          <a:p>
            <a:r>
              <a:rPr lang="en-US" dirty="0" smtClean="0"/>
              <a:t>The copies are modified. In the case of software components this would involve modifying the code and recompiling and testing it.</a:t>
            </a:r>
            <a:endParaRPr lang="en-US" dirty="0"/>
          </a:p>
        </p:txBody>
      </p:sp>
      <p:sp>
        <p:nvSpPr>
          <p:cNvPr id="4" name="Slide Number Placeholder 3"/>
          <p:cNvSpPr>
            <a:spLocks noGrp="1"/>
          </p:cNvSpPr>
          <p:nvPr>
            <p:ph type="sldNum" sz="quarter" idx="12"/>
          </p:nvPr>
        </p:nvSpPr>
        <p:spPr/>
        <p:txBody>
          <a:bodyPr/>
          <a:lstStyle/>
          <a:p>
            <a:fld id="{793E6706-3FF2-42D7-A3B1-FB04D710F770}" type="slidenum">
              <a:rPr lang="en-US" smtClean="0"/>
              <a:pPr/>
              <a:t>37</a:t>
            </a:fld>
            <a:endParaRPr lang="en-US"/>
          </a:p>
        </p:txBody>
      </p:sp>
    </p:spTree>
    <p:extLst>
      <p:ext uri="{BB962C8B-B14F-4D97-AF65-F5344CB8AC3E}">
        <p14:creationId xmlns:p14="http://schemas.microsoft.com/office/powerpoint/2010/main" val="9516819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Change Control procedures (cont.)</a:t>
            </a:r>
            <a:endParaRPr lang="en-US" sz="4000" dirty="0"/>
          </a:p>
        </p:txBody>
      </p:sp>
      <p:sp>
        <p:nvSpPr>
          <p:cNvPr id="3" name="Content Placeholder 2"/>
          <p:cNvSpPr>
            <a:spLocks noGrp="1"/>
          </p:cNvSpPr>
          <p:nvPr>
            <p:ph idx="1"/>
          </p:nvPr>
        </p:nvSpPr>
        <p:spPr/>
        <p:txBody>
          <a:bodyPr>
            <a:normAutofit lnSpcReduction="10000"/>
          </a:bodyPr>
          <a:lstStyle/>
          <a:p>
            <a:r>
              <a:rPr lang="en-US" dirty="0" smtClean="0"/>
              <a:t>When the development of new versions of the product has been completed, the user management will be notified and copies of the software will be released for user acceptance testing.</a:t>
            </a:r>
          </a:p>
          <a:p>
            <a:r>
              <a:rPr lang="en-US" dirty="0" smtClean="0"/>
              <a:t>When the user is satisfied that the products are adequate they will authorize their operational release. The master copies of configuration items will be replaced.</a:t>
            </a:r>
            <a:endParaRPr lang="en-US" dirty="0"/>
          </a:p>
        </p:txBody>
      </p:sp>
      <p:sp>
        <p:nvSpPr>
          <p:cNvPr id="4" name="Slide Number Placeholder 3"/>
          <p:cNvSpPr>
            <a:spLocks noGrp="1"/>
          </p:cNvSpPr>
          <p:nvPr>
            <p:ph type="sldNum" sz="quarter" idx="12"/>
          </p:nvPr>
        </p:nvSpPr>
        <p:spPr/>
        <p:txBody>
          <a:bodyPr/>
          <a:lstStyle/>
          <a:p>
            <a:fld id="{793E6706-3FF2-42D7-A3B1-FB04D710F770}" type="slidenum">
              <a:rPr lang="en-US" smtClean="0"/>
              <a:pPr/>
              <a:t>38</a:t>
            </a:fld>
            <a:endParaRPr lang="en-US"/>
          </a:p>
        </p:txBody>
      </p:sp>
    </p:spTree>
    <p:extLst>
      <p:ext uri="{BB962C8B-B14F-4D97-AF65-F5344CB8AC3E}">
        <p14:creationId xmlns:p14="http://schemas.microsoft.com/office/powerpoint/2010/main" val="4045425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b="1" dirty="0" smtClean="0">
                <a:solidFill>
                  <a:srgbClr val="FF0000"/>
                </a:solidFill>
              </a:rPr>
              <a:t>Project Control Cycle</a:t>
            </a:r>
            <a:endParaRPr lang="en-US" sz="4000" b="1" dirty="0">
              <a:solidFill>
                <a:srgbClr val="FF0000"/>
              </a:solidFill>
            </a:endParaRPr>
          </a:p>
        </p:txBody>
      </p:sp>
      <p:sp>
        <p:nvSpPr>
          <p:cNvPr id="4" name="Slide Number Placeholder 3"/>
          <p:cNvSpPr>
            <a:spLocks noGrp="1"/>
          </p:cNvSpPr>
          <p:nvPr>
            <p:ph type="sldNum" sz="quarter" idx="12"/>
          </p:nvPr>
        </p:nvSpPr>
        <p:spPr/>
        <p:txBody>
          <a:bodyPr/>
          <a:lstStyle/>
          <a:p>
            <a:fld id="{7DBECBBC-B5FD-4F11-9AC2-5AED2BF7CA3D}" type="slidenum">
              <a:rPr lang="en-US" smtClean="0"/>
              <a:pPr/>
              <a:t>4</a:t>
            </a:fld>
            <a:endParaRPr lang="en-US" dirty="0"/>
          </a:p>
        </p:txBody>
      </p:sp>
      <p:grpSp>
        <p:nvGrpSpPr>
          <p:cNvPr id="3" name="Group 4"/>
          <p:cNvGrpSpPr/>
          <p:nvPr/>
        </p:nvGrpSpPr>
        <p:grpSpPr>
          <a:xfrm>
            <a:off x="838200" y="1066800"/>
            <a:ext cx="7467600" cy="5181600"/>
            <a:chOff x="3576852" y="1817712"/>
            <a:chExt cx="5924551" cy="4811688"/>
          </a:xfrm>
        </p:grpSpPr>
        <p:sp>
          <p:nvSpPr>
            <p:cNvPr id="6" name="Flowchart: Terminator 5"/>
            <p:cNvSpPr/>
            <p:nvPr/>
          </p:nvSpPr>
          <p:spPr>
            <a:xfrm>
              <a:off x="8554020" y="6317208"/>
              <a:ext cx="933735" cy="31219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End Project</a:t>
              </a:r>
            </a:p>
          </p:txBody>
        </p:sp>
        <p:sp>
          <p:nvSpPr>
            <p:cNvPr id="7" name="Rectangle 6"/>
            <p:cNvSpPr/>
            <p:nvPr/>
          </p:nvSpPr>
          <p:spPr>
            <a:xfrm>
              <a:off x="8677986" y="4892154"/>
              <a:ext cx="685800" cy="5652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Review</a:t>
              </a:r>
            </a:p>
            <a:p>
              <a:pPr algn="ctr"/>
              <a:r>
                <a:rPr lang="en-US" sz="1100" dirty="0"/>
                <a:t>project</a:t>
              </a:r>
            </a:p>
          </p:txBody>
        </p:sp>
        <p:sp>
          <p:nvSpPr>
            <p:cNvPr id="8" name="Rectangle 7"/>
            <p:cNvSpPr/>
            <p:nvPr/>
          </p:nvSpPr>
          <p:spPr>
            <a:xfrm>
              <a:off x="8540372" y="3963253"/>
              <a:ext cx="961031" cy="580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Document conclusions</a:t>
              </a:r>
            </a:p>
          </p:txBody>
        </p:sp>
        <p:sp>
          <p:nvSpPr>
            <p:cNvPr id="9" name="Flowchart: Terminator 8"/>
            <p:cNvSpPr/>
            <p:nvPr/>
          </p:nvSpPr>
          <p:spPr>
            <a:xfrm>
              <a:off x="8709262" y="3324652"/>
              <a:ext cx="623248" cy="20045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End</a:t>
              </a:r>
            </a:p>
          </p:txBody>
        </p:sp>
        <p:cxnSp>
          <p:nvCxnSpPr>
            <p:cNvPr id="10" name="Straight Connector 9"/>
            <p:cNvCxnSpPr>
              <a:stCxn id="24" idx="2"/>
              <a:endCxn id="6" idx="1"/>
            </p:cNvCxnSpPr>
            <p:nvPr/>
          </p:nvCxnSpPr>
          <p:spPr>
            <a:xfrm flipV="1">
              <a:off x="4491251" y="6473304"/>
              <a:ext cx="4062768" cy="3696"/>
            </a:xfrm>
            <a:prstGeom prst="line">
              <a:avLst/>
            </a:prstGeom>
          </p:spPr>
          <p:style>
            <a:lnRef idx="1">
              <a:schemeClr val="accent1"/>
            </a:lnRef>
            <a:fillRef idx="0">
              <a:schemeClr val="accent1"/>
            </a:fillRef>
            <a:effectRef idx="0">
              <a:schemeClr val="accent1"/>
            </a:effectRef>
            <a:fontRef idx="minor">
              <a:schemeClr val="tx1"/>
            </a:fontRef>
          </p:style>
        </p:cxnSp>
        <p:grpSp>
          <p:nvGrpSpPr>
            <p:cNvPr id="5" name="Group 10"/>
            <p:cNvGrpSpPr/>
            <p:nvPr/>
          </p:nvGrpSpPr>
          <p:grpSpPr>
            <a:xfrm>
              <a:off x="3576852" y="1817712"/>
              <a:ext cx="4043149" cy="4659288"/>
              <a:chOff x="2052851" y="1905000"/>
              <a:chExt cx="4043149" cy="4659288"/>
            </a:xfrm>
          </p:grpSpPr>
          <p:sp>
            <p:nvSpPr>
              <p:cNvPr id="19" name="Flowchart: Terminator 18"/>
              <p:cNvSpPr/>
              <p:nvPr/>
            </p:nvSpPr>
            <p:spPr>
              <a:xfrm>
                <a:off x="2415579" y="1905000"/>
                <a:ext cx="1126501" cy="37303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Start</a:t>
                </a:r>
              </a:p>
            </p:txBody>
          </p:sp>
          <p:sp>
            <p:nvSpPr>
              <p:cNvPr id="20" name="Rectangle 19"/>
              <p:cNvSpPr/>
              <p:nvPr/>
            </p:nvSpPr>
            <p:spPr>
              <a:xfrm>
                <a:off x="2586251" y="2539564"/>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Publish Initial Plan</a:t>
                </a:r>
              </a:p>
            </p:txBody>
          </p:sp>
          <p:sp>
            <p:nvSpPr>
              <p:cNvPr id="21" name="Rectangle 20"/>
              <p:cNvSpPr/>
              <p:nvPr/>
            </p:nvSpPr>
            <p:spPr>
              <a:xfrm>
                <a:off x="2510051" y="3410689"/>
                <a:ext cx="914400" cy="601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Gather Project Information</a:t>
                </a:r>
              </a:p>
            </p:txBody>
          </p:sp>
          <p:sp>
            <p:nvSpPr>
              <p:cNvPr id="22" name="Rectangle 21"/>
              <p:cNvSpPr/>
              <p:nvPr/>
            </p:nvSpPr>
            <p:spPr>
              <a:xfrm>
                <a:off x="2561230" y="4273853"/>
                <a:ext cx="812042" cy="532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Compare progress vs. targets</a:t>
                </a:r>
              </a:p>
            </p:txBody>
          </p:sp>
          <p:sp>
            <p:nvSpPr>
              <p:cNvPr id="23" name="Diamond 22"/>
              <p:cNvSpPr/>
              <p:nvPr/>
            </p:nvSpPr>
            <p:spPr>
              <a:xfrm>
                <a:off x="2052851" y="5067641"/>
                <a:ext cx="1828800" cy="61073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Satisfactory ?</a:t>
                </a:r>
                <a:endParaRPr lang="en-US" sz="1100" dirty="0"/>
              </a:p>
            </p:txBody>
          </p:sp>
          <p:sp>
            <p:nvSpPr>
              <p:cNvPr id="24" name="Diamond 23"/>
              <p:cNvSpPr/>
              <p:nvPr/>
            </p:nvSpPr>
            <p:spPr>
              <a:xfrm>
                <a:off x="2129051" y="5939903"/>
                <a:ext cx="1676400" cy="62438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Project </a:t>
                </a:r>
                <a:r>
                  <a:rPr lang="en-US" sz="1100" dirty="0" smtClean="0"/>
                  <a:t>Completed?</a:t>
                </a:r>
                <a:endParaRPr lang="en-US" sz="1100" dirty="0"/>
              </a:p>
            </p:txBody>
          </p:sp>
          <p:sp>
            <p:nvSpPr>
              <p:cNvPr id="25" name="Rectangle 24"/>
              <p:cNvSpPr/>
              <p:nvPr/>
            </p:nvSpPr>
            <p:spPr>
              <a:xfrm>
                <a:off x="4670377" y="3842270"/>
                <a:ext cx="685800" cy="601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Publish revised plan</a:t>
                </a:r>
              </a:p>
            </p:txBody>
          </p:sp>
          <p:sp>
            <p:nvSpPr>
              <p:cNvPr id="26" name="Rectangle 25"/>
              <p:cNvSpPr/>
              <p:nvPr/>
            </p:nvSpPr>
            <p:spPr>
              <a:xfrm>
                <a:off x="4610100" y="5072190"/>
                <a:ext cx="806355" cy="601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Take remedial action</a:t>
                </a:r>
              </a:p>
            </p:txBody>
          </p:sp>
          <p:cxnSp>
            <p:nvCxnSpPr>
              <p:cNvPr id="27" name="Straight Connector 26"/>
              <p:cNvCxnSpPr>
                <a:stCxn id="19" idx="2"/>
                <a:endCxn id="20" idx="0"/>
              </p:cNvCxnSpPr>
              <p:nvPr/>
            </p:nvCxnSpPr>
            <p:spPr>
              <a:xfrm flipH="1">
                <a:off x="2967251" y="2278039"/>
                <a:ext cx="11578" cy="2615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0" idx="2"/>
                <a:endCxn id="21" idx="0"/>
              </p:cNvCxnSpPr>
              <p:nvPr/>
            </p:nvCxnSpPr>
            <p:spPr>
              <a:xfrm>
                <a:off x="2967251" y="3149164"/>
                <a:ext cx="0" cy="2615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1" idx="2"/>
                <a:endCxn id="22" idx="0"/>
              </p:cNvCxnSpPr>
              <p:nvPr/>
            </p:nvCxnSpPr>
            <p:spPr>
              <a:xfrm>
                <a:off x="2967251" y="4012328"/>
                <a:ext cx="0" cy="2615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2" idx="2"/>
                <a:endCxn id="23" idx="0"/>
              </p:cNvCxnSpPr>
              <p:nvPr/>
            </p:nvCxnSpPr>
            <p:spPr>
              <a:xfrm>
                <a:off x="2967251" y="4806116"/>
                <a:ext cx="0" cy="2615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3" idx="2"/>
                <a:endCxn id="24" idx="0"/>
              </p:cNvCxnSpPr>
              <p:nvPr/>
            </p:nvCxnSpPr>
            <p:spPr>
              <a:xfrm>
                <a:off x="2967251" y="5678378"/>
                <a:ext cx="0" cy="2615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3" idx="3"/>
                <a:endCxn id="26" idx="1"/>
              </p:cNvCxnSpPr>
              <p:nvPr/>
            </p:nvCxnSpPr>
            <p:spPr>
              <a:xfrm>
                <a:off x="3881651" y="5373010"/>
                <a:ext cx="7284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6" idx="0"/>
                <a:endCxn id="25" idx="2"/>
              </p:cNvCxnSpPr>
              <p:nvPr/>
            </p:nvCxnSpPr>
            <p:spPr>
              <a:xfrm flipH="1" flipV="1">
                <a:off x="5013277" y="4443909"/>
                <a:ext cx="1" cy="628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0800000">
                <a:off x="2967251" y="3279926"/>
                <a:ext cx="31287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5" idx="0"/>
              </p:cNvCxnSpPr>
              <p:nvPr/>
            </p:nvCxnSpPr>
            <p:spPr>
              <a:xfrm flipH="1" flipV="1">
                <a:off x="5008444" y="3279925"/>
                <a:ext cx="4833" cy="562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096000" y="3279925"/>
                <a:ext cx="0" cy="29721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4" idx="3"/>
              </p:cNvCxnSpPr>
              <p:nvPr/>
            </p:nvCxnSpPr>
            <p:spPr>
              <a:xfrm flipV="1">
                <a:off x="3805451" y="6252095"/>
                <a:ext cx="2290549" cy="1"/>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2" name="Straight Connector 11"/>
            <p:cNvCxnSpPr>
              <a:stCxn id="6" idx="0"/>
              <a:endCxn id="7" idx="2"/>
            </p:cNvCxnSpPr>
            <p:nvPr/>
          </p:nvCxnSpPr>
          <p:spPr>
            <a:xfrm flipH="1" flipV="1">
              <a:off x="9020887" y="5457398"/>
              <a:ext cx="1" cy="859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0"/>
              <a:endCxn id="8" idx="2"/>
            </p:cNvCxnSpPr>
            <p:nvPr/>
          </p:nvCxnSpPr>
          <p:spPr>
            <a:xfrm flipV="1">
              <a:off x="9020887" y="4543852"/>
              <a:ext cx="1" cy="348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0"/>
              <a:endCxn id="9" idx="2"/>
            </p:cNvCxnSpPr>
            <p:nvPr/>
          </p:nvCxnSpPr>
          <p:spPr>
            <a:xfrm flipH="1" flipV="1">
              <a:off x="9020887" y="3525103"/>
              <a:ext cx="1" cy="438151"/>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523508" y="5061582"/>
              <a:ext cx="487741" cy="276999"/>
            </a:xfrm>
            <a:prstGeom prst="rect">
              <a:avLst/>
            </a:prstGeom>
            <a:noFill/>
          </p:spPr>
          <p:txBody>
            <a:bodyPr wrap="none" lIns="91440" tIns="45720" rIns="91440" bIns="45720">
              <a:spAutoFit/>
            </a:bodyPr>
            <a:lstStyle/>
            <a:p>
              <a:pPr algn="ctr"/>
              <a:r>
                <a:rPr lang="en-US" sz="1200" dirty="0">
                  <a:ln w="0"/>
                  <a:effectLst>
                    <a:outerShdw blurRad="38100" dist="19050" dir="2700000" algn="tl" rotWithShape="0">
                      <a:schemeClr val="dk1">
                        <a:alpha val="40000"/>
                      </a:schemeClr>
                    </a:outerShdw>
                  </a:effectLst>
                </a:rPr>
                <a:t>No</a:t>
              </a:r>
            </a:p>
          </p:txBody>
        </p:sp>
        <p:sp>
          <p:nvSpPr>
            <p:cNvPr id="16" name="Rectangle 15"/>
            <p:cNvSpPr/>
            <p:nvPr/>
          </p:nvSpPr>
          <p:spPr>
            <a:xfrm>
              <a:off x="6230855" y="5937824"/>
              <a:ext cx="487741" cy="276999"/>
            </a:xfrm>
            <a:prstGeom prst="rect">
              <a:avLst/>
            </a:prstGeom>
            <a:noFill/>
          </p:spPr>
          <p:txBody>
            <a:bodyPr wrap="none" lIns="91440" tIns="45720" rIns="91440" bIns="45720">
              <a:spAutoFit/>
            </a:bodyPr>
            <a:lstStyle/>
            <a:p>
              <a:pPr algn="ctr"/>
              <a:r>
                <a:rPr lang="en-US" sz="1200" dirty="0">
                  <a:ln w="0"/>
                  <a:effectLst>
                    <a:outerShdw blurRad="38100" dist="19050" dir="2700000" algn="tl" rotWithShape="0">
                      <a:schemeClr val="dk1">
                        <a:alpha val="40000"/>
                      </a:schemeClr>
                    </a:outerShdw>
                  </a:effectLst>
                </a:rPr>
                <a:t>No</a:t>
              </a:r>
            </a:p>
          </p:txBody>
        </p:sp>
        <p:sp>
          <p:nvSpPr>
            <p:cNvPr id="17" name="Rectangle 16"/>
            <p:cNvSpPr/>
            <p:nvPr/>
          </p:nvSpPr>
          <p:spPr>
            <a:xfrm>
              <a:off x="4395427" y="5594442"/>
              <a:ext cx="515783" cy="276999"/>
            </a:xfrm>
            <a:prstGeom prst="rect">
              <a:avLst/>
            </a:prstGeom>
            <a:noFill/>
          </p:spPr>
          <p:txBody>
            <a:bodyPr wrap="none" lIns="91440" tIns="45720" rIns="91440" bIns="45720">
              <a:spAutoFit/>
            </a:bodyPr>
            <a:lstStyle/>
            <a:p>
              <a:pPr algn="ctr"/>
              <a:r>
                <a:rPr lang="en-US" sz="1200" dirty="0">
                  <a:ln w="0"/>
                  <a:effectLst>
                    <a:outerShdw blurRad="38100" dist="19050" dir="2700000" algn="tl" rotWithShape="0">
                      <a:schemeClr val="dk1">
                        <a:alpha val="40000"/>
                      </a:schemeClr>
                    </a:outerShdw>
                  </a:effectLst>
                </a:rPr>
                <a:t>Yes</a:t>
              </a:r>
            </a:p>
          </p:txBody>
        </p:sp>
        <p:sp>
          <p:nvSpPr>
            <p:cNvPr id="18" name="Rectangle 17"/>
            <p:cNvSpPr/>
            <p:nvPr/>
          </p:nvSpPr>
          <p:spPr>
            <a:xfrm>
              <a:off x="6722144" y="6274269"/>
              <a:ext cx="515783" cy="276999"/>
            </a:xfrm>
            <a:prstGeom prst="rect">
              <a:avLst/>
            </a:prstGeom>
            <a:noFill/>
          </p:spPr>
          <p:txBody>
            <a:bodyPr wrap="none" lIns="91440" tIns="45720" rIns="91440" bIns="45720">
              <a:spAutoFit/>
            </a:bodyPr>
            <a:lstStyle/>
            <a:p>
              <a:pPr algn="ctr"/>
              <a:r>
                <a:rPr lang="en-US" sz="1200" dirty="0">
                  <a:ln w="0"/>
                  <a:effectLst>
                    <a:outerShdw blurRad="38100" dist="19050" dir="2700000" algn="tl" rotWithShape="0">
                      <a:schemeClr val="dk1">
                        <a:alpha val="40000"/>
                      </a:schemeClr>
                    </a:outerShdw>
                  </a:effectLst>
                </a:rPr>
                <a:t>Yes</a:t>
              </a:r>
            </a:p>
          </p:txBody>
        </p:sp>
      </p:grpSp>
    </p:spTree>
    <p:extLst>
      <p:ext uri="{BB962C8B-B14F-4D97-AF65-F5344CB8AC3E}">
        <p14:creationId xmlns:p14="http://schemas.microsoft.com/office/powerpoint/2010/main" val="3221523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What can go </a:t>
            </a:r>
            <a:r>
              <a:rPr lang="en-US" sz="4000" b="1" i="1" dirty="0" smtClean="0">
                <a:solidFill>
                  <a:srgbClr val="FF0000"/>
                </a:solidFill>
              </a:rPr>
              <a:t>wrong</a:t>
            </a:r>
            <a:r>
              <a:rPr lang="en-US" sz="4000" dirty="0" smtClean="0"/>
              <a:t> in product?</a:t>
            </a:r>
            <a:endParaRPr lang="en-US" sz="4000" dirty="0"/>
          </a:p>
        </p:txBody>
      </p:sp>
      <p:sp>
        <p:nvSpPr>
          <p:cNvPr id="3" name="Content Placeholder 2"/>
          <p:cNvSpPr>
            <a:spLocks noGrp="1"/>
          </p:cNvSpPr>
          <p:nvPr>
            <p:ph idx="1"/>
          </p:nvPr>
        </p:nvSpPr>
        <p:spPr/>
        <p:txBody>
          <a:bodyPr/>
          <a:lstStyle/>
          <a:p>
            <a:pPr marL="514350" indent="-514350">
              <a:buFont typeface="+mj-lt"/>
              <a:buAutoNum type="arabicParenR"/>
            </a:pPr>
            <a:r>
              <a:rPr lang="en-US" dirty="0" smtClean="0">
                <a:solidFill>
                  <a:srgbClr val="0000FF"/>
                </a:solidFill>
              </a:rPr>
              <a:t>Inadequate functionality of a product</a:t>
            </a:r>
          </a:p>
          <a:p>
            <a:pPr marL="731520" lvl="1" indent="-274320"/>
            <a:r>
              <a:rPr lang="en-US" dirty="0" smtClean="0"/>
              <a:t>Related to software requirements specification</a:t>
            </a:r>
          </a:p>
          <a:p>
            <a:pPr marL="514350" indent="-514350">
              <a:buFont typeface="+mj-lt"/>
              <a:buAutoNum type="arabicParenR"/>
            </a:pPr>
            <a:r>
              <a:rPr lang="en-US" dirty="0" smtClean="0">
                <a:solidFill>
                  <a:srgbClr val="0000FF"/>
                </a:solidFill>
              </a:rPr>
              <a:t>Poor quality of a product</a:t>
            </a:r>
          </a:p>
          <a:p>
            <a:pPr marL="731520" lvl="1" indent="-274320"/>
            <a:r>
              <a:rPr lang="en-US" dirty="0" smtClean="0"/>
              <a:t>Related to quality management</a:t>
            </a:r>
          </a:p>
          <a:p>
            <a:pPr marL="514350" indent="-514350">
              <a:buFont typeface="+mj-lt"/>
              <a:buAutoNum type="arabicParenR"/>
            </a:pPr>
            <a:r>
              <a:rPr lang="en-US" dirty="0" smtClean="0">
                <a:solidFill>
                  <a:srgbClr val="0000FF"/>
                </a:solidFill>
              </a:rPr>
              <a:t>Late delivery of the product</a:t>
            </a:r>
          </a:p>
          <a:p>
            <a:pPr marL="514350" indent="-514350">
              <a:buFont typeface="+mj-lt"/>
              <a:buAutoNum type="arabicParenR"/>
            </a:pPr>
            <a:r>
              <a:rPr lang="en-US" dirty="0" smtClean="0">
                <a:solidFill>
                  <a:srgbClr val="0000FF"/>
                </a:solidFill>
              </a:rPr>
              <a:t>Overly exceeding the budget</a:t>
            </a:r>
            <a:endParaRPr lang="en-AU" dirty="0" smtClean="0">
              <a:solidFill>
                <a:srgbClr val="0000FF"/>
              </a:solidFill>
            </a:endParaRPr>
          </a:p>
          <a:p>
            <a:pPr>
              <a:buNone/>
            </a:pPr>
            <a:endParaRPr lang="en-US" dirty="0"/>
          </a:p>
        </p:txBody>
      </p:sp>
      <p:sp>
        <p:nvSpPr>
          <p:cNvPr id="4" name="Slide Number Placeholder 3"/>
          <p:cNvSpPr>
            <a:spLocks noGrp="1"/>
          </p:cNvSpPr>
          <p:nvPr>
            <p:ph type="sldNum" sz="quarter" idx="12"/>
          </p:nvPr>
        </p:nvSpPr>
        <p:spPr/>
        <p:txBody>
          <a:bodyPr/>
          <a:lstStyle/>
          <a:p>
            <a:fld id="{5C83C791-A630-44B4-A8A8-1CB60A312071}"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dirty="0" smtClean="0"/>
              <a:t>Responsibility</a:t>
            </a:r>
            <a:endParaRPr lang="en-US" sz="4000" dirty="0"/>
          </a:p>
        </p:txBody>
      </p:sp>
      <p:sp>
        <p:nvSpPr>
          <p:cNvPr id="3" name="Content Placeholder 2"/>
          <p:cNvSpPr>
            <a:spLocks noGrp="1"/>
          </p:cNvSpPr>
          <p:nvPr>
            <p:ph idx="1"/>
          </p:nvPr>
        </p:nvSpPr>
        <p:spPr>
          <a:xfrm>
            <a:off x="381000" y="1295400"/>
            <a:ext cx="8458200" cy="5105400"/>
          </a:xfrm>
        </p:spPr>
        <p:txBody>
          <a:bodyPr>
            <a:normAutofit/>
          </a:bodyPr>
          <a:lstStyle/>
          <a:p>
            <a:r>
              <a:rPr lang="en-US" sz="2400" dirty="0" smtClean="0"/>
              <a:t>The </a:t>
            </a:r>
            <a:r>
              <a:rPr lang="en-US" sz="2400" b="1" dirty="0" smtClean="0"/>
              <a:t>overall</a:t>
            </a:r>
            <a:r>
              <a:rPr lang="en-US" sz="2400" dirty="0" smtClean="0"/>
              <a:t> </a:t>
            </a:r>
            <a:r>
              <a:rPr lang="en-US" sz="2400" b="1" dirty="0" smtClean="0"/>
              <a:t>responsibility</a:t>
            </a:r>
            <a:r>
              <a:rPr lang="en-US" sz="2400" dirty="0" smtClean="0"/>
              <a:t> for ensuring satisfactory progress on a project is often the role of the </a:t>
            </a:r>
            <a:r>
              <a:rPr lang="en-US" sz="2400" i="1" dirty="0" smtClean="0">
                <a:solidFill>
                  <a:srgbClr val="0000FF"/>
                </a:solidFill>
              </a:rPr>
              <a:t>project steering committee</a:t>
            </a:r>
            <a:r>
              <a:rPr lang="en-US" sz="2400" dirty="0" smtClean="0"/>
              <a:t>, </a:t>
            </a:r>
            <a:r>
              <a:rPr lang="en-US" sz="2400" i="1" dirty="0" smtClean="0">
                <a:solidFill>
                  <a:srgbClr val="0000FF"/>
                </a:solidFill>
              </a:rPr>
              <a:t>project</a:t>
            </a:r>
            <a:r>
              <a:rPr lang="en-US" sz="2400" dirty="0" smtClean="0"/>
              <a:t> </a:t>
            </a:r>
            <a:r>
              <a:rPr lang="en-US" sz="2400" i="1" dirty="0" smtClean="0">
                <a:solidFill>
                  <a:srgbClr val="0000FF"/>
                </a:solidFill>
              </a:rPr>
              <a:t>management board</a:t>
            </a:r>
            <a:r>
              <a:rPr lang="en-US" sz="2400" dirty="0" smtClean="0"/>
              <a:t>, or </a:t>
            </a:r>
            <a:r>
              <a:rPr lang="en-US" sz="2400" i="1" dirty="0" smtClean="0">
                <a:solidFill>
                  <a:srgbClr val="FF0000"/>
                </a:solidFill>
              </a:rPr>
              <a:t>project board </a:t>
            </a:r>
            <a:r>
              <a:rPr lang="en-US" sz="2400" dirty="0" smtClean="0"/>
              <a:t>(in </a:t>
            </a:r>
            <a:r>
              <a:rPr lang="en-US" sz="2400" b="1" dirty="0" smtClean="0">
                <a:solidFill>
                  <a:srgbClr val="FF0000"/>
                </a:solidFill>
              </a:rPr>
              <a:t>PRINCE 2</a:t>
            </a:r>
            <a:r>
              <a:rPr lang="en-US" sz="2400" dirty="0" smtClean="0"/>
              <a:t>)</a:t>
            </a:r>
          </a:p>
          <a:p>
            <a:r>
              <a:rPr lang="en-US" sz="2400" b="1" dirty="0" smtClean="0"/>
              <a:t>Day-to-day responsibility </a:t>
            </a:r>
            <a:r>
              <a:rPr lang="en-US" sz="2400" dirty="0" smtClean="0"/>
              <a:t>will rest with the </a:t>
            </a:r>
            <a:r>
              <a:rPr lang="en-US" sz="2400" b="1" dirty="0" smtClean="0"/>
              <a:t>PM</a:t>
            </a:r>
            <a:r>
              <a:rPr lang="en-US" sz="2400" dirty="0" smtClean="0"/>
              <a:t>, in all but the smallest of projects, aspects of this can be delegated to team leaders.</a:t>
            </a:r>
          </a:p>
          <a:p>
            <a:r>
              <a:rPr lang="en-US" sz="2400" dirty="0" smtClean="0"/>
              <a:t>With small projects, individual team members usually report directly to the PM, but in most cases team leaders will collate reports on their section’s progress and forward summaries to the PM. These, in turn, will be incorporated into project-level reports for the steering committee and, via them or directly, progress reports for the client.</a:t>
            </a:r>
          </a:p>
          <a:p>
            <a:pPr>
              <a:buNone/>
            </a:pPr>
            <a:endParaRPr lang="en-US" sz="2400" dirty="0"/>
          </a:p>
        </p:txBody>
      </p:sp>
      <p:sp>
        <p:nvSpPr>
          <p:cNvPr id="4" name="Slide Number Placeholder 3"/>
          <p:cNvSpPr>
            <a:spLocks noGrp="1"/>
          </p:cNvSpPr>
          <p:nvPr>
            <p:ph type="sldNum" sz="quarter" idx="12"/>
          </p:nvPr>
        </p:nvSpPr>
        <p:spPr/>
        <p:txBody>
          <a:bodyPr/>
          <a:lstStyle/>
          <a:p>
            <a:fld id="{5C83C791-A630-44B4-A8A8-1CB60A312071}"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sz="4000" b="1" dirty="0" smtClean="0">
                <a:solidFill>
                  <a:srgbClr val="0000FF"/>
                </a:solidFill>
              </a:rPr>
              <a:t>Project Reporting Structures</a:t>
            </a:r>
            <a:endParaRPr lang="en-US" sz="4000" b="1" dirty="0">
              <a:solidFill>
                <a:srgbClr val="0000FF"/>
              </a:solidFill>
            </a:endParaRPr>
          </a:p>
        </p:txBody>
      </p:sp>
      <p:sp>
        <p:nvSpPr>
          <p:cNvPr id="4" name="Slide Number Placeholder 3"/>
          <p:cNvSpPr>
            <a:spLocks noGrp="1"/>
          </p:cNvSpPr>
          <p:nvPr>
            <p:ph type="sldNum" sz="quarter" idx="12"/>
          </p:nvPr>
        </p:nvSpPr>
        <p:spPr/>
        <p:txBody>
          <a:bodyPr/>
          <a:lstStyle/>
          <a:p>
            <a:fld id="{7DBECBBC-B5FD-4F11-9AC2-5AED2BF7CA3D}" type="slidenum">
              <a:rPr lang="en-US" smtClean="0"/>
              <a:pPr/>
              <a:t>7</a:t>
            </a:fld>
            <a:endParaRPr lang="en-US" dirty="0"/>
          </a:p>
        </p:txBody>
      </p:sp>
      <p:grpSp>
        <p:nvGrpSpPr>
          <p:cNvPr id="3" name="Group 4"/>
          <p:cNvGrpSpPr/>
          <p:nvPr/>
        </p:nvGrpSpPr>
        <p:grpSpPr>
          <a:xfrm>
            <a:off x="990600" y="1295400"/>
            <a:ext cx="6934200" cy="4937055"/>
            <a:chOff x="1752129" y="1828800"/>
            <a:chExt cx="6756903" cy="4541767"/>
          </a:xfrm>
        </p:grpSpPr>
        <p:grpSp>
          <p:nvGrpSpPr>
            <p:cNvPr id="5" name="Group 5"/>
            <p:cNvGrpSpPr/>
            <p:nvPr/>
          </p:nvGrpSpPr>
          <p:grpSpPr>
            <a:xfrm>
              <a:off x="2146305" y="4583592"/>
              <a:ext cx="6045087" cy="254821"/>
              <a:chOff x="2146305" y="4583592"/>
              <a:chExt cx="6045087" cy="254821"/>
            </a:xfrm>
          </p:grpSpPr>
          <p:sp>
            <p:nvSpPr>
              <p:cNvPr id="56" name="Rectangle 55"/>
              <p:cNvSpPr/>
              <p:nvPr/>
            </p:nvSpPr>
            <p:spPr>
              <a:xfrm>
                <a:off x="2146305" y="4583592"/>
                <a:ext cx="968326" cy="254821"/>
              </a:xfrm>
              <a:prstGeom prst="rect">
                <a:avLst/>
              </a:prstGeom>
              <a:noFill/>
            </p:spPr>
            <p:txBody>
              <a:bodyPr wrap="none" lIns="91440" tIns="45720" rIns="91440" bIns="45720">
                <a:spAutoFit/>
              </a:bodyPr>
              <a:lstStyle/>
              <a:p>
                <a:pPr algn="ctr"/>
                <a:r>
                  <a:rPr lang="en-US" sz="1200" b="1" dirty="0">
                    <a:ln w="0"/>
                  </a:rPr>
                  <a:t>Team Leader</a:t>
                </a:r>
              </a:p>
            </p:txBody>
          </p:sp>
          <p:sp>
            <p:nvSpPr>
              <p:cNvPr id="57" name="Rectangle 56"/>
              <p:cNvSpPr/>
              <p:nvPr/>
            </p:nvSpPr>
            <p:spPr>
              <a:xfrm>
                <a:off x="3838560" y="4583592"/>
                <a:ext cx="968326" cy="254821"/>
              </a:xfrm>
              <a:prstGeom prst="rect">
                <a:avLst/>
              </a:prstGeom>
              <a:noFill/>
            </p:spPr>
            <p:txBody>
              <a:bodyPr wrap="none" lIns="91440" tIns="45720" rIns="91440" bIns="45720">
                <a:spAutoFit/>
              </a:bodyPr>
              <a:lstStyle/>
              <a:p>
                <a:pPr algn="ctr"/>
                <a:r>
                  <a:rPr lang="en-US" sz="1200" b="1" dirty="0">
                    <a:ln w="0"/>
                  </a:rPr>
                  <a:t>Team Leader</a:t>
                </a:r>
              </a:p>
            </p:txBody>
          </p:sp>
          <p:sp>
            <p:nvSpPr>
              <p:cNvPr id="58" name="Rectangle 57"/>
              <p:cNvSpPr/>
              <p:nvPr/>
            </p:nvSpPr>
            <p:spPr>
              <a:xfrm>
                <a:off x="5530813" y="4583592"/>
                <a:ext cx="968326" cy="254821"/>
              </a:xfrm>
              <a:prstGeom prst="rect">
                <a:avLst/>
              </a:prstGeom>
              <a:noFill/>
            </p:spPr>
            <p:txBody>
              <a:bodyPr wrap="none" lIns="91440" tIns="45720" rIns="91440" bIns="45720">
                <a:spAutoFit/>
              </a:bodyPr>
              <a:lstStyle/>
              <a:p>
                <a:pPr algn="ctr"/>
                <a:r>
                  <a:rPr lang="en-US" sz="1200" b="1" dirty="0">
                    <a:ln w="0"/>
                  </a:rPr>
                  <a:t>Team </a:t>
                </a:r>
                <a:r>
                  <a:rPr lang="en-US" sz="1200" b="1" dirty="0" smtClean="0">
                    <a:ln w="0"/>
                  </a:rPr>
                  <a:t>Leader</a:t>
                </a:r>
                <a:endParaRPr lang="en-US" sz="1200" b="1" dirty="0">
                  <a:ln w="0"/>
                </a:endParaRPr>
              </a:p>
            </p:txBody>
          </p:sp>
          <p:sp>
            <p:nvSpPr>
              <p:cNvPr id="59" name="Rectangle 58"/>
              <p:cNvSpPr/>
              <p:nvPr/>
            </p:nvSpPr>
            <p:spPr>
              <a:xfrm>
                <a:off x="7223066" y="4583592"/>
                <a:ext cx="968326" cy="254821"/>
              </a:xfrm>
              <a:prstGeom prst="rect">
                <a:avLst/>
              </a:prstGeom>
              <a:noFill/>
            </p:spPr>
            <p:txBody>
              <a:bodyPr wrap="none" lIns="91440" tIns="45720" rIns="91440" bIns="45720">
                <a:spAutoFit/>
              </a:bodyPr>
              <a:lstStyle/>
              <a:p>
                <a:pPr algn="ctr"/>
                <a:r>
                  <a:rPr lang="en-US" sz="1200" b="1" dirty="0">
                    <a:ln w="0"/>
                  </a:rPr>
                  <a:t>Team Leader</a:t>
                </a:r>
              </a:p>
            </p:txBody>
          </p:sp>
        </p:grpSp>
        <p:sp>
          <p:nvSpPr>
            <p:cNvPr id="7" name="Rectangle 6"/>
            <p:cNvSpPr/>
            <p:nvPr/>
          </p:nvSpPr>
          <p:spPr>
            <a:xfrm>
              <a:off x="1752129" y="5724236"/>
              <a:ext cx="1604287" cy="461665"/>
            </a:xfrm>
            <a:prstGeom prst="rect">
              <a:avLst/>
            </a:prstGeom>
            <a:noFill/>
          </p:spPr>
          <p:txBody>
            <a:bodyPr wrap="none" lIns="91440" tIns="45720" rIns="91440" bIns="45720">
              <a:spAutoFit/>
            </a:bodyPr>
            <a:lstStyle/>
            <a:p>
              <a:pPr algn="ctr"/>
              <a:r>
                <a:rPr lang="en-US" sz="1200" b="1" dirty="0">
                  <a:ln w="0"/>
                  <a:effectLst>
                    <a:outerShdw blurRad="38100" dist="19050" dir="2700000" algn="tl" rotWithShape="0">
                      <a:schemeClr val="dk1">
                        <a:alpha val="40000"/>
                      </a:schemeClr>
                    </a:outerShdw>
                  </a:effectLst>
                </a:rPr>
                <a:t>Analysis/Design</a:t>
              </a:r>
            </a:p>
            <a:p>
              <a:pPr algn="ctr"/>
              <a:r>
                <a:rPr lang="en-US" sz="1200" b="1" dirty="0">
                  <a:ln w="0"/>
                  <a:effectLst>
                    <a:outerShdw blurRad="38100" dist="19050" dir="2700000" algn="tl" rotWithShape="0">
                      <a:schemeClr val="dk1">
                        <a:alpha val="40000"/>
                      </a:schemeClr>
                    </a:outerShdw>
                  </a:effectLst>
                </a:rPr>
                <a:t>section</a:t>
              </a:r>
            </a:p>
          </p:txBody>
        </p:sp>
        <p:sp>
          <p:nvSpPr>
            <p:cNvPr id="8" name="Rectangle 7"/>
            <p:cNvSpPr/>
            <p:nvPr/>
          </p:nvSpPr>
          <p:spPr>
            <a:xfrm>
              <a:off x="3643007" y="5724236"/>
              <a:ext cx="1397649" cy="461665"/>
            </a:xfrm>
            <a:prstGeom prst="rect">
              <a:avLst/>
            </a:prstGeom>
            <a:noFill/>
          </p:spPr>
          <p:txBody>
            <a:bodyPr wrap="none" lIns="91440" tIns="45720" rIns="91440" bIns="45720">
              <a:spAutoFit/>
            </a:bodyPr>
            <a:lstStyle/>
            <a:p>
              <a:pPr algn="ctr"/>
              <a:r>
                <a:rPr lang="en-US" sz="1200" b="1" dirty="0">
                  <a:ln w="0"/>
                  <a:effectLst>
                    <a:outerShdw blurRad="38100" dist="19050" dir="2700000" algn="tl" rotWithShape="0">
                      <a:schemeClr val="dk1">
                        <a:alpha val="40000"/>
                      </a:schemeClr>
                    </a:outerShdw>
                  </a:effectLst>
                </a:rPr>
                <a:t>Programming</a:t>
              </a:r>
            </a:p>
            <a:p>
              <a:pPr algn="ctr"/>
              <a:r>
                <a:rPr lang="en-US" sz="1200" b="1" dirty="0">
                  <a:ln w="0"/>
                  <a:effectLst>
                    <a:outerShdw blurRad="38100" dist="19050" dir="2700000" algn="tl" rotWithShape="0">
                      <a:schemeClr val="dk1">
                        <a:alpha val="40000"/>
                      </a:schemeClr>
                    </a:outerShdw>
                  </a:effectLst>
                </a:rPr>
                <a:t>section</a:t>
              </a:r>
            </a:p>
          </p:txBody>
        </p:sp>
        <p:sp>
          <p:nvSpPr>
            <p:cNvPr id="9" name="Rectangle 8"/>
            <p:cNvSpPr/>
            <p:nvPr/>
          </p:nvSpPr>
          <p:spPr>
            <a:xfrm>
              <a:off x="5219795" y="5724236"/>
              <a:ext cx="1523239" cy="461665"/>
            </a:xfrm>
            <a:prstGeom prst="rect">
              <a:avLst/>
            </a:prstGeom>
            <a:noFill/>
          </p:spPr>
          <p:txBody>
            <a:bodyPr wrap="none" lIns="91440" tIns="45720" rIns="91440" bIns="45720">
              <a:spAutoFit/>
            </a:bodyPr>
            <a:lstStyle/>
            <a:p>
              <a:pPr algn="ctr"/>
              <a:r>
                <a:rPr lang="en-US" sz="1200" b="1" dirty="0">
                  <a:ln w="0"/>
                  <a:effectLst>
                    <a:outerShdw blurRad="38100" dist="19050" dir="2700000" algn="tl" rotWithShape="0">
                      <a:schemeClr val="dk1">
                        <a:alpha val="40000"/>
                      </a:schemeClr>
                    </a:outerShdw>
                  </a:effectLst>
                </a:rPr>
                <a:t>Quality control</a:t>
              </a:r>
            </a:p>
            <a:p>
              <a:pPr algn="ctr"/>
              <a:r>
                <a:rPr lang="en-US" sz="1200" b="1" dirty="0">
                  <a:ln w="0"/>
                  <a:effectLst>
                    <a:outerShdw blurRad="38100" dist="19050" dir="2700000" algn="tl" rotWithShape="0">
                      <a:schemeClr val="dk1">
                        <a:alpha val="40000"/>
                      </a:schemeClr>
                    </a:outerShdw>
                  </a:effectLst>
                </a:rPr>
                <a:t>section</a:t>
              </a:r>
            </a:p>
          </p:txBody>
        </p:sp>
        <p:sp>
          <p:nvSpPr>
            <p:cNvPr id="10" name="Rectangle 9"/>
            <p:cNvSpPr/>
            <p:nvPr/>
          </p:nvSpPr>
          <p:spPr>
            <a:xfrm>
              <a:off x="6934840" y="5724236"/>
              <a:ext cx="1574192" cy="646331"/>
            </a:xfrm>
            <a:prstGeom prst="rect">
              <a:avLst/>
            </a:prstGeom>
            <a:noFill/>
          </p:spPr>
          <p:txBody>
            <a:bodyPr wrap="none" lIns="91440" tIns="45720" rIns="91440" bIns="45720">
              <a:spAutoFit/>
            </a:bodyPr>
            <a:lstStyle/>
            <a:p>
              <a:pPr algn="ctr"/>
              <a:r>
                <a:rPr lang="en-US" sz="1200" b="1" dirty="0">
                  <a:ln w="0"/>
                  <a:effectLst>
                    <a:outerShdw blurRad="38100" dist="19050" dir="2700000" algn="tl" rotWithShape="0">
                      <a:schemeClr val="dk1">
                        <a:alpha val="40000"/>
                      </a:schemeClr>
                    </a:outerShdw>
                  </a:effectLst>
                </a:rPr>
                <a:t>User</a:t>
              </a:r>
            </a:p>
            <a:p>
              <a:pPr algn="ctr"/>
              <a:r>
                <a:rPr lang="en-US" sz="1200" b="1" dirty="0">
                  <a:ln w="0"/>
                  <a:effectLst>
                    <a:outerShdw blurRad="38100" dist="19050" dir="2700000" algn="tl" rotWithShape="0">
                      <a:schemeClr val="dk1">
                        <a:alpha val="40000"/>
                      </a:schemeClr>
                    </a:outerShdw>
                  </a:effectLst>
                </a:rPr>
                <a:t>Documentation</a:t>
              </a:r>
            </a:p>
            <a:p>
              <a:pPr algn="ctr"/>
              <a:r>
                <a:rPr lang="en-US" sz="1200" b="1" dirty="0">
                  <a:ln w="0"/>
                  <a:effectLst>
                    <a:outerShdw blurRad="38100" dist="19050" dir="2700000" algn="tl" rotWithShape="0">
                      <a:schemeClr val="dk1">
                        <a:alpha val="40000"/>
                      </a:schemeClr>
                    </a:outerShdw>
                  </a:effectLst>
                </a:rPr>
                <a:t>section</a:t>
              </a:r>
            </a:p>
          </p:txBody>
        </p:sp>
        <p:grpSp>
          <p:nvGrpSpPr>
            <p:cNvPr id="6" name="Group 10"/>
            <p:cNvGrpSpPr/>
            <p:nvPr/>
          </p:nvGrpSpPr>
          <p:grpSpPr>
            <a:xfrm>
              <a:off x="2928558" y="1828800"/>
              <a:ext cx="4192237" cy="1612767"/>
              <a:chOff x="4118547" y="1828800"/>
              <a:chExt cx="4192237" cy="1612767"/>
            </a:xfrm>
          </p:grpSpPr>
          <p:sp>
            <p:nvSpPr>
              <p:cNvPr id="50" name="Rectangle 49"/>
              <p:cNvSpPr/>
              <p:nvPr/>
            </p:nvSpPr>
            <p:spPr>
              <a:xfrm>
                <a:off x="4118547" y="1828800"/>
                <a:ext cx="2246805" cy="368075"/>
              </a:xfrm>
              <a:prstGeom prst="rect">
                <a:avLst/>
              </a:prstGeom>
              <a:noFill/>
            </p:spPr>
            <p:txBody>
              <a:bodyPr wrap="none" lIns="91440" tIns="45720" rIns="91440" bIns="45720">
                <a:spAutoFit/>
              </a:bodyPr>
              <a:lstStyle/>
              <a:p>
                <a:pPr algn="ctr"/>
                <a:r>
                  <a:rPr lang="en-US" sz="2000" b="1" dirty="0">
                    <a:ln w="0"/>
                  </a:rPr>
                  <a:t>Steering Committee</a:t>
                </a:r>
              </a:p>
            </p:txBody>
          </p:sp>
          <p:sp>
            <p:nvSpPr>
              <p:cNvPr id="51" name="Rectangle 50"/>
              <p:cNvSpPr/>
              <p:nvPr/>
            </p:nvSpPr>
            <p:spPr>
              <a:xfrm>
                <a:off x="7559890" y="2105799"/>
                <a:ext cx="750894" cy="368075"/>
              </a:xfrm>
              <a:prstGeom prst="rect">
                <a:avLst/>
              </a:prstGeom>
              <a:noFill/>
            </p:spPr>
            <p:txBody>
              <a:bodyPr wrap="none" lIns="91440" tIns="45720" rIns="91440" bIns="45720">
                <a:spAutoFit/>
              </a:bodyPr>
              <a:lstStyle/>
              <a:p>
                <a:pPr algn="ctr"/>
                <a:r>
                  <a:rPr lang="en-US" sz="2000" b="1" dirty="0">
                    <a:ln w="0"/>
                  </a:rPr>
                  <a:t>client</a:t>
                </a:r>
              </a:p>
            </p:txBody>
          </p:sp>
          <p:sp>
            <p:nvSpPr>
              <p:cNvPr id="52" name="Rectangle 51"/>
              <p:cNvSpPr/>
              <p:nvPr/>
            </p:nvSpPr>
            <p:spPr>
              <a:xfrm>
                <a:off x="4291056" y="3073492"/>
                <a:ext cx="1901787" cy="368075"/>
              </a:xfrm>
              <a:prstGeom prst="rect">
                <a:avLst/>
              </a:prstGeom>
              <a:noFill/>
            </p:spPr>
            <p:txBody>
              <a:bodyPr wrap="none" lIns="91440" tIns="45720" rIns="91440" bIns="45720">
                <a:spAutoFit/>
              </a:bodyPr>
              <a:lstStyle/>
              <a:p>
                <a:pPr algn="ctr"/>
                <a:r>
                  <a:rPr lang="en-US" sz="2000" b="1" dirty="0">
                    <a:ln w="0"/>
                  </a:rPr>
                  <a:t>Project Manager</a:t>
                </a:r>
              </a:p>
            </p:txBody>
          </p:sp>
          <p:cxnSp>
            <p:nvCxnSpPr>
              <p:cNvPr id="53" name="Straight Arrow Connector 52"/>
              <p:cNvCxnSpPr/>
              <p:nvPr/>
            </p:nvCxnSpPr>
            <p:spPr>
              <a:xfrm flipH="1" flipV="1">
                <a:off x="5241950" y="2105799"/>
                <a:ext cx="1" cy="942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0" idx="3"/>
                <a:endCxn id="51" idx="1"/>
              </p:cNvCxnSpPr>
              <p:nvPr/>
            </p:nvCxnSpPr>
            <p:spPr>
              <a:xfrm>
                <a:off x="6365352" y="2012838"/>
                <a:ext cx="1194538" cy="276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2" idx="3"/>
                <a:endCxn id="51" idx="2"/>
              </p:cNvCxnSpPr>
              <p:nvPr/>
            </p:nvCxnSpPr>
            <p:spPr>
              <a:xfrm flipV="1">
                <a:off x="6192844" y="2473873"/>
                <a:ext cx="1742494" cy="78365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12" name="Straight Arrow Connector 11"/>
            <p:cNvCxnSpPr>
              <a:stCxn id="56" idx="0"/>
            </p:cNvCxnSpPr>
            <p:nvPr/>
          </p:nvCxnSpPr>
          <p:spPr>
            <a:xfrm flipV="1">
              <a:off x="2630468" y="4114801"/>
              <a:ext cx="0" cy="468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4322720" y="4114800"/>
              <a:ext cx="1" cy="468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014973" y="4109003"/>
              <a:ext cx="1" cy="468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7707225" y="4109003"/>
              <a:ext cx="1" cy="468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630467" y="4117112"/>
              <a:ext cx="50767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52" idx="2"/>
            </p:cNvCxnSpPr>
            <p:nvPr/>
          </p:nvCxnSpPr>
          <p:spPr>
            <a:xfrm flipV="1">
              <a:off x="4051959" y="3441567"/>
              <a:ext cx="3" cy="675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 name="Group 17"/>
            <p:cNvGrpSpPr/>
            <p:nvPr/>
          </p:nvGrpSpPr>
          <p:grpSpPr>
            <a:xfrm>
              <a:off x="2019304" y="4800600"/>
              <a:ext cx="1069935" cy="930609"/>
              <a:chOff x="2019304" y="4860591"/>
              <a:chExt cx="1069935" cy="930609"/>
            </a:xfrm>
          </p:grpSpPr>
          <p:grpSp>
            <p:nvGrpSpPr>
              <p:cNvPr id="18" name="Group 42"/>
              <p:cNvGrpSpPr/>
              <p:nvPr/>
            </p:nvGrpSpPr>
            <p:grpSpPr>
              <a:xfrm>
                <a:off x="2019304" y="4860591"/>
                <a:ext cx="1069935" cy="549609"/>
                <a:chOff x="2019304" y="4860591"/>
                <a:chExt cx="1069935" cy="549609"/>
              </a:xfrm>
            </p:grpSpPr>
            <p:cxnSp>
              <p:nvCxnSpPr>
                <p:cNvPr id="48" name="Straight Connector 47"/>
                <p:cNvCxnSpPr/>
                <p:nvPr/>
              </p:nvCxnSpPr>
              <p:spPr>
                <a:xfrm>
                  <a:off x="2019304" y="5410200"/>
                  <a:ext cx="10699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2554271" y="4860591"/>
                  <a:ext cx="1" cy="549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44" name="Straight Arrow Connector 43"/>
              <p:cNvCxnSpPr/>
              <p:nvPr/>
            </p:nvCxnSpPr>
            <p:spPr>
              <a:xfrm flipV="1">
                <a:off x="2019304" y="5410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2438400" y="5410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743200" y="5410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3084944" y="5410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806865" y="4800600"/>
              <a:ext cx="1069935" cy="930609"/>
              <a:chOff x="2019304" y="4860591"/>
              <a:chExt cx="1069935" cy="930609"/>
            </a:xfrm>
          </p:grpSpPr>
          <p:grpSp>
            <p:nvGrpSpPr>
              <p:cNvPr id="20" name="Group 35"/>
              <p:cNvGrpSpPr/>
              <p:nvPr/>
            </p:nvGrpSpPr>
            <p:grpSpPr>
              <a:xfrm>
                <a:off x="2019304" y="4860591"/>
                <a:ext cx="1069935" cy="549609"/>
                <a:chOff x="2019304" y="4860591"/>
                <a:chExt cx="1069935" cy="549609"/>
              </a:xfrm>
            </p:grpSpPr>
            <p:cxnSp>
              <p:nvCxnSpPr>
                <p:cNvPr id="41" name="Straight Connector 40"/>
                <p:cNvCxnSpPr/>
                <p:nvPr/>
              </p:nvCxnSpPr>
              <p:spPr>
                <a:xfrm>
                  <a:off x="2019304" y="5410200"/>
                  <a:ext cx="10699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554271" y="4860591"/>
                  <a:ext cx="1" cy="549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7" name="Straight Arrow Connector 36"/>
              <p:cNvCxnSpPr/>
              <p:nvPr/>
            </p:nvCxnSpPr>
            <p:spPr>
              <a:xfrm flipV="1">
                <a:off x="2019304" y="5410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2438400" y="5410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743200" y="5410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3084944" y="5410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19"/>
            <p:cNvGrpSpPr/>
            <p:nvPr/>
          </p:nvGrpSpPr>
          <p:grpSpPr>
            <a:xfrm>
              <a:off x="5446447" y="4800600"/>
              <a:ext cx="1069935" cy="930609"/>
              <a:chOff x="2019304" y="4860591"/>
              <a:chExt cx="1069935" cy="930609"/>
            </a:xfrm>
          </p:grpSpPr>
          <p:grpSp>
            <p:nvGrpSpPr>
              <p:cNvPr id="22" name="Group 28"/>
              <p:cNvGrpSpPr/>
              <p:nvPr/>
            </p:nvGrpSpPr>
            <p:grpSpPr>
              <a:xfrm>
                <a:off x="2019304" y="4860591"/>
                <a:ext cx="1069935" cy="549609"/>
                <a:chOff x="2019304" y="4860591"/>
                <a:chExt cx="1069935" cy="549609"/>
              </a:xfrm>
            </p:grpSpPr>
            <p:cxnSp>
              <p:nvCxnSpPr>
                <p:cNvPr id="34" name="Straight Connector 33"/>
                <p:cNvCxnSpPr/>
                <p:nvPr/>
              </p:nvCxnSpPr>
              <p:spPr>
                <a:xfrm>
                  <a:off x="2019304" y="5410200"/>
                  <a:ext cx="10699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2554271" y="4860591"/>
                  <a:ext cx="1" cy="549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0" name="Straight Arrow Connector 29"/>
              <p:cNvCxnSpPr/>
              <p:nvPr/>
            </p:nvCxnSpPr>
            <p:spPr>
              <a:xfrm flipV="1">
                <a:off x="2019304" y="5410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2438400" y="5410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2743200" y="5410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3084944" y="5410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0"/>
            <p:cNvGrpSpPr/>
            <p:nvPr/>
          </p:nvGrpSpPr>
          <p:grpSpPr>
            <a:xfrm>
              <a:off x="7186968" y="4800600"/>
              <a:ext cx="1069935" cy="930609"/>
              <a:chOff x="2019304" y="4860591"/>
              <a:chExt cx="1069935" cy="930609"/>
            </a:xfrm>
          </p:grpSpPr>
          <p:grpSp>
            <p:nvGrpSpPr>
              <p:cNvPr id="36" name="Group 21"/>
              <p:cNvGrpSpPr/>
              <p:nvPr/>
            </p:nvGrpSpPr>
            <p:grpSpPr>
              <a:xfrm>
                <a:off x="2019304" y="4860591"/>
                <a:ext cx="1069935" cy="549609"/>
                <a:chOff x="2019304" y="4860591"/>
                <a:chExt cx="1069935" cy="549609"/>
              </a:xfrm>
            </p:grpSpPr>
            <p:cxnSp>
              <p:nvCxnSpPr>
                <p:cNvPr id="27" name="Straight Connector 26"/>
                <p:cNvCxnSpPr/>
                <p:nvPr/>
              </p:nvCxnSpPr>
              <p:spPr>
                <a:xfrm>
                  <a:off x="2019304" y="5410200"/>
                  <a:ext cx="10699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2554271" y="4860591"/>
                  <a:ext cx="1" cy="549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p:cNvCxnSpPr/>
              <p:nvPr/>
            </p:nvCxnSpPr>
            <p:spPr>
              <a:xfrm flipV="1">
                <a:off x="2019304" y="5410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2438400" y="5410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2743200" y="5410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084944" y="54102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57261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Project Reporting</a:t>
            </a:r>
            <a:endParaRPr lang="en-US" sz="4000" dirty="0"/>
          </a:p>
        </p:txBody>
      </p:sp>
      <p:sp>
        <p:nvSpPr>
          <p:cNvPr id="3" name="Content Placeholder 2"/>
          <p:cNvSpPr>
            <a:spLocks noGrp="1"/>
          </p:cNvSpPr>
          <p:nvPr>
            <p:ph idx="1"/>
          </p:nvPr>
        </p:nvSpPr>
        <p:spPr/>
        <p:txBody>
          <a:bodyPr>
            <a:normAutofit/>
          </a:bodyPr>
          <a:lstStyle/>
          <a:p>
            <a:r>
              <a:rPr lang="en-US" sz="2800" dirty="0" smtClean="0"/>
              <a:t>Reporting may be oral or written, formal or informal, and regular or ad hoc.</a:t>
            </a:r>
          </a:p>
          <a:p>
            <a:r>
              <a:rPr lang="en-US" sz="2800" dirty="0" smtClean="0"/>
              <a:t>Informal communication is necessary and important, but any such informal reporting of project progress must be complemented by formal reporting procedures.</a:t>
            </a:r>
          </a:p>
          <a:p>
            <a:r>
              <a:rPr lang="en-US" sz="2800" dirty="0" smtClean="0"/>
              <a:t>Different categories of reporting is shown in the next slide.</a:t>
            </a:r>
          </a:p>
          <a:p>
            <a:endParaRPr lang="en-US" sz="2800" dirty="0" smtClean="0"/>
          </a:p>
          <a:p>
            <a:pPr>
              <a:buNone/>
            </a:pPr>
            <a:endParaRPr lang="en-US" sz="2800" dirty="0"/>
          </a:p>
        </p:txBody>
      </p:sp>
      <p:sp>
        <p:nvSpPr>
          <p:cNvPr id="4" name="Slide Number Placeholder 3"/>
          <p:cNvSpPr>
            <a:spLocks noGrp="1"/>
          </p:cNvSpPr>
          <p:nvPr>
            <p:ph type="sldNum" sz="quarter" idx="12"/>
          </p:nvPr>
        </p:nvSpPr>
        <p:spPr/>
        <p:txBody>
          <a:bodyPr/>
          <a:lstStyle/>
          <a:p>
            <a:fld id="{5C83C791-A630-44B4-A8A8-1CB60A31207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b="1" dirty="0" smtClean="0"/>
              <a:t>Categories of Reporting</a:t>
            </a:r>
            <a:endParaRPr lang="en-US" sz="4000" b="1" dirty="0"/>
          </a:p>
        </p:txBody>
      </p:sp>
      <p:sp>
        <p:nvSpPr>
          <p:cNvPr id="4" name="Slide Number Placeholder 3"/>
          <p:cNvSpPr>
            <a:spLocks noGrp="1"/>
          </p:cNvSpPr>
          <p:nvPr>
            <p:ph type="sldNum" sz="quarter" idx="12"/>
          </p:nvPr>
        </p:nvSpPr>
        <p:spPr/>
        <p:txBody>
          <a:bodyPr/>
          <a:lstStyle/>
          <a:p>
            <a:fld id="{7DBECBBC-B5FD-4F11-9AC2-5AED2BF7CA3D}" type="slidenum">
              <a:rPr lang="en-US" smtClean="0"/>
              <a:pPr/>
              <a:t>9</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15026734"/>
              </p:ext>
            </p:extLst>
          </p:nvPr>
        </p:nvGraphicFramePr>
        <p:xfrm>
          <a:off x="533400" y="1295400"/>
          <a:ext cx="8153400" cy="4952999"/>
        </p:xfrm>
        <a:graphic>
          <a:graphicData uri="http://schemas.openxmlformats.org/drawingml/2006/table">
            <a:tbl>
              <a:tblPr firstRow="1" bandRow="1">
                <a:tableStyleId>{5C22544A-7EE6-4342-B048-85BDC9FD1C3A}</a:tableStyleId>
              </a:tblPr>
              <a:tblGrid>
                <a:gridCol w="2174240"/>
                <a:gridCol w="2626360"/>
                <a:gridCol w="3352800"/>
              </a:tblGrid>
              <a:tr h="509970">
                <a:tc>
                  <a:txBody>
                    <a:bodyPr/>
                    <a:lstStyle/>
                    <a:p>
                      <a:r>
                        <a:rPr lang="en-US" dirty="0" smtClean="0">
                          <a:solidFill>
                            <a:srgbClr val="0000FF"/>
                          </a:solidFill>
                        </a:rPr>
                        <a:t>Report type</a:t>
                      </a:r>
                      <a:endParaRPr lang="en-US" dirty="0">
                        <a:solidFill>
                          <a:srgbClr val="0000FF"/>
                        </a:solidFill>
                      </a:endParaRPr>
                    </a:p>
                  </a:txBody>
                  <a:tcPr marL="68580" marR="68580">
                    <a:solidFill>
                      <a:schemeClr val="accent3">
                        <a:lumMod val="60000"/>
                        <a:lumOff val="40000"/>
                      </a:schemeClr>
                    </a:solidFill>
                  </a:tcPr>
                </a:tc>
                <a:tc>
                  <a:txBody>
                    <a:bodyPr/>
                    <a:lstStyle/>
                    <a:p>
                      <a:r>
                        <a:rPr lang="en-US" dirty="0" smtClean="0">
                          <a:solidFill>
                            <a:srgbClr val="0000FF"/>
                          </a:solidFill>
                        </a:rPr>
                        <a:t>Examples</a:t>
                      </a:r>
                      <a:endParaRPr lang="en-US" dirty="0">
                        <a:solidFill>
                          <a:srgbClr val="0000FF"/>
                        </a:solidFill>
                      </a:endParaRPr>
                    </a:p>
                  </a:txBody>
                  <a:tcPr marL="68580" marR="68580">
                    <a:solidFill>
                      <a:schemeClr val="accent3">
                        <a:lumMod val="60000"/>
                        <a:lumOff val="40000"/>
                      </a:schemeClr>
                    </a:solidFill>
                  </a:tcPr>
                </a:tc>
                <a:tc>
                  <a:txBody>
                    <a:bodyPr/>
                    <a:lstStyle/>
                    <a:p>
                      <a:r>
                        <a:rPr lang="en-US" dirty="0" smtClean="0">
                          <a:solidFill>
                            <a:srgbClr val="0000FF"/>
                          </a:solidFill>
                        </a:rPr>
                        <a:t>Comment</a:t>
                      </a:r>
                      <a:endParaRPr lang="en-US" dirty="0">
                        <a:solidFill>
                          <a:srgbClr val="0000FF"/>
                        </a:solidFill>
                      </a:endParaRPr>
                    </a:p>
                  </a:txBody>
                  <a:tcPr marL="68580" marR="68580">
                    <a:solidFill>
                      <a:schemeClr val="accent3">
                        <a:lumMod val="60000"/>
                        <a:lumOff val="40000"/>
                      </a:schemeClr>
                    </a:solidFill>
                  </a:tcPr>
                </a:tc>
              </a:tr>
              <a:tr h="1005969">
                <a:tc>
                  <a:txBody>
                    <a:bodyPr/>
                    <a:lstStyle/>
                    <a:p>
                      <a:r>
                        <a:rPr lang="en-US" sz="1400" dirty="0" smtClean="0"/>
                        <a:t>Oral formal regular</a:t>
                      </a:r>
                      <a:endParaRPr lang="en-US" sz="1400" dirty="0"/>
                    </a:p>
                  </a:txBody>
                  <a:tcPr marL="68580" marR="68580"/>
                </a:tc>
                <a:tc>
                  <a:txBody>
                    <a:bodyPr/>
                    <a:lstStyle/>
                    <a:p>
                      <a:r>
                        <a:rPr lang="en-US" sz="1400" dirty="0" smtClean="0"/>
                        <a:t>Weekly</a:t>
                      </a:r>
                      <a:r>
                        <a:rPr lang="en-US" sz="1400" baseline="0" dirty="0" smtClean="0"/>
                        <a:t> or monthly progress meetings</a:t>
                      </a:r>
                      <a:endParaRPr lang="en-US" sz="1400" dirty="0"/>
                    </a:p>
                  </a:txBody>
                  <a:tcPr marL="68580" marR="68580"/>
                </a:tc>
                <a:tc>
                  <a:txBody>
                    <a:bodyPr/>
                    <a:lstStyle/>
                    <a:p>
                      <a:r>
                        <a:rPr lang="en-US" sz="1400" dirty="0" smtClean="0"/>
                        <a:t>While reports may be oral, formal written minutes should be kept</a:t>
                      </a:r>
                      <a:endParaRPr lang="en-US" sz="1400" dirty="0"/>
                    </a:p>
                  </a:txBody>
                  <a:tcPr marL="68580" marR="68580"/>
                </a:tc>
              </a:tr>
              <a:tr h="1005969">
                <a:tc>
                  <a:txBody>
                    <a:bodyPr/>
                    <a:lstStyle/>
                    <a:p>
                      <a:r>
                        <a:rPr lang="en-US" sz="1400" dirty="0" smtClean="0"/>
                        <a:t>Oral</a:t>
                      </a:r>
                      <a:r>
                        <a:rPr lang="en-US" sz="1400" baseline="0" dirty="0" smtClean="0"/>
                        <a:t> formal ad hoc</a:t>
                      </a:r>
                      <a:endParaRPr lang="en-US" sz="1400" dirty="0"/>
                    </a:p>
                  </a:txBody>
                  <a:tcPr marL="68580" marR="68580"/>
                </a:tc>
                <a:tc>
                  <a:txBody>
                    <a:bodyPr/>
                    <a:lstStyle/>
                    <a:p>
                      <a:r>
                        <a:rPr lang="en-US" sz="1400" dirty="0" smtClean="0"/>
                        <a:t>End-of-stage review meetings</a:t>
                      </a:r>
                      <a:endParaRPr lang="en-US" sz="1400" dirty="0"/>
                    </a:p>
                  </a:txBody>
                  <a:tcPr marL="68580" marR="68580"/>
                </a:tc>
                <a:tc>
                  <a:txBody>
                    <a:bodyPr/>
                    <a:lstStyle/>
                    <a:p>
                      <a:r>
                        <a:rPr lang="en-US" sz="1400" dirty="0" smtClean="0"/>
                        <a:t>While</a:t>
                      </a:r>
                      <a:r>
                        <a:rPr lang="en-US" sz="1400" baseline="0" dirty="0" smtClean="0"/>
                        <a:t> largely oral, likely to receive and generate written reports</a:t>
                      </a:r>
                      <a:endParaRPr lang="en-US" sz="1400" dirty="0"/>
                    </a:p>
                  </a:txBody>
                  <a:tcPr marL="68580" marR="68580"/>
                </a:tc>
              </a:tr>
              <a:tr h="712561">
                <a:tc>
                  <a:txBody>
                    <a:bodyPr/>
                    <a:lstStyle/>
                    <a:p>
                      <a:r>
                        <a:rPr lang="en-US" sz="1400" dirty="0" smtClean="0"/>
                        <a:t>Written formal regular</a:t>
                      </a:r>
                      <a:endParaRPr lang="en-US" sz="1400" dirty="0"/>
                    </a:p>
                  </a:txBody>
                  <a:tcPr marL="68580" marR="68580"/>
                </a:tc>
                <a:tc>
                  <a:txBody>
                    <a:bodyPr/>
                    <a:lstStyle/>
                    <a:p>
                      <a:r>
                        <a:rPr lang="en-US" sz="1400" dirty="0" smtClean="0"/>
                        <a:t>Job</a:t>
                      </a:r>
                      <a:r>
                        <a:rPr lang="en-US" sz="1400" baseline="0" dirty="0" smtClean="0"/>
                        <a:t> sheets, progress reports</a:t>
                      </a:r>
                      <a:endParaRPr lang="en-US" sz="1400" dirty="0"/>
                    </a:p>
                  </a:txBody>
                  <a:tcPr marL="68580" marR="68580"/>
                </a:tc>
                <a:tc>
                  <a:txBody>
                    <a:bodyPr/>
                    <a:lstStyle/>
                    <a:p>
                      <a:r>
                        <a:rPr lang="en-US" sz="1400" dirty="0" smtClean="0"/>
                        <a:t>Normally weekly using forms</a:t>
                      </a:r>
                      <a:endParaRPr lang="en-US" sz="1400" dirty="0"/>
                    </a:p>
                  </a:txBody>
                  <a:tcPr marL="68580" marR="68580"/>
                </a:tc>
              </a:tr>
              <a:tr h="7125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Written formal ad hoc</a:t>
                      </a:r>
                    </a:p>
                  </a:txBody>
                  <a:tcPr marL="68580" marR="68580"/>
                </a:tc>
                <a:tc>
                  <a:txBody>
                    <a:bodyPr/>
                    <a:lstStyle/>
                    <a:p>
                      <a:r>
                        <a:rPr lang="en-US" sz="1400" dirty="0" smtClean="0"/>
                        <a:t>Exception</a:t>
                      </a:r>
                      <a:r>
                        <a:rPr lang="en-US" sz="1400" baseline="0" dirty="0" smtClean="0"/>
                        <a:t> reports, change reports</a:t>
                      </a:r>
                      <a:endParaRPr lang="en-US" sz="1400" dirty="0"/>
                    </a:p>
                  </a:txBody>
                  <a:tcPr marL="68580" marR="68580"/>
                </a:tc>
                <a:tc>
                  <a:txBody>
                    <a:bodyPr/>
                    <a:lstStyle/>
                    <a:p>
                      <a:endParaRPr lang="en-US" sz="1400" dirty="0"/>
                    </a:p>
                  </a:txBody>
                  <a:tcPr marL="68580" marR="68580"/>
                </a:tc>
              </a:tr>
              <a:tr h="10059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Oral</a:t>
                      </a:r>
                      <a:r>
                        <a:rPr lang="en-US" sz="1400" baseline="0" dirty="0" smtClean="0"/>
                        <a:t> informal ad hoc</a:t>
                      </a:r>
                      <a:endParaRPr lang="en-US" sz="1400" dirty="0" smtClean="0"/>
                    </a:p>
                  </a:txBody>
                  <a:tcPr marL="68580" marR="68580"/>
                </a:tc>
                <a:tc>
                  <a:txBody>
                    <a:bodyPr/>
                    <a:lstStyle/>
                    <a:p>
                      <a:r>
                        <a:rPr lang="en-US" sz="1400" dirty="0" smtClean="0"/>
                        <a:t>Canteen discussion, social interaction</a:t>
                      </a:r>
                      <a:endParaRPr lang="en-US" sz="1400" dirty="0"/>
                    </a:p>
                  </a:txBody>
                  <a:tcPr marL="68580" marR="68580"/>
                </a:tc>
                <a:tc>
                  <a:txBody>
                    <a:bodyPr/>
                    <a:lstStyle/>
                    <a:p>
                      <a:r>
                        <a:rPr lang="en-US" sz="1400" dirty="0" smtClean="0"/>
                        <a:t>Often provides early warning; must be backed up by formal reporting</a:t>
                      </a:r>
                      <a:endParaRPr lang="en-US" sz="1400" dirty="0"/>
                    </a:p>
                  </a:txBody>
                  <a:tcPr marL="68580" marR="68580"/>
                </a:tc>
              </a:tr>
            </a:tbl>
          </a:graphicData>
        </a:graphic>
      </p:graphicFrame>
    </p:spTree>
    <p:extLst>
      <p:ext uri="{BB962C8B-B14F-4D97-AF65-F5344CB8AC3E}">
        <p14:creationId xmlns:p14="http://schemas.microsoft.com/office/powerpoint/2010/main" val="2070883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975</TotalTime>
  <Words>1808</Words>
  <Application>Microsoft Office PowerPoint</Application>
  <PresentationFormat>On-screen Show (4:3)</PresentationFormat>
  <Paragraphs>268</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SOFTWARE DEVELOPMENT PROJECT MANAGEMENT  (CSC4125)  </vt:lpstr>
      <vt:lpstr>Introduction</vt:lpstr>
      <vt:lpstr>Creating the Framework </vt:lpstr>
      <vt:lpstr>Project Control Cycle</vt:lpstr>
      <vt:lpstr>What can go wrong in product?</vt:lpstr>
      <vt:lpstr>Responsibility</vt:lpstr>
      <vt:lpstr>Project Reporting Structures</vt:lpstr>
      <vt:lpstr>Project Reporting</vt:lpstr>
      <vt:lpstr>Categories of Reporting</vt:lpstr>
      <vt:lpstr>Assessing Progress</vt:lpstr>
      <vt:lpstr>Setting Checkpoints</vt:lpstr>
      <vt:lpstr>Taking Snap-Shots</vt:lpstr>
      <vt:lpstr>Collecting the Data </vt:lpstr>
      <vt:lpstr>Partial Completion Reporting: Weekly Timesheet and Progress Review Form</vt:lpstr>
      <vt:lpstr>The traffic-light method: RAG reporting </vt:lpstr>
      <vt:lpstr>The traffic-light method: RAG reporting  </vt:lpstr>
      <vt:lpstr>The traffic-light method: Example of Activity Assessment Sheet</vt:lpstr>
      <vt:lpstr> Visualizing Progress  </vt:lpstr>
      <vt:lpstr> Visualizing Progress: Gantt Chart  </vt:lpstr>
      <vt:lpstr> Visualizing Progress: Gantt Chart  </vt:lpstr>
      <vt:lpstr> Visualizing Progress: Another View of Gantt Chart </vt:lpstr>
      <vt:lpstr>Visualizing Progress : Slip Chart</vt:lpstr>
      <vt:lpstr>Visualizing Progress : Slip Chart</vt:lpstr>
      <vt:lpstr>Visualizing Progress : Ball Chart </vt:lpstr>
      <vt:lpstr>Visualizing Progress : Ball Chart </vt:lpstr>
      <vt:lpstr>Visualizing Progress : Timeline Chart </vt:lpstr>
      <vt:lpstr>Visualizing Progress : Timeline Chart </vt:lpstr>
      <vt:lpstr>Cost Monitoring: Earned Value Analysis</vt:lpstr>
      <vt:lpstr>Monitoring Earned Value</vt:lpstr>
      <vt:lpstr>Example</vt:lpstr>
      <vt:lpstr>Example(cont.)</vt:lpstr>
      <vt:lpstr>Example(cont.) </vt:lpstr>
      <vt:lpstr>Prioritizing Monitoring</vt:lpstr>
      <vt:lpstr>Getting The Project Back To Target</vt:lpstr>
      <vt:lpstr>CHANGE CONTROL : Configuring Librarian’s Role</vt:lpstr>
      <vt:lpstr>Change Control procedures</vt:lpstr>
      <vt:lpstr>Change Control procedures (cont.)</vt:lpstr>
      <vt:lpstr>Change Control procedures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PROJECT MANAGEMENT  (CSC4125)</dc:title>
  <dc:creator>S.M.Abdur Rouf</dc:creator>
  <cp:lastModifiedBy>Teacher</cp:lastModifiedBy>
  <cp:revision>107</cp:revision>
  <dcterms:created xsi:type="dcterms:W3CDTF">2016-04-04T09:17:39Z</dcterms:created>
  <dcterms:modified xsi:type="dcterms:W3CDTF">2020-04-01T06:03:54Z</dcterms:modified>
</cp:coreProperties>
</file>