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3" r:id="rId3"/>
    <p:sldId id="292" r:id="rId4"/>
    <p:sldId id="257" r:id="rId5"/>
    <p:sldId id="258" r:id="rId6"/>
    <p:sldId id="259" r:id="rId7"/>
    <p:sldId id="260" r:id="rId8"/>
    <p:sldId id="261" r:id="rId9"/>
    <p:sldId id="262" r:id="rId10"/>
    <p:sldId id="284" r:id="rId11"/>
    <p:sldId id="263" r:id="rId12"/>
    <p:sldId id="264" r:id="rId13"/>
    <p:sldId id="290" r:id="rId14"/>
    <p:sldId id="265" r:id="rId15"/>
    <p:sldId id="291" r:id="rId16"/>
    <p:sldId id="286" r:id="rId17"/>
    <p:sldId id="293" r:id="rId18"/>
    <p:sldId id="267" r:id="rId19"/>
    <p:sldId id="288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94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62" autoAdjust="0"/>
  </p:normalViewPr>
  <p:slideViewPr>
    <p:cSldViewPr>
      <p:cViewPr>
        <p:scale>
          <a:sx n="80" d="100"/>
          <a:sy n="80" d="100"/>
        </p:scale>
        <p:origin x="-105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AEB8B-D9F0-49CE-BC16-9AD402676D11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FCCC5-071F-4EE9-A52C-8D8D5B59E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3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33FCE-ECE7-4D6A-996C-CFC556F574A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5E70-2026-4642-8C7B-F0B8D097E79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BDCF-CA47-4773-9DAD-E52F14FFE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5E70-2026-4642-8C7B-F0B8D097E79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BDCF-CA47-4773-9DAD-E52F14FFE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5E70-2026-4642-8C7B-F0B8D097E79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BDCF-CA47-4773-9DAD-E52F14FFE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570B1-C5A3-4EA8-94D3-5AD5D11C3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5E70-2026-4642-8C7B-F0B8D097E79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BDCF-CA47-4773-9DAD-E52F14FFE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5E70-2026-4642-8C7B-F0B8D097E79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BDCF-CA47-4773-9DAD-E52F14FFE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5E70-2026-4642-8C7B-F0B8D097E79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BDCF-CA47-4773-9DAD-E52F14FFE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5E70-2026-4642-8C7B-F0B8D097E79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BDCF-CA47-4773-9DAD-E52F14FFE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5E70-2026-4642-8C7B-F0B8D097E79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BDCF-CA47-4773-9DAD-E52F14FFE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5E70-2026-4642-8C7B-F0B8D097E79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BDCF-CA47-4773-9DAD-E52F14FFE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5E70-2026-4642-8C7B-F0B8D097E79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BDCF-CA47-4773-9DAD-E52F14FFE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5E70-2026-4642-8C7B-F0B8D097E79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BDCF-CA47-4773-9DAD-E52F14FFE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5E70-2026-4642-8C7B-F0B8D097E79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8BDCF-CA47-4773-9DAD-E52F14FFE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SOFTWARE DEVELOPMENT PROJECT MANAGEMENT </a:t>
            </a:r>
            <a:br>
              <a:rPr lang="en-US" b="1" dirty="0" smtClean="0"/>
            </a:br>
            <a:r>
              <a:rPr lang="en-US" b="1" dirty="0" smtClean="0"/>
              <a:t>(CSC 4125)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76800"/>
            <a:ext cx="7239000" cy="1371600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0000FF"/>
                </a:solidFill>
              </a:rPr>
              <a:t>Lecture 6</a:t>
            </a:r>
            <a:r>
              <a:rPr lang="en-US" sz="3600" b="1" dirty="0" smtClean="0">
                <a:solidFill>
                  <a:srgbClr val="0000FF"/>
                </a:solidFill>
              </a:rPr>
              <a:t>: Software Effort Estimation</a:t>
            </a:r>
          </a:p>
          <a:p>
            <a:r>
              <a:rPr lang="en-US" sz="3600" b="1" dirty="0" smtClean="0">
                <a:solidFill>
                  <a:srgbClr val="0000FF"/>
                </a:solidFill>
              </a:rPr>
              <a:t> 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Autofit/>
          </a:bodyPr>
          <a:lstStyle/>
          <a:p>
            <a:pPr algn="l"/>
            <a:r>
              <a:rPr lang="en-US" sz="3400" b="1" dirty="0" smtClean="0"/>
              <a:t>Software Effort Estimation </a:t>
            </a:r>
            <a:r>
              <a:rPr lang="en-US" sz="3400" b="1" i="1" dirty="0" smtClean="0">
                <a:solidFill>
                  <a:srgbClr val="FF0000"/>
                </a:solidFill>
              </a:rPr>
              <a:t>Techniques</a:t>
            </a:r>
            <a:r>
              <a:rPr lang="en-US" sz="3400" b="1" i="1" dirty="0" smtClean="0"/>
              <a:t> (cont</a:t>
            </a:r>
            <a:r>
              <a:rPr lang="en-US" sz="3400" b="1" dirty="0" smtClean="0"/>
              <a:t>.)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7545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Price to Win </a:t>
            </a:r>
            <a:r>
              <a:rPr lang="en-US" sz="2800" dirty="0" smtClean="0"/>
              <a:t>– the ‘estimate’ is a figure that is sufficiently low to win a contract</a:t>
            </a:r>
          </a:p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Top-Down</a:t>
            </a:r>
            <a:r>
              <a:rPr lang="en-US" sz="2800" dirty="0" smtClean="0"/>
              <a:t> – an </a:t>
            </a:r>
            <a:r>
              <a:rPr lang="en-US" sz="2800" b="1" dirty="0" smtClean="0"/>
              <a:t>overall</a:t>
            </a:r>
            <a:r>
              <a:rPr lang="en-US" sz="2800" dirty="0" smtClean="0"/>
              <a:t> </a:t>
            </a:r>
            <a:r>
              <a:rPr lang="en-US" sz="2800" b="1" dirty="0" smtClean="0"/>
              <a:t>estimate</a:t>
            </a:r>
            <a:r>
              <a:rPr lang="en-US" sz="2800" dirty="0" smtClean="0"/>
              <a:t> is </a:t>
            </a:r>
            <a:r>
              <a:rPr lang="en-US" sz="2800" b="1" dirty="0" smtClean="0"/>
              <a:t>formulated</a:t>
            </a:r>
            <a:r>
              <a:rPr lang="en-US" sz="2800" dirty="0" smtClean="0"/>
              <a:t> for the </a:t>
            </a:r>
            <a:r>
              <a:rPr lang="en-US" sz="2800" b="1" dirty="0" smtClean="0"/>
              <a:t>whole project </a:t>
            </a:r>
            <a:r>
              <a:rPr lang="en-US" sz="2800" dirty="0" smtClean="0"/>
              <a:t>and is </a:t>
            </a:r>
            <a:r>
              <a:rPr lang="en-US" sz="2800" b="1" dirty="0" smtClean="0"/>
              <a:t>then broken down </a:t>
            </a:r>
            <a:r>
              <a:rPr lang="en-US" sz="2800" dirty="0" smtClean="0"/>
              <a:t>into the effort required for component tasks</a:t>
            </a:r>
          </a:p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Bottom-Up</a:t>
            </a:r>
            <a:r>
              <a:rPr lang="en-US" sz="2800" dirty="0" smtClean="0"/>
              <a:t> – </a:t>
            </a:r>
            <a:r>
              <a:rPr lang="en-US" sz="2800" b="1" dirty="0" smtClean="0"/>
              <a:t>Component</a:t>
            </a:r>
            <a:r>
              <a:rPr lang="en-US" sz="2800" dirty="0" smtClean="0"/>
              <a:t> </a:t>
            </a:r>
            <a:r>
              <a:rPr lang="en-US" sz="2800" b="1" dirty="0" smtClean="0"/>
              <a:t>tasks</a:t>
            </a:r>
            <a:r>
              <a:rPr lang="en-US" sz="2800" dirty="0" smtClean="0"/>
              <a:t> are </a:t>
            </a:r>
            <a:r>
              <a:rPr lang="en-US" sz="2800" b="1" dirty="0" smtClean="0"/>
              <a:t>identified</a:t>
            </a:r>
            <a:r>
              <a:rPr lang="en-US" sz="2800" dirty="0" smtClean="0"/>
              <a:t> &amp; </a:t>
            </a:r>
            <a:r>
              <a:rPr lang="en-US" sz="2800" b="1" dirty="0" smtClean="0"/>
              <a:t>sized</a:t>
            </a:r>
            <a:r>
              <a:rPr lang="en-US" sz="2800" dirty="0" smtClean="0"/>
              <a:t> and these </a:t>
            </a:r>
            <a:r>
              <a:rPr lang="en-US" sz="2800" b="1" dirty="0" smtClean="0"/>
              <a:t>individual estimates are aggregated</a:t>
            </a:r>
            <a:endParaRPr 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/>
              <a:t>Bottom-Up Estimating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Autofit/>
          </a:bodyPr>
          <a:lstStyle/>
          <a:p>
            <a:r>
              <a:rPr lang="en-US" sz="2600" dirty="0"/>
              <a:t>Detailed Work Breakdown Structure (</a:t>
            </a:r>
            <a:r>
              <a:rPr lang="en-US" sz="2600" b="1" dirty="0"/>
              <a:t>WBS</a:t>
            </a:r>
            <a:r>
              <a:rPr lang="en-US" sz="2600" dirty="0"/>
              <a:t>) is </a:t>
            </a:r>
            <a:r>
              <a:rPr lang="en-US" sz="2600" dirty="0" smtClean="0"/>
              <a:t>made</a:t>
            </a:r>
            <a:endParaRPr lang="en-US" sz="2600" dirty="0"/>
          </a:p>
          <a:p>
            <a:r>
              <a:rPr lang="en-US" sz="2600" dirty="0"/>
              <a:t>Effort for each bottom-level activity is estimated</a:t>
            </a:r>
          </a:p>
          <a:p>
            <a:r>
              <a:rPr lang="en-US" sz="2600" dirty="0"/>
              <a:t>Estimates for bottom-level activities are added to get estimates for upper-level activities until overall project estimate is </a:t>
            </a:r>
            <a:r>
              <a:rPr lang="en-US" sz="2600" dirty="0" smtClean="0"/>
              <a:t>reached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600" dirty="0" smtClean="0"/>
              <a:t>Identify all tasks that have to be done – so quite time-consuming</a:t>
            </a:r>
          </a:p>
          <a:p>
            <a:r>
              <a:rPr lang="en-US" sz="2600" dirty="0" smtClean="0"/>
              <a:t>Appropriate </a:t>
            </a:r>
            <a:r>
              <a:rPr lang="en-US" sz="2600" dirty="0"/>
              <a:t>at later, more detailed, stages of project planning</a:t>
            </a:r>
          </a:p>
          <a:p>
            <a:r>
              <a:rPr lang="en-US" sz="2600" dirty="0"/>
              <a:t>Advisable where a project is completely novel or there is no historical data </a:t>
            </a:r>
            <a:r>
              <a:rPr lang="en-US" sz="2600" dirty="0" smtClean="0"/>
              <a:t>available</a:t>
            </a:r>
          </a:p>
          <a:p>
            <a:pPr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/>
              <a:t>Top-Down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10200"/>
          </a:xfrm>
        </p:spPr>
        <p:txBody>
          <a:bodyPr>
            <a:noAutofit/>
          </a:bodyPr>
          <a:lstStyle/>
          <a:p>
            <a:r>
              <a:rPr lang="en-US" sz="2400" dirty="0"/>
              <a:t>Normally associated with </a:t>
            </a:r>
            <a:r>
              <a:rPr lang="en-US" sz="2400" dirty="0" smtClean="0"/>
              <a:t>parametric/algorithmic </a:t>
            </a:r>
            <a:r>
              <a:rPr lang="en-US" sz="2400" dirty="0"/>
              <a:t>models</a:t>
            </a:r>
          </a:p>
          <a:p>
            <a:r>
              <a:rPr lang="en-US" sz="2400" dirty="0"/>
              <a:t>Effort will be related mainly to variables associated to characteristics of the final system (and development environment</a:t>
            </a:r>
            <a:r>
              <a:rPr lang="en-US" sz="2400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Based on past project data</a:t>
            </a:r>
          </a:p>
          <a:p>
            <a:r>
              <a:rPr lang="en-US" sz="2400" dirty="0" smtClean="0"/>
              <a:t>Form </a:t>
            </a:r>
            <a:r>
              <a:rPr lang="en-US" sz="2400" dirty="0"/>
              <a:t>of parametric model will normally be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00FF"/>
                </a:solidFill>
              </a:rPr>
              <a:t>effort </a:t>
            </a:r>
            <a:r>
              <a:rPr lang="en-US" sz="2400" b="1" dirty="0">
                <a:solidFill>
                  <a:srgbClr val="0000FF"/>
                </a:solidFill>
              </a:rPr>
              <a:t>= (system size) x (productivity rate)</a:t>
            </a:r>
          </a:p>
          <a:p>
            <a:r>
              <a:rPr lang="en-US" sz="2400" dirty="0"/>
              <a:t>Important to distinguish between size models and effort models</a:t>
            </a:r>
          </a:p>
          <a:p>
            <a:r>
              <a:rPr lang="en-US" sz="2400" dirty="0"/>
              <a:t>After calculating the overall effort, proportions of that effort are allocated to various </a:t>
            </a:r>
            <a:r>
              <a:rPr lang="en-US" sz="2400" dirty="0" smtClean="0"/>
              <a:t>activities</a:t>
            </a:r>
          </a:p>
          <a:p>
            <a:r>
              <a:rPr lang="en-US" sz="2400" dirty="0" smtClean="0"/>
              <a:t>Combinations </a:t>
            </a:r>
            <a:r>
              <a:rPr lang="en-US" sz="2400" dirty="0"/>
              <a:t>of top-down and bottom-up estimation may (and should) be </a:t>
            </a:r>
            <a:r>
              <a:rPr lang="en-US" sz="2400" dirty="0" smtClean="0"/>
              <a:t>used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C3C3BE-047B-4CE3-9E96-808704A058B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Top-Down Approach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67288" y="1600200"/>
            <a:ext cx="3871912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Produce </a:t>
            </a:r>
            <a:r>
              <a:rPr lang="en-US" sz="2400" b="1" dirty="0" smtClean="0"/>
              <a:t>overall</a:t>
            </a:r>
            <a:r>
              <a:rPr lang="en-US" sz="2400" dirty="0" smtClean="0"/>
              <a:t> </a:t>
            </a:r>
            <a:r>
              <a:rPr lang="en-US" sz="2400" b="1" dirty="0" smtClean="0"/>
              <a:t>estimate</a:t>
            </a:r>
            <a:r>
              <a:rPr lang="en-US" sz="2400" dirty="0" smtClean="0"/>
              <a:t> using effort driver(s)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Distribute proportions of overall estimate to components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066800" y="3810000"/>
            <a:ext cx="1066800" cy="609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solidFill>
                  <a:srgbClr val="C00000"/>
                </a:solidFill>
              </a:rPr>
              <a:t>design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286000" y="3810000"/>
            <a:ext cx="1066800" cy="609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solidFill>
                  <a:srgbClr val="C00000"/>
                </a:solidFill>
              </a:rPr>
              <a:t>code</a:t>
            </a:r>
            <a:endParaRPr lang="en-US" sz="24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133600" y="2438400"/>
            <a:ext cx="1143000" cy="838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solidFill>
                  <a:srgbClr val="C00000"/>
                </a:solidFill>
              </a:rPr>
              <a:t>overall</a:t>
            </a:r>
          </a:p>
          <a:p>
            <a:pPr algn="ctr" eaLnBrk="0" hangingPunct="0"/>
            <a:r>
              <a:rPr lang="en-US" sz="2400" dirty="0">
                <a:solidFill>
                  <a:srgbClr val="C00000"/>
                </a:solidFill>
              </a:rPr>
              <a:t> project</a:t>
            </a:r>
            <a:endParaRPr lang="en-US" sz="24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581400" y="3810000"/>
            <a:ext cx="1066800" cy="609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solidFill>
                  <a:srgbClr val="C00000"/>
                </a:solidFill>
              </a:rPr>
              <a:t>test</a:t>
            </a:r>
            <a:endParaRPr lang="en-US" sz="24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2667000" y="3276600"/>
            <a:ext cx="0" cy="381000"/>
          </a:xfrm>
          <a:prstGeom prst="line">
            <a:avLst/>
          </a:prstGeom>
          <a:noFill/>
          <a:ln w="25400">
            <a:solidFill>
              <a:srgbClr val="FF0000">
                <a:alpha val="96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>
            <a:off x="1676400" y="3657600"/>
            <a:ext cx="2438400" cy="0"/>
          </a:xfrm>
          <a:prstGeom prst="line">
            <a:avLst/>
          </a:prstGeom>
          <a:noFill/>
          <a:ln w="25400">
            <a:solidFill>
              <a:srgbClr val="FF0000">
                <a:alpha val="98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1676400" y="3657600"/>
            <a:ext cx="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2743200" y="3657600"/>
            <a:ext cx="0" cy="152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15"/>
          <p:cNvSpPr>
            <a:spLocks noChangeShapeType="1"/>
          </p:cNvSpPr>
          <p:nvPr/>
        </p:nvSpPr>
        <p:spPr bwMode="auto">
          <a:xfrm>
            <a:off x="4114800" y="3657600"/>
            <a:ext cx="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Text Box 16"/>
          <p:cNvSpPr txBox="1">
            <a:spLocks noChangeArrowheads="1"/>
          </p:cNvSpPr>
          <p:nvPr/>
        </p:nvSpPr>
        <p:spPr bwMode="auto">
          <a:xfrm>
            <a:off x="409575" y="1944688"/>
            <a:ext cx="12805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</a:rPr>
              <a:t>Estimate</a:t>
            </a:r>
          </a:p>
          <a:p>
            <a:pPr eaLnBrk="0" hangingPunct="0"/>
            <a:r>
              <a:rPr lang="en-US" sz="2400" dirty="0">
                <a:solidFill>
                  <a:srgbClr val="0000FF"/>
                </a:solidFill>
              </a:rPr>
              <a:t>100 days</a:t>
            </a:r>
          </a:p>
        </p:txBody>
      </p:sp>
      <p:sp>
        <p:nvSpPr>
          <p:cNvPr id="8207" name="Text Box 17"/>
          <p:cNvSpPr txBox="1">
            <a:spLocks noChangeArrowheads="1"/>
          </p:cNvSpPr>
          <p:nvPr/>
        </p:nvSpPr>
        <p:spPr bwMode="auto">
          <a:xfrm>
            <a:off x="1127125" y="4459288"/>
            <a:ext cx="10826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solidFill>
                  <a:srgbClr val="0000FF"/>
                </a:solidFill>
              </a:rPr>
              <a:t>30%</a:t>
            </a:r>
          </a:p>
          <a:p>
            <a:pPr eaLnBrk="0" hangingPunct="0"/>
            <a:r>
              <a:rPr lang="en-US" dirty="0">
                <a:solidFill>
                  <a:srgbClr val="0000FF"/>
                </a:solidFill>
              </a:rPr>
              <a:t>i.e.</a:t>
            </a:r>
          </a:p>
          <a:p>
            <a:pPr eaLnBrk="0" hangingPunct="0"/>
            <a:r>
              <a:rPr lang="en-US" dirty="0">
                <a:solidFill>
                  <a:srgbClr val="0000FF"/>
                </a:solidFill>
              </a:rPr>
              <a:t>30 days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2270125" y="4456113"/>
            <a:ext cx="89159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FF"/>
                </a:solidFill>
              </a:rPr>
              <a:t>30%</a:t>
            </a:r>
          </a:p>
          <a:p>
            <a:pPr eaLnBrk="0" hangingPunct="0"/>
            <a:r>
              <a:rPr lang="en-US" dirty="0">
                <a:solidFill>
                  <a:srgbClr val="0000FF"/>
                </a:solidFill>
              </a:rPr>
              <a:t>i.e.</a:t>
            </a:r>
          </a:p>
          <a:p>
            <a:pPr eaLnBrk="0" hangingPunct="0"/>
            <a:r>
              <a:rPr lang="en-US" dirty="0">
                <a:solidFill>
                  <a:srgbClr val="0000FF"/>
                </a:solidFill>
              </a:rPr>
              <a:t>30 days</a:t>
            </a:r>
          </a:p>
        </p:txBody>
      </p:sp>
      <p:sp>
        <p:nvSpPr>
          <p:cNvPr id="8209" name="Text Box 20"/>
          <p:cNvSpPr txBox="1">
            <a:spLocks noChangeArrowheads="1"/>
          </p:cNvSpPr>
          <p:nvPr/>
        </p:nvSpPr>
        <p:spPr bwMode="auto">
          <a:xfrm>
            <a:off x="3489325" y="4456113"/>
            <a:ext cx="12282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FF"/>
                </a:solidFill>
              </a:rPr>
              <a:t>40%</a:t>
            </a:r>
          </a:p>
          <a:p>
            <a:pPr eaLnBrk="0" hangingPunct="0"/>
            <a:r>
              <a:rPr lang="en-US" dirty="0">
                <a:solidFill>
                  <a:srgbClr val="0000FF"/>
                </a:solidFill>
              </a:rPr>
              <a:t>i.e. 40 days</a:t>
            </a:r>
            <a:endParaRPr lang="en-US" sz="24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/>
              <a:t>Estimating by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US" sz="2400" dirty="0"/>
              <a:t>Also called </a:t>
            </a:r>
            <a:r>
              <a:rPr lang="en-US" sz="2400" i="1" dirty="0">
                <a:solidFill>
                  <a:srgbClr val="0000FF"/>
                </a:solidFill>
              </a:rPr>
              <a:t>Case-Based Reasoning</a:t>
            </a:r>
          </a:p>
          <a:p>
            <a:r>
              <a:rPr lang="en-US" sz="2400" dirty="0"/>
              <a:t>Estimators seek out </a:t>
            </a:r>
            <a:r>
              <a:rPr lang="en-US" sz="2400" b="1" dirty="0"/>
              <a:t>projects</a:t>
            </a:r>
            <a:r>
              <a:rPr lang="en-US" sz="2400" dirty="0"/>
              <a:t> that have been </a:t>
            </a:r>
            <a:r>
              <a:rPr lang="en-US" sz="2400" b="1" dirty="0"/>
              <a:t>completed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00FF"/>
                </a:solidFill>
              </a:rPr>
              <a:t>source cases</a:t>
            </a:r>
            <a:r>
              <a:rPr lang="en-US" sz="2400" dirty="0"/>
              <a:t>) that have similar characteristics to the </a:t>
            </a:r>
            <a:r>
              <a:rPr lang="en-US" sz="2400" b="1" dirty="0"/>
              <a:t>new</a:t>
            </a:r>
            <a:r>
              <a:rPr lang="en-US" sz="2400" dirty="0"/>
              <a:t> </a:t>
            </a:r>
            <a:r>
              <a:rPr lang="en-US" sz="2400" b="1" dirty="0"/>
              <a:t>project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00FF"/>
                </a:solidFill>
              </a:rPr>
              <a:t>target case</a:t>
            </a:r>
            <a:r>
              <a:rPr lang="en-US" sz="2400" dirty="0"/>
              <a:t>)</a:t>
            </a:r>
          </a:p>
          <a:p>
            <a:r>
              <a:rPr lang="en-US" sz="2400" dirty="0"/>
              <a:t>Actual effort for the source cases can be used as a </a:t>
            </a:r>
            <a:r>
              <a:rPr lang="en-US" sz="2400" dirty="0" smtClean="0"/>
              <a:t>base </a:t>
            </a:r>
            <a:r>
              <a:rPr lang="en-US" sz="2400" dirty="0"/>
              <a:t>estimate for the target</a:t>
            </a:r>
          </a:p>
          <a:p>
            <a:r>
              <a:rPr lang="en-US" sz="2400" dirty="0" smtClean="0"/>
              <a:t>Estimator then identifies differences between the target and the source and adjusts the base estimate to produce an estimate for the new project</a:t>
            </a:r>
          </a:p>
          <a:p>
            <a:r>
              <a:rPr lang="en-US" sz="2400" dirty="0" smtClean="0"/>
              <a:t>Historical </a:t>
            </a:r>
            <a:r>
              <a:rPr lang="en-US" sz="2400" dirty="0"/>
              <a:t>data must include all relevant dimensions included in the </a:t>
            </a:r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Estimating by Analogy (</a:t>
            </a:r>
            <a:r>
              <a:rPr lang="en-US" sz="4000" b="1" i="1" dirty="0" smtClean="0"/>
              <a:t>cont</a:t>
            </a:r>
            <a:r>
              <a:rPr lang="en-US" sz="4000" b="1" dirty="0" smtClean="0"/>
              <a:t>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 is to identify similarities and differences between applications where you have a large number of past projects to analyze.</a:t>
            </a:r>
          </a:p>
          <a:p>
            <a:endParaRPr lang="en-US" sz="2800" dirty="0" smtClean="0"/>
          </a:p>
          <a:p>
            <a:r>
              <a:rPr lang="en-US" sz="2800" dirty="0" smtClean="0"/>
              <a:t>One method is to use </a:t>
            </a:r>
            <a:r>
              <a:rPr lang="en-US" sz="2800" b="1" dirty="0" smtClean="0"/>
              <a:t>shortest</a:t>
            </a:r>
            <a:r>
              <a:rPr lang="en-US" sz="2800" dirty="0" smtClean="0"/>
              <a:t> </a:t>
            </a:r>
            <a:r>
              <a:rPr lang="en-US" sz="2800" b="1" dirty="0" smtClean="0"/>
              <a:t>Euclidean</a:t>
            </a:r>
            <a:r>
              <a:rPr lang="en-US" sz="2800" dirty="0" smtClean="0"/>
              <a:t> </a:t>
            </a:r>
            <a:r>
              <a:rPr lang="en-US" sz="2800" b="1" dirty="0" smtClean="0"/>
              <a:t>distance</a:t>
            </a:r>
            <a:r>
              <a:rPr lang="en-US" sz="2800" dirty="0" smtClean="0"/>
              <a:t> to identify the </a:t>
            </a:r>
            <a:r>
              <a:rPr lang="en-US" sz="2800" b="1" dirty="0" smtClean="0"/>
              <a:t>source</a:t>
            </a:r>
            <a:r>
              <a:rPr lang="en-US" sz="2800" dirty="0" smtClean="0"/>
              <a:t> </a:t>
            </a:r>
            <a:r>
              <a:rPr lang="en-US" sz="2800" b="1" dirty="0" smtClean="0"/>
              <a:t>case</a:t>
            </a:r>
            <a:r>
              <a:rPr lang="en-US" sz="2800" dirty="0" smtClean="0"/>
              <a:t> that is nearest the </a:t>
            </a:r>
            <a:r>
              <a:rPr lang="en-US" sz="2800" b="1" dirty="0" smtClean="0"/>
              <a:t>target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	Euclidean Distance </a:t>
            </a:r>
            <a:r>
              <a:rPr lang="en-US" sz="28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= square root of [(target_parameter</a:t>
            </a:r>
            <a:r>
              <a:rPr lang="en-US" sz="2800" baseline="-250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– source_parameter</a:t>
            </a:r>
            <a:r>
              <a:rPr lang="en-US" sz="2800" baseline="-250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)</a:t>
            </a:r>
            <a:r>
              <a:rPr lang="en-US" sz="2800" baseline="300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+ … +  (</a:t>
            </a:r>
            <a:r>
              <a:rPr lang="en-US" sz="2800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target_parameter</a:t>
            </a:r>
            <a:r>
              <a:rPr lang="en-US" sz="2800" baseline="-25000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n</a:t>
            </a:r>
            <a:r>
              <a:rPr lang="en-US" sz="28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– </a:t>
            </a:r>
            <a:r>
              <a:rPr lang="en-US" sz="2800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source_parameter</a:t>
            </a:r>
            <a:r>
              <a:rPr lang="en-US" sz="2800" baseline="-25000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n</a:t>
            </a:r>
            <a:r>
              <a:rPr lang="en-US" sz="28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)</a:t>
            </a:r>
            <a:r>
              <a:rPr lang="en-US" sz="2800" baseline="300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]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Calculating Euclidean Distance : </a:t>
            </a:r>
            <a:br>
              <a:rPr lang="en-US" sz="3600" b="1" dirty="0" smtClean="0"/>
            </a:br>
            <a:r>
              <a:rPr lang="en-US" sz="3600" b="1" i="1" dirty="0" smtClean="0">
                <a:solidFill>
                  <a:srgbClr val="0000FF"/>
                </a:solidFill>
              </a:rPr>
              <a:t>Example 5.1 (page 113)</a:t>
            </a:r>
            <a:endParaRPr lang="en-US" sz="3600" b="1" i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Say that the cases are being matched on the basis of two parameters, the number of inputs to and the number of outputs from the application to be built. </a:t>
            </a:r>
            <a:r>
              <a:rPr lang="en-US" sz="2800" dirty="0" smtClean="0">
                <a:solidFill>
                  <a:srgbClr val="0000FF"/>
                </a:solidFill>
              </a:rPr>
              <a:t>The new project is known to require 7 inputs and 15 outputs. </a:t>
            </a:r>
            <a:r>
              <a:rPr lang="en-US" sz="2800" dirty="0" smtClean="0">
                <a:solidFill>
                  <a:srgbClr val="FF0000"/>
                </a:solidFill>
              </a:rPr>
              <a:t>One of the past cases, </a:t>
            </a:r>
            <a:r>
              <a:rPr lang="en-US" sz="2800" b="1" dirty="0" smtClean="0">
                <a:solidFill>
                  <a:srgbClr val="FF0000"/>
                </a:solidFill>
              </a:rPr>
              <a:t>project A</a:t>
            </a:r>
            <a:r>
              <a:rPr lang="en-US" sz="2800" dirty="0" smtClean="0">
                <a:solidFill>
                  <a:srgbClr val="FF0000"/>
                </a:solidFill>
              </a:rPr>
              <a:t>, has 8 inputs and 17 outputs</a:t>
            </a:r>
            <a:r>
              <a:rPr lang="en-US" sz="2800" dirty="0" smtClean="0"/>
              <a:t>. The </a:t>
            </a:r>
            <a:r>
              <a:rPr lang="en-US" sz="2800" b="1" dirty="0" smtClean="0"/>
              <a:t>Euclidean</a:t>
            </a:r>
            <a:r>
              <a:rPr lang="en-US" sz="2800" dirty="0" smtClean="0"/>
              <a:t> </a:t>
            </a:r>
            <a:r>
              <a:rPr lang="en-US" sz="2800" b="1" dirty="0" smtClean="0"/>
              <a:t>distance</a:t>
            </a:r>
            <a:r>
              <a:rPr lang="en-US" sz="2800" dirty="0" smtClean="0"/>
              <a:t> between the source and the target is therefore the </a:t>
            </a:r>
            <a:r>
              <a:rPr lang="en-US" sz="2800" b="1" dirty="0" smtClean="0"/>
              <a:t>square-root of </a:t>
            </a:r>
            <a:r>
              <a:rPr lang="en-US" sz="2800" dirty="0" smtClean="0"/>
              <a:t>(( 7 – 8)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+ (15 – 17)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), that is 2.24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Exercise  5.6 (Page 113): Calculating Euclidean distance &amp; Deciding about best analogy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Project B </a:t>
            </a:r>
            <a:r>
              <a:rPr lang="en-US" sz="2400" dirty="0" smtClean="0"/>
              <a:t>has </a:t>
            </a:r>
            <a:r>
              <a:rPr lang="en-US" sz="2400" dirty="0" smtClean="0">
                <a:solidFill>
                  <a:srgbClr val="0000FF"/>
                </a:solidFill>
              </a:rPr>
              <a:t>5 inputs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00FF"/>
                </a:solidFill>
              </a:rPr>
              <a:t>10 outputs</a:t>
            </a:r>
            <a:r>
              <a:rPr lang="en-US" sz="2400" dirty="0" smtClean="0"/>
              <a:t>. What would be the Euclidean distance between this project and the target new project being considered in Example 5.1? </a:t>
            </a:r>
          </a:p>
          <a:p>
            <a:pPr>
              <a:buNone/>
            </a:pPr>
            <a:r>
              <a:rPr lang="en-US" sz="2400" dirty="0" smtClean="0"/>
              <a:t>	Is </a:t>
            </a:r>
            <a:r>
              <a:rPr lang="en-US" sz="2400" b="1" dirty="0" smtClean="0"/>
              <a:t>Project B </a:t>
            </a:r>
            <a:r>
              <a:rPr lang="en-US" sz="2400" dirty="0" smtClean="0"/>
              <a:t>a better analogy with the target than </a:t>
            </a:r>
            <a:r>
              <a:rPr lang="en-US" sz="2400" b="1" dirty="0" smtClean="0"/>
              <a:t>Project A</a:t>
            </a:r>
            <a:r>
              <a:rPr lang="en-US" sz="2400" dirty="0" smtClean="0"/>
              <a:t>?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Solution</a:t>
            </a:r>
            <a:r>
              <a:rPr lang="en-US" sz="2400" dirty="0" smtClean="0"/>
              <a:t>: The Euclidean distance between </a:t>
            </a:r>
            <a:r>
              <a:rPr lang="en-US" sz="2400" b="1" dirty="0" smtClean="0">
                <a:solidFill>
                  <a:srgbClr val="0000FF"/>
                </a:solidFill>
              </a:rPr>
              <a:t>Project B </a:t>
            </a:r>
            <a:r>
              <a:rPr lang="en-US" sz="2400" dirty="0" smtClean="0"/>
              <a:t>and the </a:t>
            </a:r>
            <a:r>
              <a:rPr lang="en-US" sz="2400" b="1" dirty="0" smtClean="0">
                <a:solidFill>
                  <a:srgbClr val="0000FF"/>
                </a:solidFill>
              </a:rPr>
              <a:t>target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case</a:t>
            </a:r>
            <a:r>
              <a:rPr lang="en-US" sz="2400" dirty="0" smtClean="0"/>
              <a:t> is </a:t>
            </a:r>
            <a:r>
              <a:rPr lang="en-US" sz="2400" b="1" dirty="0" smtClean="0"/>
              <a:t>square-root of </a:t>
            </a:r>
            <a:r>
              <a:rPr lang="en-US" sz="2400" dirty="0" smtClean="0"/>
              <a:t>(( 7 – 5)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+ (15 – 10)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), that is 5.39. Project A is therefore a closer analogy.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Albrecht</a:t>
            </a:r>
            <a:r>
              <a:rPr lang="en-US" sz="4000" dirty="0"/>
              <a:t> </a:t>
            </a:r>
            <a:r>
              <a:rPr lang="en-US" sz="4000" b="1" dirty="0" smtClean="0"/>
              <a:t>Function</a:t>
            </a:r>
            <a:r>
              <a:rPr lang="en-US" sz="4000" dirty="0" smtClean="0"/>
              <a:t> </a:t>
            </a:r>
            <a:r>
              <a:rPr lang="en-US" sz="4000" b="1" dirty="0"/>
              <a:t>Point</a:t>
            </a:r>
            <a:r>
              <a:rPr lang="en-US" sz="4000" dirty="0"/>
              <a:t> </a:t>
            </a:r>
            <a:r>
              <a:rPr lang="en-US" sz="4000" dirty="0" smtClean="0"/>
              <a:t>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Top-Down method devised by </a:t>
            </a:r>
            <a:r>
              <a:rPr lang="en-US" sz="2400" b="1" dirty="0"/>
              <a:t>Allan</a:t>
            </a:r>
            <a:r>
              <a:rPr lang="en-US" sz="2400" dirty="0"/>
              <a:t> </a:t>
            </a:r>
            <a:r>
              <a:rPr lang="en-US" sz="2400" b="1" dirty="0"/>
              <a:t>Albrecht</a:t>
            </a:r>
            <a:r>
              <a:rPr lang="en-US" sz="2400" dirty="0"/>
              <a:t> and later adopted by </a:t>
            </a:r>
            <a:r>
              <a:rPr lang="en-US" sz="2400" dirty="0">
                <a:solidFill>
                  <a:srgbClr val="FF0000"/>
                </a:solidFill>
              </a:rPr>
              <a:t>International Function Point </a:t>
            </a:r>
            <a:r>
              <a:rPr lang="en-US" sz="2400" dirty="0" smtClean="0">
                <a:solidFill>
                  <a:srgbClr val="FF0000"/>
                </a:solidFill>
              </a:rPr>
              <a:t>Users </a:t>
            </a:r>
            <a:r>
              <a:rPr lang="en-US" sz="2400" dirty="0">
                <a:solidFill>
                  <a:srgbClr val="FF0000"/>
                </a:solidFill>
              </a:rPr>
              <a:t>Group (</a:t>
            </a:r>
            <a:r>
              <a:rPr lang="en-US" sz="2400" b="1" dirty="0">
                <a:solidFill>
                  <a:srgbClr val="FF0000"/>
                </a:solidFill>
              </a:rPr>
              <a:t>IFPUG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Quantifies </a:t>
            </a:r>
            <a:r>
              <a:rPr lang="en-US" sz="2400" dirty="0"/>
              <a:t>the functional </a:t>
            </a:r>
            <a:r>
              <a:rPr lang="en-US" sz="2400" dirty="0" smtClean="0"/>
              <a:t>size of programs independently </a:t>
            </a:r>
            <a:r>
              <a:rPr lang="en-US" sz="2400" dirty="0"/>
              <a:t>of the programming </a:t>
            </a:r>
            <a:r>
              <a:rPr lang="en-US" sz="2400" dirty="0" smtClean="0"/>
              <a:t>language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Based </a:t>
            </a:r>
            <a:r>
              <a:rPr lang="en-US" sz="2400" dirty="0">
                <a:solidFill>
                  <a:srgbClr val="0000FF"/>
                </a:solidFill>
              </a:rPr>
              <a:t>on five major components</a:t>
            </a:r>
            <a:r>
              <a:rPr lang="en-US" sz="2400" dirty="0"/>
              <a:t> or ‘</a:t>
            </a:r>
            <a:r>
              <a:rPr lang="en-US" sz="2400" dirty="0">
                <a:solidFill>
                  <a:srgbClr val="0000FF"/>
                </a:solidFill>
              </a:rPr>
              <a:t>external user types</a:t>
            </a:r>
            <a:r>
              <a:rPr lang="en-US" sz="2400" dirty="0"/>
              <a:t>’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External Input Types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External Output Types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Logical Internal File Types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External Interface File Types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External Inquiry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Albrecht</a:t>
            </a:r>
            <a:r>
              <a:rPr lang="en-US" sz="3600" dirty="0" smtClean="0"/>
              <a:t> </a:t>
            </a:r>
            <a:r>
              <a:rPr lang="en-US" sz="3600" b="1" dirty="0" smtClean="0"/>
              <a:t>Function</a:t>
            </a:r>
            <a:r>
              <a:rPr lang="en-US" sz="3600" dirty="0" smtClean="0"/>
              <a:t> </a:t>
            </a:r>
            <a:r>
              <a:rPr lang="en-US" sz="3600" b="1" dirty="0" smtClean="0"/>
              <a:t>Point</a:t>
            </a:r>
            <a:r>
              <a:rPr lang="en-US" sz="3600" dirty="0" smtClean="0"/>
              <a:t> </a:t>
            </a:r>
            <a:r>
              <a:rPr lang="en-US" sz="3600" b="1" dirty="0" smtClean="0"/>
              <a:t>Analysis</a:t>
            </a:r>
            <a:r>
              <a:rPr lang="en-US" sz="3600" dirty="0" smtClean="0"/>
              <a:t> (</a:t>
            </a:r>
            <a:r>
              <a:rPr lang="en-US" sz="3600" i="1" dirty="0" smtClean="0"/>
              <a:t>cont</a:t>
            </a:r>
            <a:r>
              <a:rPr lang="en-US" sz="3600" dirty="0" smtClean="0"/>
              <a:t>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Each instance of each external user type in the system is identified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Each component is then classified as having </a:t>
            </a:r>
            <a:r>
              <a:rPr lang="en-US" b="1" dirty="0" smtClean="0"/>
              <a:t>high</a:t>
            </a:r>
            <a:r>
              <a:rPr lang="en-US" dirty="0" smtClean="0"/>
              <a:t>, </a:t>
            </a:r>
            <a:r>
              <a:rPr lang="en-US" b="1" dirty="0" smtClean="0"/>
              <a:t>average</a:t>
            </a:r>
            <a:r>
              <a:rPr lang="en-US" dirty="0" smtClean="0"/>
              <a:t>, or </a:t>
            </a:r>
            <a:r>
              <a:rPr lang="en-US" b="1" dirty="0" smtClean="0"/>
              <a:t>low</a:t>
            </a:r>
            <a:r>
              <a:rPr lang="en-US" dirty="0" smtClean="0"/>
              <a:t> complexity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Counts of each external user type in each complexity band are multiplied by specified weights and summed to get </a:t>
            </a:r>
            <a:r>
              <a:rPr lang="en-US" b="1" dirty="0" smtClean="0"/>
              <a:t>Unadjusted FP (UFP) </a:t>
            </a:r>
            <a:r>
              <a:rPr lang="en-US" dirty="0" smtClean="0"/>
              <a:t>count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Fourteen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Technical Complexity Factors (TCFs) </a:t>
            </a:r>
            <a:r>
              <a:rPr lang="en-US" dirty="0" smtClean="0"/>
              <a:t>are then applied in a formula to calculate the </a:t>
            </a:r>
            <a:r>
              <a:rPr lang="en-US" b="1" dirty="0" smtClean="0"/>
              <a:t>final FP </a:t>
            </a:r>
            <a:r>
              <a:rPr lang="en-US" dirty="0" smtClean="0"/>
              <a:t>count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What makes a successful project? </a:t>
            </a:r>
            <a:endParaRPr lang="en-US" sz="4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b="1" u="sng" dirty="0" smtClean="0">
                <a:solidFill>
                  <a:srgbClr val="0000FF"/>
                </a:solidFill>
              </a:rPr>
              <a:t>Delivering</a:t>
            </a:r>
            <a:r>
              <a:rPr lang="en-US" sz="2800" u="sng" dirty="0" smtClean="0"/>
              <a:t>:</a:t>
            </a:r>
          </a:p>
          <a:p>
            <a:pPr eaLnBrk="1" hangingPunct="1"/>
            <a:r>
              <a:rPr lang="en-US" sz="2800" dirty="0" smtClean="0"/>
              <a:t>agreed functionality</a:t>
            </a:r>
          </a:p>
          <a:p>
            <a:pPr eaLnBrk="1" hangingPunct="1"/>
            <a:r>
              <a:rPr lang="en-US" sz="2800" dirty="0" smtClean="0"/>
              <a:t>on time</a:t>
            </a:r>
          </a:p>
          <a:p>
            <a:pPr eaLnBrk="1" hangingPunct="1"/>
            <a:r>
              <a:rPr lang="en-US" sz="2800" dirty="0" smtClean="0"/>
              <a:t>at the agreed cost</a:t>
            </a:r>
          </a:p>
          <a:p>
            <a:pPr eaLnBrk="1" hangingPunct="1"/>
            <a:r>
              <a:rPr lang="en-US" sz="2800" dirty="0" smtClean="0"/>
              <a:t>with the required quality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029200" y="1447800"/>
            <a:ext cx="38100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Stages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lang="en-US" sz="2800" noProof="0" dirty="0" smtClean="0"/>
              <a:t>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 targets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Attempt to achieve targets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2150" y="4191000"/>
            <a:ext cx="7994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0000FF"/>
                </a:solidFill>
              </a:rPr>
              <a:t>BUT what if the targets are not achievable</a:t>
            </a:r>
            <a:r>
              <a:rPr lang="en-US" sz="2800" b="1" dirty="0" smtClean="0">
                <a:solidFill>
                  <a:srgbClr val="0000FF"/>
                </a:solidFill>
              </a:rPr>
              <a:t>? </a:t>
            </a:r>
            <a:endParaRPr lang="en-US" sz="24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800600"/>
            <a:ext cx="7391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</a:rPr>
              <a:t>A key point </a:t>
            </a:r>
            <a:r>
              <a:rPr lang="en-GB" sz="2000" dirty="0" smtClean="0"/>
              <a:t>here is that developers may in fact be very competent, but incorrect estimates leading to unachievable targets will lead to extreme customer dissatisfaction.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FP File Type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 descr="FP File Type Complex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295400"/>
            <a:ext cx="8293410" cy="4800601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FP External </a:t>
            </a:r>
            <a:r>
              <a:rPr lang="en-US" sz="4000" b="1" dirty="0">
                <a:solidFill>
                  <a:srgbClr val="0000FF"/>
                </a:solidFill>
              </a:rPr>
              <a:t>Input</a:t>
            </a:r>
            <a:r>
              <a:rPr lang="en-US" sz="4000" dirty="0">
                <a:solidFill>
                  <a:srgbClr val="0000FF"/>
                </a:solidFill>
              </a:rPr>
              <a:t>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P EI Complex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295400"/>
            <a:ext cx="8222621" cy="5029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FP External </a:t>
            </a:r>
            <a:r>
              <a:rPr lang="en-US" sz="4000" b="1" dirty="0">
                <a:solidFill>
                  <a:srgbClr val="0000FF"/>
                </a:solidFill>
              </a:rPr>
              <a:t>Output</a:t>
            </a:r>
            <a:r>
              <a:rPr lang="en-US" sz="4000" dirty="0">
                <a:solidFill>
                  <a:srgbClr val="0000FF"/>
                </a:solidFill>
              </a:rPr>
              <a:t>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P EO Complex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371601"/>
            <a:ext cx="8210550" cy="47946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FP Complexity </a:t>
            </a:r>
            <a:r>
              <a:rPr lang="en-US" sz="4000" b="1" dirty="0">
                <a:solidFill>
                  <a:srgbClr val="0000FF"/>
                </a:solidFill>
              </a:rPr>
              <a:t>Multipliers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 descr="FP Complexity Multipli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5549" y="1143000"/>
            <a:ext cx="8347451" cy="5029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Function Points Mark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30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Developed by </a:t>
            </a:r>
            <a:r>
              <a:rPr lang="en-US" sz="2400" b="1" dirty="0" smtClean="0"/>
              <a:t>Charles R. Symons </a:t>
            </a:r>
          </a:p>
          <a:p>
            <a:r>
              <a:rPr lang="en-US" sz="2200" dirty="0" smtClean="0"/>
              <a:t>Recommended </a:t>
            </a:r>
            <a:r>
              <a:rPr lang="en-US" sz="2200" dirty="0"/>
              <a:t>by </a:t>
            </a:r>
            <a:r>
              <a:rPr lang="en-US" sz="2200" dirty="0">
                <a:solidFill>
                  <a:srgbClr val="0000FF"/>
                </a:solidFill>
              </a:rPr>
              <a:t>Central Computer and Telecommunications Agency (CCTA</a:t>
            </a:r>
            <a:r>
              <a:rPr lang="en-US" sz="22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GB" sz="2400" dirty="0" smtClean="0"/>
              <a:t> Used by a minority of FP specialists in the UK</a:t>
            </a:r>
            <a:endParaRPr lang="en-US" sz="2200" dirty="0" smtClean="0"/>
          </a:p>
          <a:p>
            <a:r>
              <a:rPr lang="en-US" sz="20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UFPs </a:t>
            </a:r>
            <a:r>
              <a:rPr lang="en-US" sz="2000" b="1" dirty="0">
                <a:solidFill>
                  <a:srgbClr val="0000FF"/>
                </a:solidFill>
                <a:cs typeface="Courier New" panose="02070309020205020404" pitchFamily="49" charset="0"/>
              </a:rPr>
              <a:t>= </a:t>
            </a:r>
            <a:r>
              <a:rPr lang="en-US" sz="2000" b="1" i="1" dirty="0">
                <a:solidFill>
                  <a:srgbClr val="0000FF"/>
                </a:solidFill>
                <a:cs typeface="Courier New" panose="02070309020205020404" pitchFamily="49" charset="0"/>
              </a:rPr>
              <a:t>W</a:t>
            </a:r>
            <a:r>
              <a:rPr lang="en-US" sz="2000" b="1" baseline="-25000" dirty="0">
                <a:solidFill>
                  <a:srgbClr val="0000FF"/>
                </a:solidFill>
                <a:cs typeface="Courier New" panose="02070309020205020404" pitchFamily="49" charset="0"/>
              </a:rPr>
              <a:t>i </a:t>
            </a:r>
            <a:r>
              <a:rPr lang="en-US" sz="2000" b="1" dirty="0">
                <a:solidFill>
                  <a:srgbClr val="0000FF"/>
                </a:solidFill>
                <a:cs typeface="Courier New" panose="02070309020205020404" pitchFamily="49" charset="0"/>
              </a:rPr>
              <a:t>x (number of </a:t>
            </a:r>
            <a:r>
              <a:rPr lang="en-US" sz="2000" b="1" i="1" dirty="0">
                <a:solidFill>
                  <a:srgbClr val="0000FF"/>
                </a:solidFill>
                <a:cs typeface="Courier New" panose="02070309020205020404" pitchFamily="49" charset="0"/>
              </a:rPr>
              <a:t>input</a:t>
            </a:r>
            <a:r>
              <a:rPr lang="en-US" sz="2000" b="1" dirty="0">
                <a:solidFill>
                  <a:srgbClr val="0000FF"/>
                </a:solidFill>
                <a:cs typeface="Courier New" panose="02070309020205020404" pitchFamily="49" charset="0"/>
              </a:rPr>
              <a:t> data element types) + </a:t>
            </a:r>
            <a:endParaRPr lang="en-US" sz="2000" b="1" dirty="0" smtClean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        	   W</a:t>
            </a:r>
            <a:r>
              <a:rPr lang="en-US" sz="2000" b="1" baseline="-250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e</a:t>
            </a:r>
            <a:r>
              <a:rPr lang="en-US" sz="20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cs typeface="Courier New" panose="02070309020205020404" pitchFamily="49" charset="0"/>
              </a:rPr>
              <a:t>x </a:t>
            </a:r>
            <a:r>
              <a:rPr lang="en-US" sz="20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(number of </a:t>
            </a:r>
            <a:r>
              <a:rPr lang="en-US" sz="2000" b="1" i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entity</a:t>
            </a:r>
            <a:r>
              <a:rPr lang="en-US" sz="20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cs typeface="Courier New" panose="02070309020205020404" pitchFamily="49" charset="0"/>
              </a:rPr>
              <a:t>types referenced) + </a:t>
            </a:r>
            <a:endParaRPr lang="en-US" sz="2000" b="1" dirty="0" smtClean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                  W</a:t>
            </a:r>
            <a:r>
              <a:rPr lang="en-US" sz="2000" b="1" baseline="-250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o</a:t>
            </a:r>
            <a:r>
              <a:rPr lang="en-US" sz="20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cs typeface="Courier New" panose="02070309020205020404" pitchFamily="49" charset="0"/>
              </a:rPr>
              <a:t>x (number of </a:t>
            </a:r>
            <a:r>
              <a:rPr lang="en-US" sz="2000" b="1" i="1" dirty="0">
                <a:solidFill>
                  <a:srgbClr val="0000FF"/>
                </a:solidFill>
                <a:cs typeface="Courier New" panose="02070309020205020404" pitchFamily="49" charset="0"/>
              </a:rPr>
              <a:t>output</a:t>
            </a:r>
            <a:r>
              <a:rPr lang="en-US" sz="2000" b="1" dirty="0">
                <a:solidFill>
                  <a:srgbClr val="0000FF"/>
                </a:solidFill>
                <a:cs typeface="Courier New" panose="02070309020205020404" pitchFamily="49" charset="0"/>
              </a:rPr>
              <a:t> data element types)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 marL="365760" indent="0">
              <a:buNone/>
            </a:pPr>
            <a:r>
              <a:rPr lang="en-US" sz="2000" dirty="0" smtClean="0"/>
              <a:t>    – </a:t>
            </a:r>
            <a:r>
              <a:rPr lang="en-US" sz="2000" dirty="0"/>
              <a:t>where </a:t>
            </a:r>
            <a:r>
              <a:rPr lang="en-US" sz="2000" b="1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W</a:t>
            </a:r>
            <a:r>
              <a:rPr lang="en-US" sz="2000" b="1" i="1" baseline="-250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i </a:t>
            </a:r>
            <a:r>
              <a:rPr lang="en-US" sz="2000" b="1" i="1" dirty="0" smtClean="0">
                <a:solidFill>
                  <a:srgbClr val="C00000"/>
                </a:solidFill>
              </a:rPr>
              <a:t>, </a:t>
            </a:r>
            <a:r>
              <a:rPr lang="en-US" sz="2000" b="1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W</a:t>
            </a:r>
            <a:r>
              <a:rPr lang="en-US" sz="2000" b="1" i="1" baseline="-250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e </a:t>
            </a: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>
                <a:solidFill>
                  <a:srgbClr val="C00000"/>
                </a:solidFill>
              </a:rPr>
              <a:t>and </a:t>
            </a:r>
            <a:r>
              <a:rPr lang="en-US" sz="2000" b="1" i="1" dirty="0">
                <a:solidFill>
                  <a:srgbClr val="C00000"/>
                </a:solidFill>
                <a:cs typeface="Courier New" panose="02070309020205020404" pitchFamily="49" charset="0"/>
              </a:rPr>
              <a:t>W</a:t>
            </a:r>
            <a:r>
              <a:rPr lang="en-US" sz="2000" b="1" i="1" baseline="-25000" dirty="0">
                <a:solidFill>
                  <a:srgbClr val="C00000"/>
                </a:solidFill>
                <a:cs typeface="Courier New" panose="02070309020205020404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</a:rPr>
              <a:t> are weightings </a:t>
            </a:r>
            <a:r>
              <a:rPr lang="en-US" sz="2000" dirty="0"/>
              <a:t>derived from previous projects or </a:t>
            </a:r>
            <a:r>
              <a:rPr lang="en-US" sz="2000" dirty="0" smtClean="0"/>
              <a:t>  </a:t>
            </a:r>
            <a:br>
              <a:rPr lang="en-US" sz="2000" dirty="0" smtClean="0"/>
            </a:br>
            <a:r>
              <a:rPr lang="en-US" sz="2000" dirty="0" smtClean="0"/>
              <a:t>       industry </a:t>
            </a:r>
            <a:r>
              <a:rPr lang="en-US" sz="2000" dirty="0"/>
              <a:t>averages normalized so they add up to 2.5</a:t>
            </a:r>
          </a:p>
          <a:p>
            <a:endParaRPr lang="en-US" sz="2200" dirty="0" smtClean="0"/>
          </a:p>
          <a:p>
            <a:r>
              <a:rPr lang="en-US" sz="2200" dirty="0" smtClean="0"/>
              <a:t>It </a:t>
            </a:r>
            <a:r>
              <a:rPr lang="en-US" sz="2200" dirty="0"/>
              <a:t>has </a:t>
            </a:r>
            <a:r>
              <a:rPr lang="en-US" sz="2200" dirty="0">
                <a:solidFill>
                  <a:srgbClr val="0000FF"/>
                </a:solidFill>
              </a:rPr>
              <a:t>5</a:t>
            </a:r>
            <a:r>
              <a:rPr lang="en-US" sz="2200" dirty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Technical Complexity Adjustments (TCAs)  </a:t>
            </a:r>
            <a:r>
              <a:rPr lang="en-US" sz="2200" dirty="0" smtClean="0"/>
              <a:t>factors in addition </a:t>
            </a:r>
            <a:r>
              <a:rPr lang="en-US" sz="2200" dirty="0"/>
              <a:t>to the 14 in the original </a:t>
            </a:r>
            <a:r>
              <a:rPr lang="en-US" sz="2200" dirty="0" smtClean="0"/>
              <a:t>Albrecht FP method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/>
              <a:t>Model of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 descr="Transaction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79276" y="1295400"/>
            <a:ext cx="8307524" cy="48006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Calculating Mark </a:t>
            </a:r>
            <a:r>
              <a:rPr lang="en-US" sz="4000" b="1" dirty="0">
                <a:solidFill>
                  <a:srgbClr val="0000FF"/>
                </a:solidFill>
              </a:rPr>
              <a:t>II </a:t>
            </a:r>
            <a:r>
              <a:rPr lang="en-US" sz="4000" b="1" dirty="0" smtClean="0">
                <a:solidFill>
                  <a:srgbClr val="0000FF"/>
                </a:solidFill>
              </a:rPr>
              <a:t>FP: </a:t>
            </a:r>
            <a:r>
              <a:rPr lang="en-US" sz="4000" b="1" i="1" dirty="0" smtClean="0">
                <a:solidFill>
                  <a:srgbClr val="FF0000"/>
                </a:solidFill>
              </a:rPr>
              <a:t>An Example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 descr="Mark II FP 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143000"/>
            <a:ext cx="8458200" cy="5029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557426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UFP =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99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/>
              <a:t>Object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US" sz="2200" dirty="0"/>
              <a:t>Similarities with FP approach, but takes account of more readily identifiable features</a:t>
            </a:r>
          </a:p>
          <a:p>
            <a:r>
              <a:rPr lang="en-US" sz="2200" dirty="0"/>
              <a:t>No direct bearing on object-oriented techniques, but can be used for object-oriented systems as well</a:t>
            </a:r>
          </a:p>
          <a:p>
            <a:r>
              <a:rPr lang="en-US" sz="2200" dirty="0">
                <a:solidFill>
                  <a:srgbClr val="0000FF"/>
                </a:solidFill>
              </a:rPr>
              <a:t>Uses counts of </a:t>
            </a:r>
            <a:r>
              <a:rPr lang="en-US" sz="2200" b="1" dirty="0" smtClean="0">
                <a:solidFill>
                  <a:srgbClr val="0000FF"/>
                </a:solidFill>
              </a:rPr>
              <a:t>screens</a:t>
            </a:r>
            <a:r>
              <a:rPr lang="en-US" sz="2200" dirty="0">
                <a:solidFill>
                  <a:srgbClr val="0000FF"/>
                </a:solidFill>
              </a:rPr>
              <a:t>, </a:t>
            </a:r>
            <a:r>
              <a:rPr lang="en-US" sz="2200" b="1" dirty="0">
                <a:solidFill>
                  <a:srgbClr val="0000FF"/>
                </a:solidFill>
              </a:rPr>
              <a:t>reports</a:t>
            </a:r>
            <a:r>
              <a:rPr lang="en-US" sz="2200" dirty="0">
                <a:solidFill>
                  <a:srgbClr val="0000FF"/>
                </a:solidFill>
              </a:rPr>
              <a:t>, and </a:t>
            </a:r>
            <a:r>
              <a:rPr lang="en-US" sz="2200" b="1" dirty="0">
                <a:solidFill>
                  <a:srgbClr val="0000FF"/>
                </a:solidFill>
              </a:rPr>
              <a:t>3GL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b="1" dirty="0">
                <a:solidFill>
                  <a:srgbClr val="0000FF"/>
                </a:solidFill>
              </a:rPr>
              <a:t>components</a:t>
            </a:r>
            <a:r>
              <a:rPr lang="en-US" sz="2200" dirty="0"/>
              <a:t>, referred to as </a:t>
            </a:r>
            <a:r>
              <a:rPr lang="en-US" sz="2200" b="1" i="1" dirty="0">
                <a:solidFill>
                  <a:srgbClr val="0000FF"/>
                </a:solidFill>
              </a:rPr>
              <a:t>O</a:t>
            </a:r>
            <a:r>
              <a:rPr lang="en-US" sz="2200" b="1" i="1" dirty="0" smtClean="0">
                <a:solidFill>
                  <a:srgbClr val="0000FF"/>
                </a:solidFill>
              </a:rPr>
              <a:t>bjects</a:t>
            </a:r>
            <a:endParaRPr lang="en-US" sz="2200" b="1" i="1" dirty="0">
              <a:solidFill>
                <a:srgbClr val="0000FF"/>
              </a:solidFill>
            </a:endParaRPr>
          </a:p>
          <a:p>
            <a:r>
              <a:rPr lang="en-US" sz="2200" dirty="0"/>
              <a:t>Each object has to be classified as </a:t>
            </a:r>
            <a:r>
              <a:rPr lang="en-US" sz="2200" b="1" dirty="0">
                <a:solidFill>
                  <a:srgbClr val="0000FF"/>
                </a:solidFill>
              </a:rPr>
              <a:t>simple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00FF"/>
                </a:solidFill>
              </a:rPr>
              <a:t>medium</a:t>
            </a:r>
            <a:r>
              <a:rPr lang="en-US" sz="2200" dirty="0"/>
              <a:t>, or </a:t>
            </a:r>
            <a:r>
              <a:rPr lang="en-US" sz="2200" b="1" dirty="0">
                <a:solidFill>
                  <a:srgbClr val="0000FF"/>
                </a:solidFill>
              </a:rPr>
              <a:t>difficult</a:t>
            </a:r>
          </a:p>
          <a:p>
            <a:r>
              <a:rPr lang="en-US" sz="2200" dirty="0"/>
              <a:t>Number of objects at each level are multiplied by appropriate </a:t>
            </a:r>
            <a:r>
              <a:rPr lang="en-US" sz="2200" b="1" dirty="0"/>
              <a:t>complexity</a:t>
            </a:r>
            <a:r>
              <a:rPr lang="en-US" sz="2200" dirty="0"/>
              <a:t> </a:t>
            </a:r>
            <a:r>
              <a:rPr lang="en-US" sz="2200" b="1" dirty="0"/>
              <a:t>weighting</a:t>
            </a:r>
            <a:r>
              <a:rPr lang="en-US" sz="2200" dirty="0"/>
              <a:t> and summed to get an overall score</a:t>
            </a:r>
          </a:p>
          <a:p>
            <a:r>
              <a:rPr lang="en-US" sz="2200" b="1" dirty="0" smtClean="0"/>
              <a:t>Object point score </a:t>
            </a:r>
            <a:r>
              <a:rPr lang="en-US" sz="2200" dirty="0" smtClean="0"/>
              <a:t>can </a:t>
            </a:r>
            <a:r>
              <a:rPr lang="en-US" sz="2200" dirty="0"/>
              <a:t>be adjusted to accommodate reusability factor</a:t>
            </a:r>
          </a:p>
          <a:p>
            <a:r>
              <a:rPr lang="en-US" sz="2200" dirty="0"/>
              <a:t>Finally is divided by a </a:t>
            </a:r>
            <a:r>
              <a:rPr lang="en-US" sz="2200" b="1" dirty="0"/>
              <a:t>productivity</a:t>
            </a:r>
            <a:r>
              <a:rPr lang="en-US" sz="2200" dirty="0"/>
              <a:t> </a:t>
            </a:r>
            <a:r>
              <a:rPr lang="en-US" sz="2200" b="1" dirty="0" smtClean="0"/>
              <a:t>rate(PROD</a:t>
            </a:r>
            <a:r>
              <a:rPr lang="en-US" sz="2200" dirty="0"/>
              <a:t>) </a:t>
            </a:r>
            <a:r>
              <a:rPr lang="en-US" sz="2200" dirty="0" smtClean="0"/>
              <a:t>(derived from </a:t>
            </a:r>
            <a:r>
              <a:rPr lang="en-US" sz="2200" dirty="0"/>
              <a:t>historical data or industry averages) to calculate </a:t>
            </a:r>
            <a:r>
              <a:rPr lang="en-US" sz="2200" dirty="0" smtClean="0"/>
              <a:t>effort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Object Points for </a:t>
            </a:r>
            <a:r>
              <a:rPr lang="en-US" sz="4000" b="1" dirty="0">
                <a:solidFill>
                  <a:srgbClr val="FF0000"/>
                </a:solidFill>
              </a:rPr>
              <a:t>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 descr="Object Points for Scree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371600"/>
            <a:ext cx="8382000" cy="47244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Object Points for </a:t>
            </a:r>
            <a:r>
              <a:rPr lang="en-US" sz="4000" b="1" dirty="0">
                <a:solidFill>
                  <a:srgbClr val="FF0000"/>
                </a:solidFill>
              </a:rPr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Object Points for Repor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295400"/>
            <a:ext cx="8229600" cy="48006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 successful project is one that is delivered on time, within budget and with the required quality.</a:t>
            </a:r>
          </a:p>
          <a:p>
            <a:pPr lvl="1"/>
            <a:r>
              <a:rPr lang="en-US" sz="2400" dirty="0" smtClean="0"/>
              <a:t>Targets are set which the project manager then tries to meet. This assumes that the targets are reasonable.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Realistic estimates are therefore crucial</a:t>
            </a:r>
          </a:p>
          <a:p>
            <a:pPr lvl="1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A project manager has to produce </a:t>
            </a:r>
            <a:r>
              <a:rPr lang="en-US" sz="2800" b="1" dirty="0" smtClean="0"/>
              <a:t>estimates</a:t>
            </a:r>
            <a:r>
              <a:rPr lang="en-US" sz="2800" dirty="0" smtClean="0"/>
              <a:t> of</a:t>
            </a:r>
          </a:p>
          <a:p>
            <a:pPr lvl="1"/>
            <a:r>
              <a:rPr lang="en-US" sz="2400" b="1" i="1" dirty="0" smtClean="0"/>
              <a:t>Effort</a:t>
            </a:r>
            <a:r>
              <a:rPr lang="en-US" sz="2400" dirty="0" smtClean="0"/>
              <a:t> (which affects </a:t>
            </a:r>
            <a:r>
              <a:rPr lang="en-US" sz="2400" b="1" dirty="0" smtClean="0"/>
              <a:t>costs</a:t>
            </a:r>
            <a:r>
              <a:rPr lang="en-US" sz="2400" dirty="0" smtClean="0"/>
              <a:t>), and </a:t>
            </a:r>
          </a:p>
          <a:p>
            <a:pPr lvl="1"/>
            <a:r>
              <a:rPr lang="en-US" sz="2400" b="1" i="1" dirty="0" smtClean="0"/>
              <a:t>Activity</a:t>
            </a:r>
            <a:r>
              <a:rPr lang="en-US" sz="2400" dirty="0" smtClean="0"/>
              <a:t> </a:t>
            </a:r>
            <a:r>
              <a:rPr lang="en-US" sz="2400" b="1" i="1" dirty="0" smtClean="0"/>
              <a:t>durations</a:t>
            </a:r>
            <a:r>
              <a:rPr lang="en-US" sz="2400" dirty="0" smtClean="0"/>
              <a:t> (which affect the </a:t>
            </a:r>
            <a:r>
              <a:rPr lang="en-US" sz="2400" b="1" dirty="0" smtClean="0"/>
              <a:t>delivery</a:t>
            </a:r>
            <a:r>
              <a:rPr lang="en-US" sz="2400" dirty="0" smtClean="0"/>
              <a:t> </a:t>
            </a:r>
            <a:r>
              <a:rPr lang="en-US" sz="2400" b="1" dirty="0" smtClean="0"/>
              <a:t>time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Object Point Complexity Weightings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Object Point Complexity Weighting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143000"/>
            <a:ext cx="8229600" cy="49530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Object Point Effort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Object Point Effort Conver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143000"/>
            <a:ext cx="8382000" cy="5029201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Procedural Code-Oriented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Envisage the </a:t>
            </a:r>
            <a:r>
              <a:rPr lang="en-US" b="1" i="1" dirty="0"/>
              <a:t>number</a:t>
            </a:r>
            <a:r>
              <a:rPr lang="en-US" dirty="0"/>
              <a:t> and </a:t>
            </a:r>
            <a:r>
              <a:rPr lang="en-US" b="1" i="1" dirty="0"/>
              <a:t>type</a:t>
            </a:r>
            <a:r>
              <a:rPr lang="en-US" dirty="0"/>
              <a:t> of </a:t>
            </a:r>
            <a:r>
              <a:rPr lang="en-US" b="1" dirty="0"/>
              <a:t>programs</a:t>
            </a:r>
            <a:r>
              <a:rPr lang="en-US" dirty="0"/>
              <a:t> in the final </a:t>
            </a:r>
            <a:r>
              <a:rPr lang="en-US" dirty="0" smtClean="0"/>
              <a:t>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</a:t>
            </a:r>
            <a:r>
              <a:rPr lang="en-US" dirty="0"/>
              <a:t>the SLOC of each identified </a:t>
            </a:r>
            <a:r>
              <a:rPr lang="en-US" dirty="0" smtClean="0"/>
              <a:t>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</a:t>
            </a:r>
            <a:r>
              <a:rPr lang="en-US" dirty="0"/>
              <a:t>the work content, taking into account complexity and technical </a:t>
            </a:r>
            <a:r>
              <a:rPr lang="en-US" dirty="0" smtClean="0"/>
              <a:t>difficulty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dirty="0"/>
              <a:t>the work-days </a:t>
            </a:r>
            <a:r>
              <a:rPr lang="en-US" dirty="0" smtClean="0"/>
              <a:t>effort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COCOMO (COnstructive </a:t>
            </a:r>
            <a:r>
              <a:rPr lang="en-US" sz="3600" b="1" dirty="0" err="1"/>
              <a:t>COst</a:t>
            </a:r>
            <a:r>
              <a:rPr lang="en-US" sz="3600" b="1" dirty="0"/>
              <a:t> </a:t>
            </a:r>
            <a:r>
              <a:rPr lang="en-US" sz="3600" b="1" dirty="0" err="1"/>
              <a:t>MOdel</a:t>
            </a:r>
            <a:r>
              <a:rPr lang="en-US" sz="3600" b="1" dirty="0"/>
              <a:t>) </a:t>
            </a:r>
            <a:r>
              <a:rPr lang="en-US" sz="3600" b="1" dirty="0" smtClean="0"/>
              <a:t>II :</a:t>
            </a:r>
            <a:br>
              <a:rPr lang="en-US" sz="3600" b="1" dirty="0" smtClean="0"/>
            </a:br>
            <a:r>
              <a:rPr lang="en-US" sz="3600" b="1" dirty="0" smtClean="0"/>
              <a:t>A Parametric Productivity Model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Based on SLOC (source lines of code) characteristic, and operates according to the following equations: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ourier New" panose="02070309020205020404" pitchFamily="49" charset="0"/>
              </a:rPr>
              <a:t>Effort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= PM = Coefficient&lt;</a:t>
            </a:r>
            <a:r>
              <a:rPr lang="en-US" dirty="0" err="1">
                <a:cs typeface="Courier New" panose="02070309020205020404" pitchFamily="49" charset="0"/>
              </a:rPr>
              <a:t>EffortFactor</a:t>
            </a:r>
            <a:r>
              <a:rPr lang="en-US" dirty="0">
                <a:cs typeface="Courier New" panose="02070309020205020404" pitchFamily="49" charset="0"/>
              </a:rPr>
              <a:t>&gt;*(SLOC/1000)^</a:t>
            </a:r>
            <a:r>
              <a:rPr lang="en-US" dirty="0" smtClean="0">
                <a:cs typeface="Courier New" panose="02070309020205020404" pitchFamily="49" charset="0"/>
              </a:rPr>
              <a:t>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       </a:t>
            </a:r>
            <a:endParaRPr lang="en-US" b="1" dirty="0" smtClean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ourier New" panose="02070309020205020404" pitchFamily="49" charset="0"/>
              </a:rPr>
              <a:t>Development Time </a:t>
            </a:r>
            <a:r>
              <a:rPr lang="en-US" dirty="0" smtClean="0">
                <a:cs typeface="Courier New" panose="02070309020205020404" pitchFamily="49" charset="0"/>
              </a:rPr>
              <a:t>= DM = 2.50*(PM)^T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ourier New" panose="02070309020205020404" pitchFamily="49" charset="0"/>
              </a:rPr>
              <a:t>Required </a:t>
            </a:r>
            <a:r>
              <a:rPr lang="en-US" b="1" dirty="0">
                <a:cs typeface="Courier New" panose="02070309020205020404" pitchFamily="49" charset="0"/>
              </a:rPr>
              <a:t>N</a:t>
            </a:r>
            <a:r>
              <a:rPr lang="en-US" b="1" dirty="0" smtClean="0">
                <a:cs typeface="Courier New" panose="02070309020205020404" pitchFamily="49" charset="0"/>
              </a:rPr>
              <a:t>umber </a:t>
            </a:r>
            <a:r>
              <a:rPr lang="en-US" b="1" dirty="0">
                <a:cs typeface="Courier New" panose="02070309020205020404" pitchFamily="49" charset="0"/>
              </a:rPr>
              <a:t>of people </a:t>
            </a:r>
            <a:r>
              <a:rPr lang="en-US" dirty="0">
                <a:cs typeface="Courier New" panose="02070309020205020404" pitchFamily="49" charset="0"/>
              </a:rPr>
              <a:t>= ST = </a:t>
            </a:r>
            <a:r>
              <a:rPr lang="en-US" dirty="0" smtClean="0">
                <a:cs typeface="Courier New" panose="02070309020205020404" pitchFamily="49" charset="0"/>
              </a:rPr>
              <a:t>Effort(PM)/Development Time(DM)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where</a:t>
            </a:r>
            <a:r>
              <a:rPr lang="en-US" i="1" dirty="0">
                <a:solidFill>
                  <a:srgbClr val="FF0000"/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/>
              <a:t> : person-months needed for project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SLOC</a:t>
            </a:r>
            <a:r>
              <a:rPr lang="en-US" dirty="0"/>
              <a:t> : source lines of code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: project complexity (1.04-1.24)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duration time in months for project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/>
              <a:t> </a:t>
            </a:r>
            <a:r>
              <a:rPr lang="en-US" dirty="0"/>
              <a:t>: SLOC-dependent coefficient (0.32-0.38)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dirty="0"/>
              <a:t> : average staffing necessary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58042"/>
              </p:ext>
            </p:extLst>
          </p:nvPr>
        </p:nvGraphicFramePr>
        <p:xfrm>
          <a:off x="4722354" y="3733800"/>
          <a:ext cx="4269246" cy="2150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317"/>
                <a:gridCol w="1583752"/>
                <a:gridCol w="550871"/>
                <a:gridCol w="826306"/>
              </a:tblGrid>
              <a:tr h="624291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Software</a:t>
                      </a:r>
                      <a:r>
                        <a:rPr lang="en-US" sz="1700" b="1" baseline="0" dirty="0" smtClean="0"/>
                        <a:t> Project Type</a:t>
                      </a:r>
                      <a:endParaRPr lang="en-US" sz="1700" b="1" dirty="0"/>
                    </a:p>
                  </a:txBody>
                  <a:tcPr marL="82631" marR="82631" marT="55073" marB="550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Coefficient</a:t>
                      </a:r>
                    </a:p>
                    <a:p>
                      <a:pPr algn="ctr"/>
                      <a:r>
                        <a:rPr lang="en-US" sz="1700" b="1" baseline="-25000" dirty="0" smtClean="0"/>
                        <a:t>&lt;Effort Factor&gt;</a:t>
                      </a:r>
                      <a:endParaRPr lang="en-US" sz="1700" b="1" dirty="0"/>
                    </a:p>
                  </a:txBody>
                  <a:tcPr marL="82631" marR="82631" marT="55073" marB="550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P</a:t>
                      </a:r>
                      <a:endParaRPr lang="en-US" sz="1700" b="1" dirty="0"/>
                    </a:p>
                  </a:txBody>
                  <a:tcPr marL="82631" marR="82631" marT="55073" marB="550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T</a:t>
                      </a:r>
                      <a:endParaRPr lang="en-US" sz="1700" b="1" dirty="0"/>
                    </a:p>
                  </a:txBody>
                  <a:tcPr marL="82631" marR="82631" marT="55073" marB="55073" anchor="ctr"/>
                </a:tc>
              </a:tr>
              <a:tr h="44670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Organic</a:t>
                      </a:r>
                      <a:endParaRPr lang="en-US" sz="1700" dirty="0"/>
                    </a:p>
                  </a:txBody>
                  <a:tcPr marL="82631" marR="82631" marT="55073" marB="550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2.4</a:t>
                      </a:r>
                      <a:endParaRPr lang="en-US" sz="1700" dirty="0"/>
                    </a:p>
                  </a:txBody>
                  <a:tcPr marL="82631" marR="82631" marT="55073" marB="550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1.05</a:t>
                      </a:r>
                      <a:endParaRPr lang="en-US" sz="1700" dirty="0"/>
                    </a:p>
                  </a:txBody>
                  <a:tcPr marL="82631" marR="82631" marT="55073" marB="550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0.38</a:t>
                      </a:r>
                      <a:endParaRPr lang="en-US" sz="1700" dirty="0"/>
                    </a:p>
                  </a:txBody>
                  <a:tcPr marL="82631" marR="82631" marT="55073" marB="55073" anchor="ctr"/>
                </a:tc>
              </a:tr>
              <a:tr h="44670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Semi-detached</a:t>
                      </a:r>
                      <a:endParaRPr lang="en-US" sz="1700" dirty="0"/>
                    </a:p>
                  </a:txBody>
                  <a:tcPr marL="82631" marR="82631" marT="55073" marB="550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3.0</a:t>
                      </a:r>
                      <a:endParaRPr lang="en-US" sz="1700" dirty="0"/>
                    </a:p>
                  </a:txBody>
                  <a:tcPr marL="82631" marR="82631" marT="55073" marB="550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1.12</a:t>
                      </a:r>
                      <a:endParaRPr lang="en-US" sz="1700" dirty="0"/>
                    </a:p>
                  </a:txBody>
                  <a:tcPr marL="82631" marR="82631" marT="55073" marB="550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0.35</a:t>
                      </a:r>
                      <a:endParaRPr lang="en-US" sz="1700" dirty="0"/>
                    </a:p>
                  </a:txBody>
                  <a:tcPr marL="82631" marR="82631" marT="55073" marB="55073" anchor="ctr"/>
                </a:tc>
              </a:tr>
              <a:tr h="44670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Embedded</a:t>
                      </a:r>
                      <a:endParaRPr lang="en-US" sz="1700" dirty="0"/>
                    </a:p>
                  </a:txBody>
                  <a:tcPr marL="82631" marR="82631" marT="55073" marB="550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3.6</a:t>
                      </a:r>
                      <a:endParaRPr lang="en-US" sz="1700" dirty="0"/>
                    </a:p>
                  </a:txBody>
                  <a:tcPr marL="82631" marR="82631" marT="55073" marB="550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1.20</a:t>
                      </a:r>
                      <a:endParaRPr lang="en-US" sz="1700" dirty="0"/>
                    </a:p>
                  </a:txBody>
                  <a:tcPr marL="82631" marR="82631" marT="55073" marB="550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0.32</a:t>
                      </a:r>
                      <a:endParaRPr lang="en-US" sz="1700" dirty="0"/>
                    </a:p>
                  </a:txBody>
                  <a:tcPr marL="82631" marR="82631" marT="55073" marB="55073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/>
              <a:t>COCOMO</a:t>
            </a:r>
            <a:r>
              <a:rPr lang="en-US" sz="3600" dirty="0"/>
              <a:t> applies to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Three </a:t>
            </a:r>
            <a:r>
              <a:rPr lang="en-US" sz="3600" dirty="0"/>
              <a:t>classes of software </a:t>
            </a:r>
            <a:r>
              <a:rPr lang="en-US" sz="3600" dirty="0" smtClean="0"/>
              <a:t>projects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arenR"/>
            </a:pPr>
            <a:r>
              <a:rPr lang="en-US" altLang="en-US" sz="2800" b="1" dirty="0"/>
              <a:t>Organic projects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"small" teams </a:t>
            </a:r>
            <a:r>
              <a:rPr lang="en-US" altLang="en-US" sz="2400" dirty="0" smtClean="0"/>
              <a:t>develop s/w in a highly familiar in-house environment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with "good" experience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working with "less than rigid" requirements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arenR"/>
            </a:pPr>
            <a:r>
              <a:rPr lang="en-US" altLang="en-US" sz="2800" b="1" dirty="0"/>
              <a:t>Semi-detached projects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"medium" teams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with mixed experience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working with a mix of rigid and less than rigid requirements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arenR"/>
            </a:pPr>
            <a:r>
              <a:rPr lang="en-US" altLang="en-US" sz="2800" b="1" dirty="0"/>
              <a:t>Embedded projects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developed within a set of </a:t>
            </a:r>
            <a:r>
              <a:rPr lang="en-US" altLang="en-US" sz="2400" dirty="0" smtClean="0"/>
              <a:t>very "tight</a:t>
            </a:r>
            <a:r>
              <a:rPr lang="en-US" altLang="en-US" sz="2400" dirty="0"/>
              <a:t>" constraints (hardware, software, operational, ...) </a:t>
            </a:r>
            <a:endParaRPr lang="en-US" altLang="en-US" sz="2400" dirty="0" smtClean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</a:t>
            </a:r>
            <a:r>
              <a:rPr lang="en-US" altLang="en-US" sz="2400" dirty="0" smtClean="0"/>
              <a:t>hanges to system very costly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4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Summary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Estimates are really management targets</a:t>
            </a:r>
          </a:p>
          <a:p>
            <a:r>
              <a:rPr lang="en-US" sz="2800" dirty="0" smtClean="0"/>
              <a:t>Collect as much information about previous projects as possible</a:t>
            </a:r>
          </a:p>
          <a:p>
            <a:r>
              <a:rPr lang="en-US" sz="2800" dirty="0" smtClean="0"/>
              <a:t>Use more that one method of estimating</a:t>
            </a:r>
          </a:p>
          <a:p>
            <a:r>
              <a:rPr lang="en-US" sz="2800" dirty="0" smtClean="0"/>
              <a:t>Top-down approaches will be used at the earlier stages of project planning while bottom-up approaches will be more prominent later on</a:t>
            </a:r>
          </a:p>
          <a:p>
            <a:r>
              <a:rPr lang="en-US" sz="2800" dirty="0" smtClean="0"/>
              <a:t>Be careful about using other people’s historical productivity data as a basis for your estimates, especially if it comes from a different environment </a:t>
            </a:r>
          </a:p>
          <a:p>
            <a:r>
              <a:rPr lang="en-US" sz="2800" dirty="0" smtClean="0"/>
              <a:t>Seek a range of options</a:t>
            </a:r>
          </a:p>
          <a:p>
            <a:r>
              <a:rPr lang="en-US" sz="2800" dirty="0" smtClean="0"/>
              <a:t>Document your method of doing estimates and record all your assumptions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106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Difficulties</a:t>
            </a:r>
            <a:r>
              <a:rPr lang="en-US" sz="4000" b="1" dirty="0"/>
              <a:t> in Software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&amp; invisibility of software</a:t>
            </a:r>
          </a:p>
          <a:p>
            <a:r>
              <a:rPr lang="en-US" dirty="0" smtClean="0"/>
              <a:t>Novel </a:t>
            </a:r>
            <a:r>
              <a:rPr lang="en-US" dirty="0"/>
              <a:t>applications of software</a:t>
            </a:r>
          </a:p>
          <a:p>
            <a:r>
              <a:rPr lang="en-US" dirty="0"/>
              <a:t>Changing technology</a:t>
            </a:r>
          </a:p>
          <a:p>
            <a:r>
              <a:rPr lang="en-US" dirty="0"/>
              <a:t>Lack of homogeneity of project experience</a:t>
            </a:r>
          </a:p>
          <a:p>
            <a:r>
              <a:rPr lang="en-US" dirty="0"/>
              <a:t>Lack of standard </a:t>
            </a:r>
            <a:r>
              <a:rPr lang="en-US" dirty="0" smtClean="0"/>
              <a:t>definitions</a:t>
            </a:r>
          </a:p>
          <a:p>
            <a:r>
              <a:rPr lang="en-US" dirty="0" smtClean="0"/>
              <a:t>Political implications</a:t>
            </a:r>
          </a:p>
          <a:p>
            <a:r>
              <a:rPr lang="en-US" dirty="0" smtClean="0"/>
              <a:t>Subjective </a:t>
            </a:r>
            <a:r>
              <a:rPr lang="en-US" dirty="0"/>
              <a:t>nature of </a:t>
            </a:r>
            <a:r>
              <a:rPr lang="en-US" dirty="0" smtClean="0"/>
              <a:t>estimating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Where Are Estimates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Estimates are carried out at various stages of a software </a:t>
            </a:r>
          </a:p>
          <a:p>
            <a:pPr>
              <a:buNone/>
            </a:pPr>
            <a:r>
              <a:rPr lang="en-US" sz="2800" dirty="0" smtClean="0"/>
              <a:t>project for a variety of reasons.</a:t>
            </a:r>
          </a:p>
          <a:p>
            <a:r>
              <a:rPr lang="en-US" sz="2400" b="1" dirty="0" smtClean="0"/>
              <a:t>Strategic </a:t>
            </a:r>
            <a:r>
              <a:rPr lang="en-US" sz="2400" b="1" dirty="0"/>
              <a:t>Planning</a:t>
            </a:r>
          </a:p>
          <a:p>
            <a:r>
              <a:rPr lang="en-US" sz="2400" b="1" dirty="0"/>
              <a:t>Feasibility Study</a:t>
            </a:r>
          </a:p>
          <a:p>
            <a:r>
              <a:rPr lang="en-US" sz="2400" b="1" dirty="0"/>
              <a:t>System Specification</a:t>
            </a:r>
          </a:p>
          <a:p>
            <a:r>
              <a:rPr lang="en-US" sz="2400" b="1" dirty="0"/>
              <a:t>Evaluation of Suppliers’ Proposals</a:t>
            </a:r>
          </a:p>
          <a:p>
            <a:r>
              <a:rPr lang="en-US" sz="2400" b="1" dirty="0"/>
              <a:t>Project Planning</a:t>
            </a:r>
          </a:p>
          <a:p>
            <a:pPr lvl="1"/>
            <a:r>
              <a:rPr lang="en-US" sz="2400" dirty="0"/>
              <a:t>Accuracy of estimates should improve as project proceeds</a:t>
            </a:r>
          </a:p>
          <a:p>
            <a:pPr lvl="1"/>
            <a:r>
              <a:rPr lang="en-US" sz="2400" dirty="0"/>
              <a:t>Some speculation(assumptions) about physical implementation may be necessary for estimation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i="1" dirty="0"/>
              <a:t>Problems</a:t>
            </a:r>
            <a:r>
              <a:rPr lang="en-US" sz="3600" b="1" dirty="0"/>
              <a:t> with </a:t>
            </a:r>
            <a:r>
              <a:rPr lang="en-US" sz="3600" b="1" dirty="0" smtClean="0"/>
              <a:t>Over- </a:t>
            </a:r>
            <a:r>
              <a:rPr lang="en-US" sz="3600" b="1" dirty="0"/>
              <a:t>and </a:t>
            </a:r>
            <a:r>
              <a:rPr lang="en-US" sz="3600" b="1" dirty="0" smtClean="0"/>
              <a:t>Under-Estimates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Over </a:t>
            </a:r>
            <a:r>
              <a:rPr lang="en-US" b="1" dirty="0" smtClean="0">
                <a:solidFill>
                  <a:srgbClr val="0000FF"/>
                </a:solidFill>
              </a:rPr>
              <a:t>Estimates</a:t>
            </a:r>
            <a:r>
              <a:rPr lang="en-US" dirty="0" smtClean="0"/>
              <a:t>: An over-estimate is likely to cause project to take longer than it would otherwise.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Parkinson’s </a:t>
            </a:r>
            <a:r>
              <a:rPr lang="en-US" dirty="0">
                <a:solidFill>
                  <a:srgbClr val="0000FF"/>
                </a:solidFill>
              </a:rPr>
              <a:t>Law </a:t>
            </a:r>
            <a:r>
              <a:rPr lang="en-US" dirty="0"/>
              <a:t>– ‘</a:t>
            </a:r>
            <a:r>
              <a:rPr lang="en-US" i="1" dirty="0">
                <a:solidFill>
                  <a:srgbClr val="0000FF"/>
                </a:solidFill>
              </a:rPr>
              <a:t>work expands to fill the time available</a:t>
            </a:r>
            <a:r>
              <a:rPr lang="en-US" dirty="0"/>
              <a:t>’ (Does not apply universally, can be controlled)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Brooks’ Law </a:t>
            </a:r>
            <a:r>
              <a:rPr lang="en-US" dirty="0"/>
              <a:t>– ‘</a:t>
            </a:r>
            <a:r>
              <a:rPr lang="en-US" i="1" dirty="0">
                <a:solidFill>
                  <a:srgbClr val="0000FF"/>
                </a:solidFill>
              </a:rPr>
              <a:t>putting more people on a late job makes it later</a:t>
            </a:r>
            <a:r>
              <a:rPr lang="en-US" dirty="0">
                <a:solidFill>
                  <a:srgbClr val="0000FF"/>
                </a:solidFill>
              </a:rPr>
              <a:t>’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Under Estimates: </a:t>
            </a:r>
            <a:r>
              <a:rPr lang="en-US" dirty="0" smtClean="0"/>
              <a:t>Under-estimated projects might not be completed on time or to cost. The danger with under-estimate is the effect on quality.</a:t>
            </a:r>
            <a:endParaRPr lang="en-US" b="1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Weinberg’s </a:t>
            </a:r>
            <a:r>
              <a:rPr lang="en-US" dirty="0" err="1">
                <a:solidFill>
                  <a:srgbClr val="0000FF"/>
                </a:solidFill>
              </a:rPr>
              <a:t>Zeroth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Law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of reliability </a:t>
            </a:r>
            <a:r>
              <a:rPr lang="en-US" dirty="0"/>
              <a:t>– </a:t>
            </a:r>
            <a:r>
              <a:rPr lang="en-US" i="1" dirty="0" smtClean="0"/>
              <a:t>‘</a:t>
            </a:r>
            <a:r>
              <a:rPr lang="en-US" i="1" dirty="0" smtClean="0">
                <a:solidFill>
                  <a:srgbClr val="0000FF"/>
                </a:solidFill>
              </a:rPr>
              <a:t>If </a:t>
            </a:r>
            <a:r>
              <a:rPr lang="en-US" i="1" dirty="0">
                <a:solidFill>
                  <a:srgbClr val="0000FF"/>
                </a:solidFill>
              </a:rPr>
              <a:t>a system does not have to be reliable, it can meet any other objective</a:t>
            </a:r>
            <a:r>
              <a:rPr lang="en-US" i="1" dirty="0"/>
              <a:t>’</a:t>
            </a:r>
          </a:p>
          <a:p>
            <a:pPr lvl="1"/>
            <a:r>
              <a:rPr lang="en-US" dirty="0"/>
              <a:t>Demotivation and low productivity</a:t>
            </a:r>
          </a:p>
          <a:p>
            <a:pPr lvl="1"/>
            <a:r>
              <a:rPr lang="en-US" dirty="0"/>
              <a:t>Burnout and </a:t>
            </a:r>
            <a:r>
              <a:rPr lang="en-US" dirty="0" smtClean="0"/>
              <a:t>turnover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sz="2900" dirty="0" smtClean="0"/>
              <a:t>Having </a:t>
            </a:r>
            <a:r>
              <a:rPr lang="en-US" sz="2900" dirty="0"/>
              <a:t>Realistic and Achievable Estimates is Critical</a:t>
            </a:r>
          </a:p>
          <a:p>
            <a:r>
              <a:rPr lang="en-US" sz="2900" dirty="0"/>
              <a:t>Artificial Urgencies and Deadlines MUST be avoided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/>
              <a:t>Basis for Software Estimating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The need </a:t>
            </a:r>
            <a:r>
              <a:rPr lang="en-US" sz="2800" b="1" dirty="0">
                <a:solidFill>
                  <a:srgbClr val="0000FF"/>
                </a:solidFill>
              </a:rPr>
              <a:t>for Historical </a:t>
            </a:r>
            <a:r>
              <a:rPr lang="en-US" sz="2800" b="1" dirty="0" smtClean="0">
                <a:solidFill>
                  <a:srgbClr val="0000FF"/>
                </a:solidFill>
              </a:rPr>
              <a:t>Data</a:t>
            </a:r>
          </a:p>
          <a:p>
            <a:pPr lvl="1"/>
            <a:r>
              <a:rPr lang="en-US" sz="2400" dirty="0" smtClean="0"/>
              <a:t>Most estimating methods need information about past projects</a:t>
            </a:r>
          </a:p>
          <a:p>
            <a:pPr lvl="1"/>
            <a:r>
              <a:rPr lang="en-US" sz="2400" dirty="0" smtClean="0"/>
              <a:t>BUT, Care should be taken when applying because of possible differences in factors (e.g., programming languages, experience of staff)</a:t>
            </a:r>
            <a:endParaRPr lang="en-US" sz="2400" dirty="0"/>
          </a:p>
          <a:p>
            <a:r>
              <a:rPr lang="en-US" sz="2800" b="1" dirty="0">
                <a:solidFill>
                  <a:srgbClr val="0000FF"/>
                </a:solidFill>
              </a:rPr>
              <a:t>Measure of Work (</a:t>
            </a:r>
            <a:r>
              <a:rPr lang="en-US" sz="2800" b="1" dirty="0" smtClean="0">
                <a:solidFill>
                  <a:srgbClr val="0000FF"/>
                </a:solidFill>
              </a:rPr>
              <a:t>Size, effort &amp; </a:t>
            </a:r>
            <a:r>
              <a:rPr lang="en-US" sz="2800" b="1" dirty="0">
                <a:solidFill>
                  <a:srgbClr val="0000FF"/>
                </a:solidFill>
              </a:rPr>
              <a:t>time)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Complexity 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Sample Historical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 descr="Sample Historical Da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371600"/>
            <a:ext cx="8058150" cy="4853771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Software Effort Estimation </a:t>
            </a:r>
            <a:r>
              <a:rPr lang="en-US" sz="3600" b="1" i="1" dirty="0">
                <a:solidFill>
                  <a:srgbClr val="FF0000"/>
                </a:solidFill>
              </a:rPr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Algorithmic Models </a:t>
            </a:r>
            <a:r>
              <a:rPr lang="en-US" sz="2800" dirty="0"/>
              <a:t>– use ‘effort drivers’ representing characteristics of the target system and implementation environment to predict effort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Expert Judgment </a:t>
            </a:r>
            <a:r>
              <a:rPr lang="en-US" sz="2800" dirty="0"/>
              <a:t>– </a:t>
            </a:r>
            <a:r>
              <a:rPr lang="en-US" sz="2800" dirty="0" smtClean="0"/>
              <a:t>based on the </a:t>
            </a:r>
            <a:r>
              <a:rPr lang="en-US" sz="2800" dirty="0"/>
              <a:t>advice of knowledgeable staff 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Analogy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– similar, completed projects are identified and their actual effort is used as </a:t>
            </a:r>
            <a:r>
              <a:rPr lang="en-US" sz="2800" dirty="0" smtClean="0"/>
              <a:t>the basis of estimate ( case-based reasoning, comparative)</a:t>
            </a:r>
            <a:endParaRPr lang="en-US" sz="2800" dirty="0"/>
          </a:p>
          <a:p>
            <a:r>
              <a:rPr lang="en-US" sz="2800" b="1" dirty="0">
                <a:solidFill>
                  <a:srgbClr val="0000FF"/>
                </a:solidFill>
              </a:rPr>
              <a:t>Parkinson</a:t>
            </a:r>
            <a:r>
              <a:rPr lang="en-US" sz="2800" dirty="0"/>
              <a:t> – identifies the staff effort available to do a project and uses that as an ‘estimate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1614</Words>
  <Application>Microsoft Office PowerPoint</Application>
  <PresentationFormat>On-screen Show (4:3)</PresentationFormat>
  <Paragraphs>243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SOFTWARE DEVELOPMENT PROJECT MANAGEMENT  (CSC 4125)  </vt:lpstr>
      <vt:lpstr>What makes a successful project? </vt:lpstr>
      <vt:lpstr>Introduction</vt:lpstr>
      <vt:lpstr>Difficulties in Software Estimation</vt:lpstr>
      <vt:lpstr>Where Are Estimates Done?</vt:lpstr>
      <vt:lpstr>Problems with Over- and Under-Estimates</vt:lpstr>
      <vt:lpstr>Basis for Software Estimating</vt:lpstr>
      <vt:lpstr>Sample Historical Data</vt:lpstr>
      <vt:lpstr>Software Effort Estimation Techniques</vt:lpstr>
      <vt:lpstr>Software Effort Estimation Techniques (cont.)</vt:lpstr>
      <vt:lpstr>Bottom-Up Estimating</vt:lpstr>
      <vt:lpstr>Top-Down Approach</vt:lpstr>
      <vt:lpstr>Top-Down Approach</vt:lpstr>
      <vt:lpstr>Estimating by Analogy</vt:lpstr>
      <vt:lpstr>Estimating by Analogy (cont.)</vt:lpstr>
      <vt:lpstr>Calculating Euclidean Distance :  Example 5.1 (page 113)</vt:lpstr>
      <vt:lpstr>Exercise  5.6 (Page 113): Calculating Euclidean distance &amp; Deciding about best analogy </vt:lpstr>
      <vt:lpstr>Albrecht Function Point Analysis</vt:lpstr>
      <vt:lpstr>Albrecht Function Point Analysis (cont.)</vt:lpstr>
      <vt:lpstr>FP File Type Complexity</vt:lpstr>
      <vt:lpstr>FP External Input Complexity</vt:lpstr>
      <vt:lpstr>FP External Output Complexity</vt:lpstr>
      <vt:lpstr>FP Complexity Multipliers</vt:lpstr>
      <vt:lpstr>Function Points Mark II</vt:lpstr>
      <vt:lpstr>Model of a Transaction</vt:lpstr>
      <vt:lpstr>Calculating Mark II FP: An Example</vt:lpstr>
      <vt:lpstr>Object Points</vt:lpstr>
      <vt:lpstr>Object Points for Screens</vt:lpstr>
      <vt:lpstr>Object Points for Reports</vt:lpstr>
      <vt:lpstr>Object Point Complexity Weightings</vt:lpstr>
      <vt:lpstr>Object Point Effort Conversion</vt:lpstr>
      <vt:lpstr>Procedural Code-Oriented Approach</vt:lpstr>
      <vt:lpstr>COCOMO (COnstructive COst MOdel) II : A Parametric Productivity Model</vt:lpstr>
      <vt:lpstr>COCOMO applies to  Three classes of software projects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MANAGEMENT  (CSC4125)</dc:title>
  <dc:creator>Teacher</dc:creator>
  <cp:lastModifiedBy>Teacher</cp:lastModifiedBy>
  <cp:revision>174</cp:revision>
  <dcterms:created xsi:type="dcterms:W3CDTF">2016-02-08T06:36:59Z</dcterms:created>
  <dcterms:modified xsi:type="dcterms:W3CDTF">2020-04-26T10:07:49Z</dcterms:modified>
</cp:coreProperties>
</file>