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3" r:id="rId3"/>
    <p:sldId id="264" r:id="rId4"/>
    <p:sldId id="275" r:id="rId5"/>
    <p:sldId id="265" r:id="rId6"/>
    <p:sldId id="266" r:id="rId7"/>
    <p:sldId id="274" r:id="rId8"/>
    <p:sldId id="267" r:id="rId9"/>
    <p:sldId id="268" r:id="rId10"/>
    <p:sldId id="258" r:id="rId11"/>
    <p:sldId id="260" r:id="rId12"/>
    <p:sldId id="273"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577" autoAdjust="0"/>
  </p:normalViewPr>
  <p:slideViewPr>
    <p:cSldViewPr>
      <p:cViewPr varScale="1">
        <p:scale>
          <a:sx n="67" d="100"/>
          <a:sy n="67" d="100"/>
        </p:scale>
        <p:origin x="126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6F78A1-5655-44F7-ACFD-7A09D8EFC273}" type="datetimeFigureOut">
              <a:rPr lang="en-US" smtClean="0"/>
              <a:pPr/>
              <a:t>3/21/2022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328F92-3CBC-4636-9C24-5D1B111093EE}" type="slidenum">
              <a:rPr lang="en-US" smtClean="0"/>
              <a:pPr/>
              <a:t>‹#›</a:t>
            </a:fld>
            <a:endParaRPr lang="en-US"/>
          </a:p>
        </p:txBody>
      </p:sp>
    </p:spTree>
    <p:extLst>
      <p:ext uri="{BB962C8B-B14F-4D97-AF65-F5344CB8AC3E}">
        <p14:creationId xmlns:p14="http://schemas.microsoft.com/office/powerpoint/2010/main" val="2840130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E71BCCA-2B74-426F-B7C0-F5E071186DD2}" type="datetime1">
              <a:rPr lang="en-US" smtClean="0"/>
              <a:pPr/>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D690A-3EDC-4102-B797-803941547CC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62B2C-ADAE-42C4-8BF5-F29C3DF32A7F}" type="datetime1">
              <a:rPr lang="en-US" smtClean="0"/>
              <a:pPr/>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D690A-3EDC-4102-B797-803941547CC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11349D-EF81-4249-AFAE-9033EA1AFB1E}" type="datetime1">
              <a:rPr lang="en-US" smtClean="0"/>
              <a:pPr/>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D690A-3EDC-4102-B797-803941547CC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4738F5-6940-4E7F-AEC1-073E71CD64D4}" type="datetime1">
              <a:rPr lang="en-US" smtClean="0"/>
              <a:pPr/>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D690A-3EDC-4102-B797-803941547CC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38AC10-4B90-42C3-8EC1-4EFFEDB6B98A}" type="datetime1">
              <a:rPr lang="en-US" smtClean="0"/>
              <a:pPr/>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D690A-3EDC-4102-B797-803941547CC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F1E1E7F-D6EF-4090-A536-ADDCDD49A5BE}" type="datetime1">
              <a:rPr lang="en-US" smtClean="0"/>
              <a:pPr/>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D690A-3EDC-4102-B797-803941547CC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651B4F-7130-42E3-867E-7BE102150E1F}" type="datetime1">
              <a:rPr lang="en-US" smtClean="0"/>
              <a:pPr/>
              <a:t>3/21/2022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D690A-3EDC-4102-B797-803941547CC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65C8AF-BD47-4ED2-B938-42E816238039}" type="datetime1">
              <a:rPr lang="en-US" smtClean="0"/>
              <a:pPr/>
              <a:t>3/21/2022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D690A-3EDC-4102-B797-803941547CC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7654D1-9AB5-4FA5-98A5-7453139E433A}" type="datetime1">
              <a:rPr lang="en-US" smtClean="0"/>
              <a:pPr/>
              <a:t>3/21/2022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D690A-3EDC-4102-B797-803941547CC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557E43-5B74-4F93-8AF4-062DF070AC31}" type="datetime1">
              <a:rPr lang="en-US" smtClean="0"/>
              <a:pPr/>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D690A-3EDC-4102-B797-803941547CC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46F519-D23F-4DE5-8875-06DF40C90155}" type="datetime1">
              <a:rPr lang="en-US" smtClean="0"/>
              <a:pPr/>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D690A-3EDC-4102-B797-803941547CC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441153-55A0-411D-BF93-95AA77159DF9}" type="datetime1">
              <a:rPr lang="en-US" smtClean="0"/>
              <a:pPr/>
              <a:t>3/21/2022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ED690A-3EDC-4102-B797-803941547CC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1470025"/>
          </a:xfrm>
        </p:spPr>
        <p:txBody>
          <a:bodyPr>
            <a:normAutofit fontScale="90000"/>
          </a:bodyPr>
          <a:lstStyle/>
          <a:p>
            <a:r>
              <a:rPr lang="en-US" b="1" dirty="0"/>
              <a:t>SOFTWARE DEVELOPMENT PROJECT MANAGEMENT </a:t>
            </a:r>
            <a:br>
              <a:rPr lang="en-US" b="1" dirty="0"/>
            </a:br>
            <a:r>
              <a:rPr lang="en-US" b="1" dirty="0"/>
              <a:t>(CSC4125)  </a:t>
            </a:r>
            <a:endParaRPr lang="en-US" dirty="0"/>
          </a:p>
        </p:txBody>
      </p:sp>
      <p:sp>
        <p:nvSpPr>
          <p:cNvPr id="3" name="Subtitle 2"/>
          <p:cNvSpPr>
            <a:spLocks noGrp="1"/>
          </p:cNvSpPr>
          <p:nvPr>
            <p:ph type="subTitle" idx="1"/>
          </p:nvPr>
        </p:nvSpPr>
        <p:spPr/>
        <p:txBody>
          <a:bodyPr>
            <a:normAutofit fontScale="92500" lnSpcReduction="10000"/>
          </a:bodyPr>
          <a:lstStyle/>
          <a:p>
            <a:endParaRPr lang="en-US" sz="3600" b="1" dirty="0">
              <a:solidFill>
                <a:srgbClr val="0000FF"/>
              </a:solidFill>
            </a:endParaRPr>
          </a:p>
          <a:p>
            <a:r>
              <a:rPr lang="en-US" sz="3600" b="1" dirty="0">
                <a:solidFill>
                  <a:srgbClr val="0000FF"/>
                </a:solidFill>
              </a:rPr>
              <a:t>Precedence Network</a:t>
            </a:r>
          </a:p>
          <a:p>
            <a:r>
              <a:rPr lang="en-US" sz="3600" b="1" dirty="0">
                <a:solidFill>
                  <a:srgbClr val="0000FF"/>
                </a:solidFill>
              </a:rPr>
              <a:t>(Supplementary Materials)</a:t>
            </a:r>
          </a:p>
        </p:txBody>
      </p:sp>
      <p:sp>
        <p:nvSpPr>
          <p:cNvPr id="4" name="Slide Number Placeholder 3"/>
          <p:cNvSpPr>
            <a:spLocks noGrp="1"/>
          </p:cNvSpPr>
          <p:nvPr>
            <p:ph type="sldNum" sz="quarter" idx="12"/>
          </p:nvPr>
        </p:nvSpPr>
        <p:spPr/>
        <p:txBody>
          <a:bodyPr/>
          <a:lstStyle/>
          <a:p>
            <a:fld id="{05ED690A-3EDC-4102-B797-803941547CC8}"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rtlCol="0">
            <a:normAutofit/>
          </a:bodyPr>
          <a:lstStyle/>
          <a:p>
            <a:pPr fontAlgn="auto">
              <a:spcAft>
                <a:spcPts val="0"/>
              </a:spcAft>
              <a:defRPr/>
            </a:pPr>
            <a:r>
              <a:rPr lang="en-US" sz="4000" b="1" dirty="0">
                <a:solidFill>
                  <a:srgbClr val="0000FF"/>
                </a:solidFill>
              </a:rPr>
              <a:t>Project Activity: Example 1</a:t>
            </a:r>
          </a:p>
        </p:txBody>
      </p:sp>
      <p:sp>
        <p:nvSpPr>
          <p:cNvPr id="26627" name="Content Placeholder 2"/>
          <p:cNvSpPr>
            <a:spLocks noGrp="1"/>
          </p:cNvSpPr>
          <p:nvPr>
            <p:ph idx="1"/>
          </p:nvPr>
        </p:nvSpPr>
        <p:spPr/>
        <p:txBody>
          <a:bodyPr/>
          <a:lstStyle/>
          <a:p>
            <a:pPr>
              <a:buFont typeface="Arial" charset="0"/>
              <a:buChar char="•"/>
            </a:pPr>
            <a:endParaRPr lang="en-US" dirty="0"/>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9920E54-A8E7-41C3-8BA5-029ACF92C2E1}" type="slidenum">
              <a:rPr lang="en-US"/>
              <a:pPr fontAlgn="base">
                <a:spcBef>
                  <a:spcPct val="0"/>
                </a:spcBef>
                <a:spcAft>
                  <a:spcPct val="0"/>
                </a:spcAft>
              </a:pPr>
              <a:t>10</a:t>
            </a:fld>
            <a:endParaRPr lang="en-US"/>
          </a:p>
        </p:txBody>
      </p:sp>
      <p:pic>
        <p:nvPicPr>
          <p:cNvPr id="26629" name="Picture 7" descr="Example Project Activities"/>
          <p:cNvPicPr>
            <a:picLocks noChangeAspect="1" noChangeArrowheads="1"/>
          </p:cNvPicPr>
          <p:nvPr/>
        </p:nvPicPr>
        <p:blipFill>
          <a:blip r:embed="rId2" cstate="print"/>
          <a:srcRect/>
          <a:stretch>
            <a:fillRect/>
          </a:stretch>
        </p:blipFill>
        <p:spPr bwMode="auto">
          <a:xfrm>
            <a:off x="304800" y="1219200"/>
            <a:ext cx="8534400" cy="5217264"/>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a:bodyPr>
          <a:lstStyle/>
          <a:p>
            <a:r>
              <a:rPr lang="en-US" sz="4000" b="1" dirty="0">
                <a:solidFill>
                  <a:srgbClr val="FF0000"/>
                </a:solidFill>
              </a:rPr>
              <a:t>How the Question is Asked?</a:t>
            </a:r>
          </a:p>
        </p:txBody>
      </p:sp>
      <p:sp>
        <p:nvSpPr>
          <p:cNvPr id="3" name="Content Placeholder 2"/>
          <p:cNvSpPr>
            <a:spLocks noGrp="1"/>
          </p:cNvSpPr>
          <p:nvPr>
            <p:ph idx="1"/>
          </p:nvPr>
        </p:nvSpPr>
        <p:spPr>
          <a:xfrm>
            <a:off x="457200" y="1798637"/>
            <a:ext cx="8229600" cy="4525963"/>
          </a:xfrm>
        </p:spPr>
        <p:txBody>
          <a:bodyPr/>
          <a:lstStyle/>
          <a:p>
            <a:r>
              <a:rPr lang="en-US" dirty="0"/>
              <a:t>Draw/Establish the Precedence Network</a:t>
            </a:r>
          </a:p>
          <a:p>
            <a:r>
              <a:rPr lang="en-US" dirty="0"/>
              <a:t>Identify the critical path</a:t>
            </a:r>
          </a:p>
          <a:p>
            <a:r>
              <a:rPr lang="en-US" dirty="0"/>
              <a:t>What is the shortest time by which the project can be completed?</a:t>
            </a:r>
          </a:p>
          <a:p>
            <a:r>
              <a:rPr lang="en-US" dirty="0"/>
              <a:t>Calculate the total float, free float for each activity</a:t>
            </a:r>
          </a:p>
          <a:p>
            <a:pPr>
              <a:buNone/>
            </a:pPr>
            <a:endParaRPr lang="en-US" dirty="0"/>
          </a:p>
        </p:txBody>
      </p:sp>
      <p:sp>
        <p:nvSpPr>
          <p:cNvPr id="4" name="Slide Number Placeholder 3"/>
          <p:cNvSpPr>
            <a:spLocks noGrp="1"/>
          </p:cNvSpPr>
          <p:nvPr>
            <p:ph type="sldNum" sz="quarter" idx="12"/>
          </p:nvPr>
        </p:nvSpPr>
        <p:spPr/>
        <p:txBody>
          <a:bodyPr/>
          <a:lstStyle/>
          <a:p>
            <a:fld id="{05ED690A-3EDC-4102-B797-803941547CC8}"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00FF"/>
                </a:solidFill>
              </a:rPr>
              <a:t>Example 2</a:t>
            </a:r>
          </a:p>
        </p:txBody>
      </p:sp>
      <p:sp>
        <p:nvSpPr>
          <p:cNvPr id="3" name="Content Placeholder 2"/>
          <p:cNvSpPr>
            <a:spLocks noGrp="1"/>
          </p:cNvSpPr>
          <p:nvPr>
            <p:ph idx="1"/>
          </p:nvPr>
        </p:nvSpPr>
        <p:spPr/>
        <p:txBody>
          <a:bodyPr/>
          <a:lstStyle/>
          <a:p>
            <a:r>
              <a:rPr lang="en-US" dirty="0"/>
              <a:t>An example project specification with estimated activity durations and precedence requirements are given in the next slide.</a:t>
            </a:r>
          </a:p>
          <a:p>
            <a:pPr marL="971550" lvl="1" indent="-514350">
              <a:buFont typeface="+mj-lt"/>
              <a:buAutoNum type="arabicParenR"/>
            </a:pPr>
            <a:r>
              <a:rPr lang="en-US" dirty="0"/>
              <a:t>Establish/Draw the Precedence Network</a:t>
            </a:r>
          </a:p>
          <a:p>
            <a:pPr marL="971550" lvl="1" indent="-514350">
              <a:buFont typeface="+mj-lt"/>
              <a:buAutoNum type="arabicParenR"/>
            </a:pPr>
            <a:r>
              <a:rPr lang="en-US" dirty="0"/>
              <a:t>Find the critical path</a:t>
            </a:r>
          </a:p>
          <a:p>
            <a:pPr marL="971550" lvl="1" indent="-514350">
              <a:buFont typeface="+mj-lt"/>
              <a:buAutoNum type="arabicParenR"/>
            </a:pPr>
            <a:r>
              <a:rPr lang="en-US" dirty="0"/>
              <a:t>What is the shortest time by which the project can be completed?</a:t>
            </a:r>
          </a:p>
          <a:p>
            <a:pPr marL="971550" lvl="1" indent="-514350">
              <a:buFont typeface="+mj-lt"/>
              <a:buAutoNum type="arabicParenR"/>
            </a:pPr>
            <a:r>
              <a:rPr lang="en-US" dirty="0"/>
              <a:t>Calculate the free float for each activity</a:t>
            </a:r>
          </a:p>
          <a:p>
            <a:pPr marL="457200" lvl="1" indent="0">
              <a:buNone/>
            </a:pPr>
            <a:endParaRPr lang="en-US" dirty="0"/>
          </a:p>
          <a:p>
            <a:pPr marL="971550" lvl="1" indent="-514350">
              <a:buNone/>
            </a:pPr>
            <a:endParaRPr lang="en-US" dirty="0"/>
          </a:p>
          <a:p>
            <a:endParaRPr lang="en-US" dirty="0"/>
          </a:p>
          <a:p>
            <a:pPr>
              <a:buNone/>
            </a:pPr>
            <a:endParaRPr lang="en-US" dirty="0"/>
          </a:p>
        </p:txBody>
      </p:sp>
      <p:sp>
        <p:nvSpPr>
          <p:cNvPr id="4" name="Slide Number Placeholder 3"/>
          <p:cNvSpPr>
            <a:spLocks noGrp="1"/>
          </p:cNvSpPr>
          <p:nvPr>
            <p:ph type="sldNum" sz="quarter" idx="12"/>
          </p:nvPr>
        </p:nvSpPr>
        <p:spPr/>
        <p:txBody>
          <a:bodyPr/>
          <a:lstStyle/>
          <a:p>
            <a:fld id="{05ED690A-3EDC-4102-B797-803941547CC8}"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4000" b="1" dirty="0">
                <a:solidFill>
                  <a:srgbClr val="0000FF"/>
                </a:solidFill>
              </a:rPr>
              <a:t>Example 2</a:t>
            </a:r>
          </a:p>
        </p:txBody>
      </p:sp>
      <p:graphicFrame>
        <p:nvGraphicFramePr>
          <p:cNvPr id="5" name="Content Placeholder 4"/>
          <p:cNvGraphicFramePr>
            <a:graphicFrameLocks noGrp="1"/>
          </p:cNvGraphicFramePr>
          <p:nvPr>
            <p:ph idx="1"/>
          </p:nvPr>
        </p:nvGraphicFramePr>
        <p:xfrm>
          <a:off x="457200" y="1428204"/>
          <a:ext cx="7848600" cy="5048796"/>
        </p:xfrm>
        <a:graphic>
          <a:graphicData uri="http://schemas.openxmlformats.org/drawingml/2006/table">
            <a:tbl>
              <a:tblPr firstRow="1" bandRow="1">
                <a:tableStyleId>{5C22544A-7EE6-4342-B048-85BDC9FD1C3A}</a:tableStyleId>
              </a:tblPr>
              <a:tblGrid>
                <a:gridCol w="2616200">
                  <a:extLst>
                    <a:ext uri="{9D8B030D-6E8A-4147-A177-3AD203B41FA5}">
                      <a16:colId xmlns:a16="http://schemas.microsoft.com/office/drawing/2014/main" val="20000"/>
                    </a:ext>
                  </a:extLst>
                </a:gridCol>
                <a:gridCol w="2616200">
                  <a:extLst>
                    <a:ext uri="{9D8B030D-6E8A-4147-A177-3AD203B41FA5}">
                      <a16:colId xmlns:a16="http://schemas.microsoft.com/office/drawing/2014/main" val="20001"/>
                    </a:ext>
                  </a:extLst>
                </a:gridCol>
                <a:gridCol w="2616200">
                  <a:extLst>
                    <a:ext uri="{9D8B030D-6E8A-4147-A177-3AD203B41FA5}">
                      <a16:colId xmlns:a16="http://schemas.microsoft.com/office/drawing/2014/main" val="20002"/>
                    </a:ext>
                  </a:extLst>
                </a:gridCol>
              </a:tblGrid>
              <a:tr h="1022004">
                <a:tc>
                  <a:txBody>
                    <a:bodyPr/>
                    <a:lstStyle/>
                    <a:p>
                      <a:pPr algn="ctr"/>
                      <a:r>
                        <a:rPr lang="en-US" sz="2800" b="1" dirty="0">
                          <a:solidFill>
                            <a:srgbClr val="C00000"/>
                          </a:solidFill>
                        </a:rPr>
                        <a:t>Activity</a:t>
                      </a:r>
                    </a:p>
                    <a:p>
                      <a:pPr algn="ctr"/>
                      <a:endParaRPr lang="en-US" sz="2800" b="1" dirty="0">
                        <a:solidFill>
                          <a:srgbClr val="C00000"/>
                        </a:solidFill>
                      </a:endParaRPr>
                    </a:p>
                  </a:txBody>
                  <a:tcPr>
                    <a:solidFill>
                      <a:schemeClr val="tx2">
                        <a:lumMod val="40000"/>
                        <a:lumOff val="60000"/>
                      </a:schemeClr>
                    </a:solidFill>
                  </a:tcPr>
                </a:tc>
                <a:tc>
                  <a:txBody>
                    <a:bodyPr/>
                    <a:lstStyle/>
                    <a:p>
                      <a:pPr algn="ctr"/>
                      <a:r>
                        <a:rPr lang="en-US" sz="2800" b="1" dirty="0">
                          <a:solidFill>
                            <a:srgbClr val="C00000"/>
                          </a:solidFill>
                        </a:rPr>
                        <a:t>Duration (Week)</a:t>
                      </a:r>
                    </a:p>
                  </a:txBody>
                  <a:tcPr>
                    <a:solidFill>
                      <a:schemeClr val="tx2">
                        <a:lumMod val="40000"/>
                        <a:lumOff val="60000"/>
                      </a:schemeClr>
                    </a:solidFill>
                  </a:tcPr>
                </a:tc>
                <a:tc>
                  <a:txBody>
                    <a:bodyPr/>
                    <a:lstStyle/>
                    <a:p>
                      <a:pPr algn="ctr"/>
                      <a:r>
                        <a:rPr lang="en-US" sz="2800" b="1" dirty="0">
                          <a:solidFill>
                            <a:srgbClr val="C00000"/>
                          </a:solidFill>
                        </a:rPr>
                        <a:t>Precedents</a:t>
                      </a:r>
                    </a:p>
                  </a:txBody>
                  <a:tcPr>
                    <a:solidFill>
                      <a:schemeClr val="tx2">
                        <a:lumMod val="40000"/>
                        <a:lumOff val="60000"/>
                      </a:schemeClr>
                    </a:solidFill>
                  </a:tcPr>
                </a:tc>
                <a:extLst>
                  <a:ext uri="{0D108BD9-81ED-4DB2-BD59-A6C34878D82A}">
                    <a16:rowId xmlns:a16="http://schemas.microsoft.com/office/drawing/2014/main" val="10000"/>
                  </a:ext>
                </a:extLst>
              </a:tr>
              <a:tr h="671132">
                <a:tc>
                  <a:txBody>
                    <a:bodyPr/>
                    <a:lstStyle/>
                    <a:p>
                      <a:pPr algn="ctr"/>
                      <a:r>
                        <a:rPr lang="en-US" sz="2800" b="1" dirty="0">
                          <a:solidFill>
                            <a:srgbClr val="C00000"/>
                          </a:solidFill>
                        </a:rPr>
                        <a:t>A</a:t>
                      </a:r>
                    </a:p>
                  </a:txBody>
                  <a:tcPr>
                    <a:solidFill>
                      <a:schemeClr val="tx2">
                        <a:lumMod val="40000"/>
                        <a:lumOff val="60000"/>
                      </a:schemeClr>
                    </a:solidFill>
                  </a:tcPr>
                </a:tc>
                <a:tc>
                  <a:txBody>
                    <a:bodyPr/>
                    <a:lstStyle/>
                    <a:p>
                      <a:pPr algn="ctr"/>
                      <a:r>
                        <a:rPr lang="en-US" sz="2800" b="1" dirty="0">
                          <a:solidFill>
                            <a:srgbClr val="C00000"/>
                          </a:solidFill>
                        </a:rPr>
                        <a:t>3</a:t>
                      </a:r>
                    </a:p>
                  </a:txBody>
                  <a:tcPr>
                    <a:solidFill>
                      <a:schemeClr val="tx2">
                        <a:lumMod val="40000"/>
                        <a:lumOff val="60000"/>
                      </a:schemeClr>
                    </a:solidFill>
                  </a:tcPr>
                </a:tc>
                <a:tc>
                  <a:txBody>
                    <a:bodyPr/>
                    <a:lstStyle/>
                    <a:p>
                      <a:pPr algn="ctr"/>
                      <a:r>
                        <a:rPr lang="en-US" sz="2800" b="1" dirty="0">
                          <a:solidFill>
                            <a:srgbClr val="C00000"/>
                          </a:solidFill>
                        </a:rPr>
                        <a:t>None</a:t>
                      </a:r>
                    </a:p>
                  </a:txBody>
                  <a:tcPr>
                    <a:solidFill>
                      <a:schemeClr val="tx2">
                        <a:lumMod val="40000"/>
                        <a:lumOff val="60000"/>
                      </a:schemeClr>
                    </a:solidFill>
                  </a:tcPr>
                </a:tc>
                <a:extLst>
                  <a:ext uri="{0D108BD9-81ED-4DB2-BD59-A6C34878D82A}">
                    <a16:rowId xmlns:a16="http://schemas.microsoft.com/office/drawing/2014/main" val="10001"/>
                  </a:ext>
                </a:extLst>
              </a:tr>
              <a:tr h="671132">
                <a:tc>
                  <a:txBody>
                    <a:bodyPr/>
                    <a:lstStyle/>
                    <a:p>
                      <a:pPr algn="ctr"/>
                      <a:r>
                        <a:rPr lang="en-US" sz="2800" b="1" dirty="0">
                          <a:solidFill>
                            <a:srgbClr val="C00000"/>
                          </a:solidFill>
                        </a:rPr>
                        <a:t>B</a:t>
                      </a:r>
                    </a:p>
                  </a:txBody>
                  <a:tcPr>
                    <a:solidFill>
                      <a:schemeClr val="tx2">
                        <a:lumMod val="40000"/>
                        <a:lumOff val="60000"/>
                      </a:schemeClr>
                    </a:solidFill>
                  </a:tcPr>
                </a:tc>
                <a:tc>
                  <a:txBody>
                    <a:bodyPr/>
                    <a:lstStyle/>
                    <a:p>
                      <a:pPr algn="ctr"/>
                      <a:r>
                        <a:rPr lang="en-US" sz="2800" b="1">
                          <a:solidFill>
                            <a:srgbClr val="C00000"/>
                          </a:solidFill>
                        </a:rPr>
                        <a:t>9</a:t>
                      </a:r>
                    </a:p>
                  </a:txBody>
                  <a:tcPr>
                    <a:solidFill>
                      <a:schemeClr val="tx2">
                        <a:lumMod val="40000"/>
                        <a:lumOff val="60000"/>
                      </a:schemeClr>
                    </a:solidFill>
                  </a:tcPr>
                </a:tc>
                <a:tc>
                  <a:txBody>
                    <a:bodyPr/>
                    <a:lstStyle/>
                    <a:p>
                      <a:pPr algn="ctr"/>
                      <a:r>
                        <a:rPr lang="en-US" sz="2800" b="1" dirty="0">
                          <a:solidFill>
                            <a:srgbClr val="C00000"/>
                          </a:solidFill>
                        </a:rPr>
                        <a:t>A</a:t>
                      </a:r>
                    </a:p>
                  </a:txBody>
                  <a:tcPr>
                    <a:solidFill>
                      <a:schemeClr val="tx2">
                        <a:lumMod val="40000"/>
                        <a:lumOff val="60000"/>
                      </a:schemeClr>
                    </a:solidFill>
                  </a:tcPr>
                </a:tc>
                <a:extLst>
                  <a:ext uri="{0D108BD9-81ED-4DB2-BD59-A6C34878D82A}">
                    <a16:rowId xmlns:a16="http://schemas.microsoft.com/office/drawing/2014/main" val="10002"/>
                  </a:ext>
                </a:extLst>
              </a:tr>
              <a:tr h="671132">
                <a:tc>
                  <a:txBody>
                    <a:bodyPr/>
                    <a:lstStyle/>
                    <a:p>
                      <a:pPr algn="ctr"/>
                      <a:r>
                        <a:rPr lang="en-US" sz="2800" b="1" dirty="0">
                          <a:solidFill>
                            <a:srgbClr val="C00000"/>
                          </a:solidFill>
                        </a:rPr>
                        <a:t>C</a:t>
                      </a:r>
                    </a:p>
                  </a:txBody>
                  <a:tcPr>
                    <a:solidFill>
                      <a:schemeClr val="tx2">
                        <a:lumMod val="40000"/>
                        <a:lumOff val="60000"/>
                      </a:schemeClr>
                    </a:solidFill>
                  </a:tcPr>
                </a:tc>
                <a:tc>
                  <a:txBody>
                    <a:bodyPr/>
                    <a:lstStyle/>
                    <a:p>
                      <a:pPr algn="ctr"/>
                      <a:r>
                        <a:rPr lang="en-US" sz="2800" b="1" dirty="0">
                          <a:solidFill>
                            <a:srgbClr val="C00000"/>
                          </a:solidFill>
                        </a:rPr>
                        <a:t>4</a:t>
                      </a:r>
                    </a:p>
                  </a:txBody>
                  <a:tcPr>
                    <a:solidFill>
                      <a:schemeClr val="tx2">
                        <a:lumMod val="40000"/>
                        <a:lumOff val="60000"/>
                      </a:schemeClr>
                    </a:solidFill>
                  </a:tcPr>
                </a:tc>
                <a:tc>
                  <a:txBody>
                    <a:bodyPr/>
                    <a:lstStyle/>
                    <a:p>
                      <a:pPr algn="ctr"/>
                      <a:r>
                        <a:rPr lang="en-US" sz="2800" b="1" dirty="0">
                          <a:solidFill>
                            <a:srgbClr val="C00000"/>
                          </a:solidFill>
                        </a:rPr>
                        <a:t>A</a:t>
                      </a:r>
                    </a:p>
                  </a:txBody>
                  <a:tcPr>
                    <a:solidFill>
                      <a:schemeClr val="tx2">
                        <a:lumMod val="40000"/>
                        <a:lumOff val="60000"/>
                      </a:schemeClr>
                    </a:solidFill>
                  </a:tcPr>
                </a:tc>
                <a:extLst>
                  <a:ext uri="{0D108BD9-81ED-4DB2-BD59-A6C34878D82A}">
                    <a16:rowId xmlns:a16="http://schemas.microsoft.com/office/drawing/2014/main" val="10003"/>
                  </a:ext>
                </a:extLst>
              </a:tr>
              <a:tr h="671132">
                <a:tc>
                  <a:txBody>
                    <a:bodyPr/>
                    <a:lstStyle/>
                    <a:p>
                      <a:pPr algn="ctr"/>
                      <a:r>
                        <a:rPr lang="en-US" sz="2800" b="1" dirty="0">
                          <a:solidFill>
                            <a:srgbClr val="C00000"/>
                          </a:solidFill>
                        </a:rPr>
                        <a:t>D</a:t>
                      </a:r>
                    </a:p>
                  </a:txBody>
                  <a:tcPr>
                    <a:solidFill>
                      <a:schemeClr val="tx2">
                        <a:lumMod val="40000"/>
                        <a:lumOff val="60000"/>
                      </a:schemeClr>
                    </a:solidFill>
                  </a:tcPr>
                </a:tc>
                <a:tc>
                  <a:txBody>
                    <a:bodyPr/>
                    <a:lstStyle/>
                    <a:p>
                      <a:pPr algn="ctr"/>
                      <a:r>
                        <a:rPr lang="en-US" sz="2800" b="1" dirty="0">
                          <a:solidFill>
                            <a:srgbClr val="C00000"/>
                          </a:solidFill>
                        </a:rPr>
                        <a:t>8</a:t>
                      </a:r>
                    </a:p>
                  </a:txBody>
                  <a:tcPr>
                    <a:solidFill>
                      <a:schemeClr val="tx2">
                        <a:lumMod val="40000"/>
                        <a:lumOff val="60000"/>
                      </a:schemeClr>
                    </a:solidFill>
                  </a:tcPr>
                </a:tc>
                <a:tc>
                  <a:txBody>
                    <a:bodyPr/>
                    <a:lstStyle/>
                    <a:p>
                      <a:pPr algn="ctr"/>
                      <a:r>
                        <a:rPr lang="en-US" sz="2800" b="1" dirty="0">
                          <a:solidFill>
                            <a:srgbClr val="C00000"/>
                          </a:solidFill>
                        </a:rPr>
                        <a:t>B</a:t>
                      </a:r>
                    </a:p>
                  </a:txBody>
                  <a:tcPr>
                    <a:solidFill>
                      <a:schemeClr val="tx2">
                        <a:lumMod val="40000"/>
                        <a:lumOff val="60000"/>
                      </a:schemeClr>
                    </a:solidFill>
                  </a:tcPr>
                </a:tc>
                <a:extLst>
                  <a:ext uri="{0D108BD9-81ED-4DB2-BD59-A6C34878D82A}">
                    <a16:rowId xmlns:a16="http://schemas.microsoft.com/office/drawing/2014/main" val="10004"/>
                  </a:ext>
                </a:extLst>
              </a:tr>
              <a:tr h="671132">
                <a:tc>
                  <a:txBody>
                    <a:bodyPr/>
                    <a:lstStyle/>
                    <a:p>
                      <a:pPr algn="ctr"/>
                      <a:r>
                        <a:rPr lang="en-US" sz="2800" b="1" dirty="0">
                          <a:solidFill>
                            <a:srgbClr val="C00000"/>
                          </a:solidFill>
                        </a:rPr>
                        <a:t>E</a:t>
                      </a:r>
                    </a:p>
                  </a:txBody>
                  <a:tcPr>
                    <a:solidFill>
                      <a:schemeClr val="tx2">
                        <a:lumMod val="40000"/>
                        <a:lumOff val="60000"/>
                      </a:schemeClr>
                    </a:solidFill>
                  </a:tcPr>
                </a:tc>
                <a:tc>
                  <a:txBody>
                    <a:bodyPr/>
                    <a:lstStyle/>
                    <a:p>
                      <a:pPr algn="ctr"/>
                      <a:r>
                        <a:rPr lang="en-US" sz="2800" b="1" dirty="0">
                          <a:solidFill>
                            <a:srgbClr val="C00000"/>
                          </a:solidFill>
                        </a:rPr>
                        <a:t>2</a:t>
                      </a:r>
                    </a:p>
                  </a:txBody>
                  <a:tcPr>
                    <a:solidFill>
                      <a:schemeClr val="tx2">
                        <a:lumMod val="40000"/>
                        <a:lumOff val="60000"/>
                      </a:schemeClr>
                    </a:solidFill>
                  </a:tcPr>
                </a:tc>
                <a:tc>
                  <a:txBody>
                    <a:bodyPr/>
                    <a:lstStyle/>
                    <a:p>
                      <a:pPr algn="ctr"/>
                      <a:r>
                        <a:rPr lang="en-US" sz="2800" b="1" dirty="0">
                          <a:solidFill>
                            <a:srgbClr val="C00000"/>
                          </a:solidFill>
                        </a:rPr>
                        <a:t>B</a:t>
                      </a:r>
                    </a:p>
                  </a:txBody>
                  <a:tcPr>
                    <a:solidFill>
                      <a:schemeClr val="tx2">
                        <a:lumMod val="40000"/>
                        <a:lumOff val="60000"/>
                      </a:schemeClr>
                    </a:solidFill>
                  </a:tcPr>
                </a:tc>
                <a:extLst>
                  <a:ext uri="{0D108BD9-81ED-4DB2-BD59-A6C34878D82A}">
                    <a16:rowId xmlns:a16="http://schemas.microsoft.com/office/drawing/2014/main" val="10005"/>
                  </a:ext>
                </a:extLst>
              </a:tr>
              <a:tr h="671132">
                <a:tc>
                  <a:txBody>
                    <a:bodyPr/>
                    <a:lstStyle/>
                    <a:p>
                      <a:pPr algn="ctr"/>
                      <a:r>
                        <a:rPr lang="en-US" sz="2800" b="1" dirty="0">
                          <a:solidFill>
                            <a:srgbClr val="C00000"/>
                          </a:solidFill>
                        </a:rPr>
                        <a:t>F</a:t>
                      </a:r>
                    </a:p>
                  </a:txBody>
                  <a:tcPr>
                    <a:solidFill>
                      <a:schemeClr val="tx2">
                        <a:lumMod val="40000"/>
                        <a:lumOff val="60000"/>
                      </a:schemeClr>
                    </a:solidFill>
                  </a:tcPr>
                </a:tc>
                <a:tc>
                  <a:txBody>
                    <a:bodyPr/>
                    <a:lstStyle/>
                    <a:p>
                      <a:pPr algn="ctr"/>
                      <a:r>
                        <a:rPr lang="en-US" sz="2800" b="1" dirty="0">
                          <a:solidFill>
                            <a:srgbClr val="C00000"/>
                          </a:solidFill>
                        </a:rPr>
                        <a:t>4</a:t>
                      </a:r>
                    </a:p>
                  </a:txBody>
                  <a:tcPr>
                    <a:solidFill>
                      <a:schemeClr val="tx2">
                        <a:lumMod val="40000"/>
                        <a:lumOff val="60000"/>
                      </a:schemeClr>
                    </a:solidFill>
                  </a:tcPr>
                </a:tc>
                <a:tc>
                  <a:txBody>
                    <a:bodyPr/>
                    <a:lstStyle/>
                    <a:p>
                      <a:pPr algn="ctr"/>
                      <a:r>
                        <a:rPr lang="en-US" sz="2800" b="1" dirty="0">
                          <a:solidFill>
                            <a:srgbClr val="C00000"/>
                          </a:solidFill>
                        </a:rPr>
                        <a:t>C, D, E</a:t>
                      </a:r>
                    </a:p>
                  </a:txBody>
                  <a:tcPr>
                    <a:solidFill>
                      <a:schemeClr val="tx2">
                        <a:lumMod val="40000"/>
                        <a:lumOff val="60000"/>
                      </a:schemeClr>
                    </a:solidFill>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05ED690A-3EDC-4102-B797-803941547CC8}" type="slidenum">
              <a:rPr lang="en-US" smtClean="0"/>
              <a:pPr/>
              <a:t>13</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92162"/>
          </a:xfrm>
        </p:spPr>
        <p:txBody>
          <a:bodyPr>
            <a:normAutofit/>
          </a:bodyPr>
          <a:lstStyle/>
          <a:p>
            <a:r>
              <a:rPr lang="en-US" sz="4000" dirty="0"/>
              <a:t> Some Terminologies</a:t>
            </a:r>
          </a:p>
        </p:txBody>
      </p:sp>
      <p:sp>
        <p:nvSpPr>
          <p:cNvPr id="3" name="Content Placeholder 2"/>
          <p:cNvSpPr>
            <a:spLocks noGrp="1"/>
          </p:cNvSpPr>
          <p:nvPr>
            <p:ph idx="1"/>
          </p:nvPr>
        </p:nvSpPr>
        <p:spPr>
          <a:xfrm>
            <a:off x="457200" y="1143000"/>
            <a:ext cx="8229600" cy="5181600"/>
          </a:xfrm>
        </p:spPr>
        <p:txBody>
          <a:bodyPr>
            <a:normAutofit lnSpcReduction="10000"/>
          </a:bodyPr>
          <a:lstStyle/>
          <a:p>
            <a:r>
              <a:rPr lang="en-US" sz="2800" b="1" dirty="0"/>
              <a:t>Float</a:t>
            </a:r>
            <a:r>
              <a:rPr lang="en-US" sz="2800" dirty="0"/>
              <a:t> –</a:t>
            </a:r>
            <a:r>
              <a:rPr lang="en-US" sz="2800" dirty="0">
                <a:solidFill>
                  <a:srgbClr val="FF0000"/>
                </a:solidFill>
              </a:rPr>
              <a:t>The</a:t>
            </a:r>
            <a:r>
              <a:rPr lang="en-US" sz="2800" dirty="0"/>
              <a:t> </a:t>
            </a:r>
            <a:r>
              <a:rPr lang="en-US" sz="2800" dirty="0">
                <a:solidFill>
                  <a:srgbClr val="FF0000"/>
                </a:solidFill>
              </a:rPr>
              <a:t>difference between an activity’s earliest start date and its latest start date</a:t>
            </a:r>
            <a:r>
              <a:rPr lang="en-US" sz="2800" dirty="0">
                <a:solidFill>
                  <a:srgbClr val="C00000"/>
                </a:solidFill>
              </a:rPr>
              <a:t> </a:t>
            </a:r>
            <a:r>
              <a:rPr lang="en-US" sz="2800" dirty="0"/>
              <a:t>(or, </a:t>
            </a:r>
            <a:r>
              <a:rPr lang="en-US" sz="2800" b="1" i="1" dirty="0">
                <a:solidFill>
                  <a:srgbClr val="FF0000"/>
                </a:solidFill>
              </a:rPr>
              <a:t>equally</a:t>
            </a:r>
            <a:r>
              <a:rPr lang="en-US" sz="2800" dirty="0"/>
              <a:t>,  </a:t>
            </a:r>
            <a:r>
              <a:rPr lang="en-US" sz="2800" dirty="0">
                <a:solidFill>
                  <a:srgbClr val="0000FF"/>
                </a:solidFill>
              </a:rPr>
              <a:t>difference between its earliest and latest finish dates</a:t>
            </a:r>
            <a:r>
              <a:rPr lang="en-US" sz="2800" dirty="0"/>
              <a:t>) is known as the activity’s float.</a:t>
            </a:r>
          </a:p>
          <a:p>
            <a:r>
              <a:rPr lang="en-US" sz="2800" b="1" dirty="0"/>
              <a:t>Float</a:t>
            </a:r>
            <a:r>
              <a:rPr lang="en-US" sz="2800" dirty="0"/>
              <a:t> = </a:t>
            </a:r>
            <a:r>
              <a:rPr lang="en-US" sz="2800" b="1" dirty="0">
                <a:solidFill>
                  <a:srgbClr val="FF0000"/>
                </a:solidFill>
              </a:rPr>
              <a:t>LS – ES</a:t>
            </a:r>
            <a:r>
              <a:rPr lang="en-US" sz="2800" b="1" dirty="0">
                <a:solidFill>
                  <a:srgbClr val="C00000"/>
                </a:solidFill>
              </a:rPr>
              <a:t> </a:t>
            </a:r>
            <a:r>
              <a:rPr lang="en-US" sz="2800" dirty="0"/>
              <a:t>= </a:t>
            </a:r>
            <a:r>
              <a:rPr lang="en-US" sz="2800" b="1" dirty="0">
                <a:solidFill>
                  <a:srgbClr val="0000FF"/>
                </a:solidFill>
              </a:rPr>
              <a:t>LF – EF</a:t>
            </a:r>
            <a:endParaRPr lang="en-US" sz="2000" b="1" dirty="0">
              <a:solidFill>
                <a:srgbClr val="0000FF"/>
              </a:solidFill>
            </a:endParaRPr>
          </a:p>
          <a:p>
            <a:pPr lvl="1"/>
            <a:r>
              <a:rPr lang="en-US" sz="2400" dirty="0"/>
              <a:t>It is measure of how much the start/completion of an activity may be delayed without affecting the end date of the project</a:t>
            </a:r>
          </a:p>
          <a:p>
            <a:pPr lvl="1"/>
            <a:r>
              <a:rPr lang="en-US" sz="2400" dirty="0"/>
              <a:t>Any activity with a float of zero is critical in the sense that any delay in carrying out the activity will delay completion date of the project as a whole</a:t>
            </a:r>
          </a:p>
          <a:p>
            <a:pPr lvl="1"/>
            <a:r>
              <a:rPr lang="en-US" sz="2400" b="1" i="1" dirty="0">
                <a:solidFill>
                  <a:srgbClr val="0000FF"/>
                </a:solidFill>
              </a:rPr>
              <a:t>Float</a:t>
            </a:r>
            <a:r>
              <a:rPr lang="en-US" sz="2400" dirty="0"/>
              <a:t> is </a:t>
            </a:r>
            <a:r>
              <a:rPr lang="en-US" sz="2400" b="1" dirty="0">
                <a:solidFill>
                  <a:srgbClr val="FF0000"/>
                </a:solidFill>
              </a:rPr>
              <a:t>AKA</a:t>
            </a:r>
            <a:r>
              <a:rPr lang="en-US" sz="2400" dirty="0"/>
              <a:t> </a:t>
            </a:r>
            <a:r>
              <a:rPr lang="en-US" sz="2400" b="1" i="1" dirty="0">
                <a:solidFill>
                  <a:srgbClr val="0000FF"/>
                </a:solidFill>
              </a:rPr>
              <a:t>Total Float</a:t>
            </a:r>
          </a:p>
          <a:p>
            <a:pPr lvl="1"/>
            <a:r>
              <a:rPr lang="en-US" sz="2400" b="1" i="1" dirty="0">
                <a:solidFill>
                  <a:srgbClr val="0000FF"/>
                </a:solidFill>
              </a:rPr>
              <a:t>Float</a:t>
            </a:r>
            <a:r>
              <a:rPr lang="en-US" sz="2400" dirty="0"/>
              <a:t> is </a:t>
            </a:r>
            <a:r>
              <a:rPr lang="en-US" sz="2400" b="1" i="1" dirty="0">
                <a:solidFill>
                  <a:srgbClr val="FF0000"/>
                </a:solidFill>
              </a:rPr>
              <a:t>AKA</a:t>
            </a:r>
            <a:r>
              <a:rPr lang="en-US" sz="2400" dirty="0"/>
              <a:t> </a:t>
            </a:r>
            <a:r>
              <a:rPr lang="en-US" sz="2400" b="1" i="1" dirty="0">
                <a:solidFill>
                  <a:srgbClr val="0000FF"/>
                </a:solidFill>
              </a:rPr>
              <a:t>Slack</a:t>
            </a:r>
          </a:p>
          <a:p>
            <a:pPr marL="457200" lvl="1" indent="0">
              <a:buNone/>
            </a:pPr>
            <a:endParaRPr lang="en-US" sz="2400" b="1" dirty="0">
              <a:solidFill>
                <a:srgbClr val="0000FF"/>
              </a:solidFill>
            </a:endParaRPr>
          </a:p>
        </p:txBody>
      </p:sp>
      <p:sp>
        <p:nvSpPr>
          <p:cNvPr id="4" name="Slide Number Placeholder 3"/>
          <p:cNvSpPr>
            <a:spLocks noGrp="1"/>
          </p:cNvSpPr>
          <p:nvPr>
            <p:ph type="sldNum" sz="quarter" idx="12"/>
          </p:nvPr>
        </p:nvSpPr>
        <p:spPr/>
        <p:txBody>
          <a:bodyPr/>
          <a:lstStyle/>
          <a:p>
            <a:fld id="{05ED690A-3EDC-4102-B797-803941547CC8}"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dirty="0"/>
              <a:t> Some Terminologies </a:t>
            </a:r>
          </a:p>
        </p:txBody>
      </p:sp>
      <p:sp>
        <p:nvSpPr>
          <p:cNvPr id="3" name="Content Placeholder 2"/>
          <p:cNvSpPr>
            <a:spLocks noGrp="1"/>
          </p:cNvSpPr>
          <p:nvPr>
            <p:ph idx="1"/>
          </p:nvPr>
        </p:nvSpPr>
        <p:spPr>
          <a:xfrm>
            <a:off x="457200" y="1447800"/>
            <a:ext cx="8458200" cy="4953000"/>
          </a:xfrm>
        </p:spPr>
        <p:txBody>
          <a:bodyPr>
            <a:normAutofit/>
          </a:bodyPr>
          <a:lstStyle/>
          <a:p>
            <a:r>
              <a:rPr lang="en-US" sz="2800" b="1" dirty="0"/>
              <a:t>Free Float</a:t>
            </a:r>
            <a:r>
              <a:rPr lang="en-US" sz="2800" b="1" dirty="0">
                <a:solidFill>
                  <a:srgbClr val="FF0000"/>
                </a:solidFill>
              </a:rPr>
              <a:t> </a:t>
            </a:r>
            <a:r>
              <a:rPr lang="en-US" sz="2800" dirty="0"/>
              <a:t>–</a:t>
            </a:r>
            <a:r>
              <a:rPr lang="en-US" sz="2800" dirty="0">
                <a:solidFill>
                  <a:srgbClr val="0000FF"/>
                </a:solidFill>
              </a:rPr>
              <a:t>the time by which an activity may be delayed without affecting any subsequent activity.</a:t>
            </a:r>
          </a:p>
          <a:p>
            <a:pPr lvl="1"/>
            <a:r>
              <a:rPr lang="en-US" sz="2400" b="1" dirty="0"/>
              <a:t>Free Float</a:t>
            </a:r>
            <a:r>
              <a:rPr lang="en-US" sz="2400" dirty="0"/>
              <a:t> is the amount of time that an activity can be delayed without delaying the early start date of any successor activity</a:t>
            </a:r>
          </a:p>
          <a:p>
            <a:pPr lvl="1"/>
            <a:r>
              <a:rPr lang="en-US" sz="2400" dirty="0"/>
              <a:t>It is calculated as the difference between the earliest completion (EF) date for the activity and (minimum of the) earliest start (ES) date of the succeeding activity (activities)</a:t>
            </a:r>
          </a:p>
          <a:p>
            <a:r>
              <a:rPr lang="en-US" sz="2000" b="1" dirty="0"/>
              <a:t>Free Float</a:t>
            </a:r>
            <a:r>
              <a:rPr lang="en-US" sz="2000" b="1" dirty="0">
                <a:solidFill>
                  <a:srgbClr val="0000FF"/>
                </a:solidFill>
              </a:rPr>
              <a:t> </a:t>
            </a:r>
            <a:r>
              <a:rPr lang="en-US" sz="2000" dirty="0"/>
              <a:t>= </a:t>
            </a:r>
            <a:r>
              <a:rPr lang="en-US" sz="2000" b="1" dirty="0"/>
              <a:t>Minimum</a:t>
            </a:r>
            <a:r>
              <a:rPr lang="en-US" sz="2000" dirty="0"/>
              <a:t> of </a:t>
            </a:r>
            <a:r>
              <a:rPr lang="en-US" sz="2000" b="1" dirty="0"/>
              <a:t>ES</a:t>
            </a:r>
            <a:r>
              <a:rPr lang="en-US" sz="2000" dirty="0"/>
              <a:t> of the succeeding activities –  </a:t>
            </a:r>
            <a:r>
              <a:rPr lang="en-US" sz="2000" b="1" dirty="0"/>
              <a:t>EF</a:t>
            </a:r>
            <a:r>
              <a:rPr lang="en-US" sz="2000" dirty="0"/>
              <a:t> of that activity</a:t>
            </a:r>
          </a:p>
          <a:p>
            <a:r>
              <a:rPr lang="en-US" sz="2000" b="1" dirty="0">
                <a:solidFill>
                  <a:srgbClr val="FF0000"/>
                </a:solidFill>
              </a:rPr>
              <a:t>Example:</a:t>
            </a:r>
            <a:r>
              <a:rPr lang="en-US" sz="2000" b="1" dirty="0"/>
              <a:t> FF</a:t>
            </a:r>
            <a:r>
              <a:rPr lang="en-US" sz="2000" b="1" baseline="-25000" dirty="0"/>
              <a:t>A</a:t>
            </a:r>
            <a:r>
              <a:rPr lang="en-US" sz="2000" b="1" dirty="0"/>
              <a:t> = ES</a:t>
            </a:r>
            <a:r>
              <a:rPr lang="en-US" sz="2000" dirty="0"/>
              <a:t> </a:t>
            </a:r>
            <a:r>
              <a:rPr lang="en-US" sz="2000" baseline="-25000" dirty="0" err="1"/>
              <a:t>min.succd</a:t>
            </a:r>
            <a:r>
              <a:rPr lang="en-US" sz="2000" baseline="-25000" dirty="0"/>
              <a:t>  </a:t>
            </a:r>
            <a:r>
              <a:rPr lang="en-US" sz="2000" dirty="0"/>
              <a:t>– </a:t>
            </a:r>
            <a:r>
              <a:rPr lang="en-US" sz="2000" b="1" dirty="0"/>
              <a:t>EF</a:t>
            </a:r>
            <a:r>
              <a:rPr lang="en-US" sz="2000" b="1" baseline="-25000" dirty="0"/>
              <a:t>A</a:t>
            </a:r>
          </a:p>
          <a:p>
            <a:pPr>
              <a:buNone/>
            </a:pPr>
            <a:endParaRPr lang="en-US" sz="2600" dirty="0"/>
          </a:p>
        </p:txBody>
      </p:sp>
      <p:sp>
        <p:nvSpPr>
          <p:cNvPr id="4" name="Slide Number Placeholder 3"/>
          <p:cNvSpPr>
            <a:spLocks noGrp="1"/>
          </p:cNvSpPr>
          <p:nvPr>
            <p:ph type="sldNum" sz="quarter" idx="12"/>
          </p:nvPr>
        </p:nvSpPr>
        <p:spPr/>
        <p:txBody>
          <a:bodyPr/>
          <a:lstStyle/>
          <a:p>
            <a:fld id="{05ED690A-3EDC-4102-B797-803941547CC8}"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9438"/>
            <a:ext cx="8229600" cy="944562"/>
          </a:xfrm>
        </p:spPr>
        <p:txBody>
          <a:bodyPr>
            <a:normAutofit/>
          </a:bodyPr>
          <a:lstStyle/>
          <a:p>
            <a:r>
              <a:rPr lang="en-US" sz="4000" dirty="0"/>
              <a:t> Some Terminologies </a:t>
            </a:r>
          </a:p>
        </p:txBody>
      </p:sp>
      <p:sp>
        <p:nvSpPr>
          <p:cNvPr id="3" name="Content Placeholder 2"/>
          <p:cNvSpPr>
            <a:spLocks noGrp="1"/>
          </p:cNvSpPr>
          <p:nvPr>
            <p:ph idx="1"/>
          </p:nvPr>
        </p:nvSpPr>
        <p:spPr/>
        <p:txBody>
          <a:bodyPr/>
          <a:lstStyle/>
          <a:p>
            <a:pPr marL="342900" lvl="1" indent="-342900">
              <a:buFont typeface="Arial" pitchFamily="34" charset="0"/>
              <a:buChar char="•"/>
            </a:pPr>
            <a:r>
              <a:rPr lang="en-US" sz="2800" b="1" dirty="0"/>
              <a:t>Interfering Float – </a:t>
            </a:r>
            <a:r>
              <a:rPr lang="en-US" sz="2800" dirty="0">
                <a:solidFill>
                  <a:srgbClr val="0000FF"/>
                </a:solidFill>
              </a:rPr>
              <a:t>h</a:t>
            </a:r>
            <a:r>
              <a:rPr lang="en-US" sz="2400" dirty="0">
                <a:solidFill>
                  <a:srgbClr val="0000FF"/>
                </a:solidFill>
              </a:rPr>
              <a:t>ow much the activity may be delayed without delaying the project end date –even though it will delay the start of subsequent activities</a:t>
            </a:r>
          </a:p>
          <a:p>
            <a:r>
              <a:rPr lang="en-US" sz="2800" b="1" dirty="0"/>
              <a:t>Interfering Float = Total float –Free float</a:t>
            </a:r>
          </a:p>
          <a:p>
            <a:pPr>
              <a:buNone/>
            </a:pPr>
            <a:endParaRPr lang="en-US" dirty="0"/>
          </a:p>
        </p:txBody>
      </p:sp>
      <p:sp>
        <p:nvSpPr>
          <p:cNvPr id="4" name="Slide Number Placeholder 3"/>
          <p:cNvSpPr>
            <a:spLocks noGrp="1"/>
          </p:cNvSpPr>
          <p:nvPr>
            <p:ph type="sldNum" sz="quarter" idx="12"/>
          </p:nvPr>
        </p:nvSpPr>
        <p:spPr/>
        <p:txBody>
          <a:bodyPr/>
          <a:lstStyle/>
          <a:p>
            <a:fld id="{05ED690A-3EDC-4102-B797-803941547CC8}"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dirty="0"/>
              <a:t> Some Terminologies </a:t>
            </a:r>
          </a:p>
        </p:txBody>
      </p:sp>
      <p:sp>
        <p:nvSpPr>
          <p:cNvPr id="3" name="Content Placeholder 2"/>
          <p:cNvSpPr>
            <a:spLocks noGrp="1"/>
          </p:cNvSpPr>
          <p:nvPr>
            <p:ph idx="1"/>
          </p:nvPr>
        </p:nvSpPr>
        <p:spPr>
          <a:xfrm>
            <a:off x="457200" y="1447800"/>
            <a:ext cx="8229600" cy="4678363"/>
          </a:xfrm>
        </p:spPr>
        <p:txBody>
          <a:bodyPr>
            <a:noAutofit/>
          </a:bodyPr>
          <a:lstStyle/>
          <a:p>
            <a:r>
              <a:rPr lang="en-US" sz="2800" b="1" dirty="0">
                <a:solidFill>
                  <a:srgbClr val="0000FF"/>
                </a:solidFill>
              </a:rPr>
              <a:t>Forward</a:t>
            </a:r>
            <a:r>
              <a:rPr lang="en-US" sz="2800" dirty="0">
                <a:solidFill>
                  <a:srgbClr val="0000FF"/>
                </a:solidFill>
              </a:rPr>
              <a:t> </a:t>
            </a:r>
            <a:r>
              <a:rPr lang="en-US" sz="2800" b="1" dirty="0">
                <a:solidFill>
                  <a:srgbClr val="0000FF"/>
                </a:solidFill>
              </a:rPr>
              <a:t>pass</a:t>
            </a:r>
            <a:r>
              <a:rPr lang="en-US" sz="2800" dirty="0">
                <a:solidFill>
                  <a:srgbClr val="0000FF"/>
                </a:solidFill>
              </a:rPr>
              <a:t> is carried out to calculate the </a:t>
            </a:r>
            <a:r>
              <a:rPr lang="en-US" sz="2800" b="1" dirty="0">
                <a:solidFill>
                  <a:srgbClr val="0000FF"/>
                </a:solidFill>
              </a:rPr>
              <a:t>earliest</a:t>
            </a:r>
            <a:r>
              <a:rPr lang="en-US" sz="2800" dirty="0">
                <a:solidFill>
                  <a:srgbClr val="0000FF"/>
                </a:solidFill>
              </a:rPr>
              <a:t> </a:t>
            </a:r>
            <a:r>
              <a:rPr lang="en-US" sz="2800" b="1" dirty="0">
                <a:solidFill>
                  <a:srgbClr val="0000FF"/>
                </a:solidFill>
              </a:rPr>
              <a:t>dates</a:t>
            </a:r>
            <a:r>
              <a:rPr lang="en-US" sz="2800" dirty="0">
                <a:solidFill>
                  <a:srgbClr val="0000FF"/>
                </a:solidFill>
              </a:rPr>
              <a:t> on which each activity may be started and completed.</a:t>
            </a:r>
          </a:p>
          <a:p>
            <a:r>
              <a:rPr lang="en-US" sz="2800" dirty="0"/>
              <a:t>During the forward pass, earliest dates are recorded as they are calculated.</a:t>
            </a:r>
          </a:p>
          <a:p>
            <a:r>
              <a:rPr lang="en-US" sz="2800" b="1" dirty="0">
                <a:solidFill>
                  <a:srgbClr val="FF0000"/>
                </a:solidFill>
              </a:rPr>
              <a:t>The forward pass rule</a:t>
            </a:r>
            <a:r>
              <a:rPr lang="en-US" sz="2800" dirty="0">
                <a:solidFill>
                  <a:srgbClr val="FF0000"/>
                </a:solidFill>
              </a:rPr>
              <a:t>:</a:t>
            </a:r>
            <a:r>
              <a:rPr lang="en-US" sz="2800" dirty="0"/>
              <a:t> The earliest start date for an activity is the earliest finish date for the preceding activity. </a:t>
            </a:r>
            <a:r>
              <a:rPr lang="en-US" sz="2800" dirty="0">
                <a:solidFill>
                  <a:srgbClr val="FF0000"/>
                </a:solidFill>
              </a:rPr>
              <a:t>Where there is more than one immediately preceding activity we take the </a:t>
            </a:r>
            <a:r>
              <a:rPr lang="en-US" sz="2800" b="1" dirty="0">
                <a:solidFill>
                  <a:srgbClr val="FF0000"/>
                </a:solidFill>
              </a:rPr>
              <a:t>latest</a:t>
            </a:r>
            <a:r>
              <a:rPr lang="en-US" sz="2800" dirty="0">
                <a:solidFill>
                  <a:srgbClr val="FF0000"/>
                </a:solidFill>
              </a:rPr>
              <a:t> of the </a:t>
            </a:r>
            <a:r>
              <a:rPr lang="en-US" sz="2800" b="1" dirty="0">
                <a:solidFill>
                  <a:srgbClr val="FF0000"/>
                </a:solidFill>
              </a:rPr>
              <a:t>earliest finish dates </a:t>
            </a:r>
            <a:r>
              <a:rPr lang="en-US" sz="2800" dirty="0">
                <a:solidFill>
                  <a:srgbClr val="FF0000"/>
                </a:solidFill>
              </a:rPr>
              <a:t>for these activities.</a:t>
            </a:r>
          </a:p>
        </p:txBody>
      </p:sp>
      <p:sp>
        <p:nvSpPr>
          <p:cNvPr id="4" name="Slide Number Placeholder 3"/>
          <p:cNvSpPr>
            <a:spLocks noGrp="1"/>
          </p:cNvSpPr>
          <p:nvPr>
            <p:ph type="sldNum" sz="quarter" idx="12"/>
          </p:nvPr>
        </p:nvSpPr>
        <p:spPr/>
        <p:txBody>
          <a:bodyPr/>
          <a:lstStyle/>
          <a:p>
            <a:fld id="{05ED690A-3EDC-4102-B797-803941547CC8}"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dirty="0"/>
              <a:t> Some Terminologies </a:t>
            </a:r>
          </a:p>
        </p:txBody>
      </p:sp>
      <p:sp>
        <p:nvSpPr>
          <p:cNvPr id="3" name="Content Placeholder 2"/>
          <p:cNvSpPr>
            <a:spLocks noGrp="1"/>
          </p:cNvSpPr>
          <p:nvPr>
            <p:ph idx="1"/>
          </p:nvPr>
        </p:nvSpPr>
        <p:spPr>
          <a:xfrm>
            <a:off x="457200" y="1600200"/>
            <a:ext cx="8458200" cy="4525963"/>
          </a:xfrm>
        </p:spPr>
        <p:txBody>
          <a:bodyPr>
            <a:normAutofit/>
          </a:bodyPr>
          <a:lstStyle/>
          <a:p>
            <a:r>
              <a:rPr lang="en-US" sz="2800" b="1" dirty="0">
                <a:solidFill>
                  <a:srgbClr val="0000FF"/>
                </a:solidFill>
              </a:rPr>
              <a:t>Backward pass </a:t>
            </a:r>
            <a:r>
              <a:rPr lang="en-US" sz="2800" dirty="0">
                <a:solidFill>
                  <a:srgbClr val="0000FF"/>
                </a:solidFill>
              </a:rPr>
              <a:t>is carried out to calculate the </a:t>
            </a:r>
            <a:r>
              <a:rPr lang="en-US" sz="2800" b="1" dirty="0">
                <a:solidFill>
                  <a:srgbClr val="0000FF"/>
                </a:solidFill>
              </a:rPr>
              <a:t>latest</a:t>
            </a:r>
            <a:r>
              <a:rPr lang="en-US" sz="2800" dirty="0">
                <a:solidFill>
                  <a:srgbClr val="0000FF"/>
                </a:solidFill>
              </a:rPr>
              <a:t> </a:t>
            </a:r>
            <a:r>
              <a:rPr lang="en-US" sz="2800" b="1" dirty="0">
                <a:solidFill>
                  <a:srgbClr val="0000FF"/>
                </a:solidFill>
              </a:rPr>
              <a:t>date</a:t>
            </a:r>
            <a:r>
              <a:rPr lang="en-US" sz="2800" dirty="0">
                <a:solidFill>
                  <a:srgbClr val="0000FF"/>
                </a:solidFill>
              </a:rPr>
              <a:t> at which each activity may be started and finished without delaying the end date of the project.</a:t>
            </a:r>
          </a:p>
          <a:p>
            <a:endParaRPr lang="en-US" sz="2800" dirty="0"/>
          </a:p>
          <a:p>
            <a:r>
              <a:rPr lang="en-US" sz="2800" b="1" i="1" u="sng" dirty="0">
                <a:solidFill>
                  <a:srgbClr val="FF0000"/>
                </a:solidFill>
              </a:rPr>
              <a:t>Note</a:t>
            </a:r>
            <a:r>
              <a:rPr lang="en-US" sz="2800" dirty="0"/>
              <a:t>: We assume that the </a:t>
            </a:r>
            <a:r>
              <a:rPr lang="en-US" sz="2800" b="1" dirty="0"/>
              <a:t>latest finish date </a:t>
            </a:r>
            <a:r>
              <a:rPr lang="en-US" sz="2800" dirty="0">
                <a:solidFill>
                  <a:srgbClr val="0000FF"/>
                </a:solidFill>
              </a:rPr>
              <a:t>for the project</a:t>
            </a:r>
            <a:r>
              <a:rPr lang="en-US" sz="2800" dirty="0"/>
              <a:t> is the </a:t>
            </a:r>
            <a:r>
              <a:rPr lang="en-US" sz="2800" b="1" dirty="0"/>
              <a:t>same</a:t>
            </a:r>
            <a:r>
              <a:rPr lang="en-US" sz="2800" dirty="0"/>
              <a:t> as the </a:t>
            </a:r>
            <a:r>
              <a:rPr lang="en-US" sz="2800" b="1" dirty="0"/>
              <a:t>earliest finish date </a:t>
            </a:r>
            <a:r>
              <a:rPr lang="en-US" sz="2800" dirty="0"/>
              <a:t>(that is, we wish to complete the project </a:t>
            </a:r>
            <a:r>
              <a:rPr lang="en-US" sz="2800" i="1" dirty="0"/>
              <a:t>as early as possible</a:t>
            </a:r>
            <a:r>
              <a:rPr lang="en-US" sz="2800" dirty="0"/>
              <a:t>)</a:t>
            </a:r>
          </a:p>
        </p:txBody>
      </p:sp>
      <p:sp>
        <p:nvSpPr>
          <p:cNvPr id="4" name="Slide Number Placeholder 3"/>
          <p:cNvSpPr>
            <a:spLocks noGrp="1"/>
          </p:cNvSpPr>
          <p:nvPr>
            <p:ph type="sldNum" sz="quarter" idx="12"/>
          </p:nvPr>
        </p:nvSpPr>
        <p:spPr/>
        <p:txBody>
          <a:bodyPr/>
          <a:lstStyle/>
          <a:p>
            <a:fld id="{05ED690A-3EDC-4102-B797-803941547CC8}"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Forward Pass &amp; Backward Pass</a:t>
            </a:r>
          </a:p>
        </p:txBody>
      </p:sp>
      <p:sp>
        <p:nvSpPr>
          <p:cNvPr id="3" name="Content Placeholder 2"/>
          <p:cNvSpPr>
            <a:spLocks noGrp="1"/>
          </p:cNvSpPr>
          <p:nvPr>
            <p:ph idx="1"/>
          </p:nvPr>
        </p:nvSpPr>
        <p:spPr>
          <a:xfrm>
            <a:off x="457200" y="1341437"/>
            <a:ext cx="8229600" cy="4906963"/>
          </a:xfrm>
        </p:spPr>
        <p:txBody>
          <a:bodyPr>
            <a:normAutofit/>
          </a:bodyPr>
          <a:lstStyle/>
          <a:p>
            <a:r>
              <a:rPr lang="en-US" b="1" u="sng" dirty="0">
                <a:solidFill>
                  <a:srgbClr val="0000FF"/>
                </a:solidFill>
              </a:rPr>
              <a:t>Forward Pass</a:t>
            </a:r>
            <a:r>
              <a:rPr lang="en-US" dirty="0"/>
              <a:t>:</a:t>
            </a:r>
          </a:p>
          <a:p>
            <a:pPr lvl="1">
              <a:buFont typeface="Arial" panose="020B0604020202020204" pitchFamily="34" charset="0"/>
              <a:buChar char="•"/>
            </a:pPr>
            <a:r>
              <a:rPr lang="en-US" b="1" dirty="0"/>
              <a:t>ES</a:t>
            </a:r>
            <a:r>
              <a:rPr lang="en-US" dirty="0"/>
              <a:t> = </a:t>
            </a:r>
            <a:r>
              <a:rPr lang="en-US" b="1" dirty="0">
                <a:solidFill>
                  <a:srgbClr val="FF0000"/>
                </a:solidFill>
              </a:rPr>
              <a:t>Max</a:t>
            </a:r>
            <a:r>
              <a:rPr lang="en-US" dirty="0">
                <a:solidFill>
                  <a:srgbClr val="FF0000"/>
                </a:solidFill>
              </a:rPr>
              <a:t>. EF of related predecessor</a:t>
            </a:r>
          </a:p>
          <a:p>
            <a:pPr lvl="1">
              <a:buFont typeface="Arial" panose="020B0604020202020204" pitchFamily="34" charset="0"/>
              <a:buChar char="•"/>
            </a:pPr>
            <a:r>
              <a:rPr lang="en-US" b="1" dirty="0"/>
              <a:t>EF</a:t>
            </a:r>
            <a:r>
              <a:rPr lang="en-US" dirty="0"/>
              <a:t> = ES + Duration</a:t>
            </a:r>
          </a:p>
          <a:p>
            <a:endParaRPr lang="en-US" b="1" u="sng" dirty="0">
              <a:solidFill>
                <a:srgbClr val="0000FF"/>
              </a:solidFill>
            </a:endParaRPr>
          </a:p>
          <a:p>
            <a:r>
              <a:rPr lang="en-US" b="1" u="sng" dirty="0">
                <a:solidFill>
                  <a:srgbClr val="0000FF"/>
                </a:solidFill>
              </a:rPr>
              <a:t>Backward Pass:</a:t>
            </a:r>
          </a:p>
          <a:p>
            <a:pPr lvl="1">
              <a:buFont typeface="Arial" panose="020B0604020202020204" pitchFamily="34" charset="0"/>
              <a:buChar char="•"/>
            </a:pPr>
            <a:r>
              <a:rPr lang="en-US" b="1" dirty="0"/>
              <a:t>LF</a:t>
            </a:r>
            <a:r>
              <a:rPr lang="en-US" dirty="0"/>
              <a:t> = </a:t>
            </a:r>
            <a:r>
              <a:rPr lang="en-US" b="1" dirty="0">
                <a:solidFill>
                  <a:srgbClr val="FF0000"/>
                </a:solidFill>
              </a:rPr>
              <a:t>Min</a:t>
            </a:r>
            <a:r>
              <a:rPr lang="en-US" dirty="0">
                <a:solidFill>
                  <a:srgbClr val="FF0000"/>
                </a:solidFill>
              </a:rPr>
              <a:t>. LS of related successor</a:t>
            </a:r>
          </a:p>
          <a:p>
            <a:pPr lvl="1">
              <a:buFont typeface="Arial" panose="020B0604020202020204" pitchFamily="34" charset="0"/>
              <a:buChar char="•"/>
            </a:pPr>
            <a:r>
              <a:rPr lang="en-US" b="1" dirty="0"/>
              <a:t>LS</a:t>
            </a:r>
            <a:r>
              <a:rPr lang="en-US" dirty="0"/>
              <a:t> = LF – Duration</a:t>
            </a:r>
          </a:p>
        </p:txBody>
      </p:sp>
      <p:sp>
        <p:nvSpPr>
          <p:cNvPr id="4" name="Slide Number Placeholder 3"/>
          <p:cNvSpPr>
            <a:spLocks noGrp="1"/>
          </p:cNvSpPr>
          <p:nvPr>
            <p:ph type="sldNum" sz="quarter" idx="12"/>
          </p:nvPr>
        </p:nvSpPr>
        <p:spPr/>
        <p:txBody>
          <a:bodyPr/>
          <a:lstStyle/>
          <a:p>
            <a:fld id="{05ED690A-3EDC-4102-B797-803941547CC8}"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 Some Terminologies </a:t>
            </a:r>
          </a:p>
        </p:txBody>
      </p:sp>
      <p:sp>
        <p:nvSpPr>
          <p:cNvPr id="3" name="Content Placeholder 2"/>
          <p:cNvSpPr>
            <a:spLocks noGrp="1"/>
          </p:cNvSpPr>
          <p:nvPr>
            <p:ph idx="1"/>
          </p:nvPr>
        </p:nvSpPr>
        <p:spPr/>
        <p:txBody>
          <a:bodyPr>
            <a:normAutofit/>
          </a:bodyPr>
          <a:lstStyle/>
          <a:p>
            <a:r>
              <a:rPr lang="en-US" sz="2800" b="1" dirty="0"/>
              <a:t>Critical path </a:t>
            </a:r>
            <a:r>
              <a:rPr lang="en-US" sz="2800" dirty="0"/>
              <a:t>–There will be at least one path through the network that defines the duration of the project. This is known as critical path. Any delay to any activity on this critical path will delay the completion of the project.</a:t>
            </a:r>
          </a:p>
          <a:p>
            <a:r>
              <a:rPr lang="en-US" sz="2800" dirty="0"/>
              <a:t>Critical path is the longest path through the network</a:t>
            </a:r>
          </a:p>
          <a:p>
            <a:r>
              <a:rPr lang="en-US" sz="2800" dirty="0"/>
              <a:t>Critical path is characterized by least amount of float </a:t>
            </a:r>
            <a:r>
              <a:rPr lang="en-US" sz="2800"/>
              <a:t>(usually zero float)</a:t>
            </a:r>
            <a:endParaRPr lang="en-US" sz="2800" dirty="0"/>
          </a:p>
        </p:txBody>
      </p:sp>
      <p:sp>
        <p:nvSpPr>
          <p:cNvPr id="4" name="Slide Number Placeholder 3"/>
          <p:cNvSpPr>
            <a:spLocks noGrp="1"/>
          </p:cNvSpPr>
          <p:nvPr>
            <p:ph type="sldNum" sz="quarter" idx="12"/>
          </p:nvPr>
        </p:nvSpPr>
        <p:spPr/>
        <p:txBody>
          <a:bodyPr/>
          <a:lstStyle/>
          <a:p>
            <a:fld id="{05ED690A-3EDC-4102-B797-803941547CC8}"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4000" dirty="0"/>
              <a:t>Activity Labeling Convention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91401684"/>
              </p:ext>
            </p:extLst>
          </p:nvPr>
        </p:nvGraphicFramePr>
        <p:xfrm>
          <a:off x="457200" y="1600200"/>
          <a:ext cx="8270240" cy="4191000"/>
        </p:xfrm>
        <a:graphic>
          <a:graphicData uri="http://schemas.openxmlformats.org/drawingml/2006/table">
            <a:tbl>
              <a:tblPr firstRow="1" bandRow="1">
                <a:effectLst/>
                <a:tableStyleId>{5C22544A-7EE6-4342-B048-85BDC9FD1C3A}</a:tableStyleId>
              </a:tblPr>
              <a:tblGrid>
                <a:gridCol w="27432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116840">
                  <a:extLst>
                    <a:ext uri="{9D8B030D-6E8A-4147-A177-3AD203B41FA5}">
                      <a16:colId xmlns:a16="http://schemas.microsoft.com/office/drawing/2014/main" val="20002"/>
                    </a:ext>
                  </a:extLst>
                </a:gridCol>
                <a:gridCol w="2743200">
                  <a:extLst>
                    <a:ext uri="{9D8B030D-6E8A-4147-A177-3AD203B41FA5}">
                      <a16:colId xmlns:a16="http://schemas.microsoft.com/office/drawing/2014/main" val="20003"/>
                    </a:ext>
                  </a:extLst>
                </a:gridCol>
              </a:tblGrid>
              <a:tr h="1397000">
                <a:tc>
                  <a:txBody>
                    <a:bodyPr/>
                    <a:lstStyle/>
                    <a:p>
                      <a:pPr algn="ctr"/>
                      <a:endParaRPr lang="en-US" sz="2800" b="1" dirty="0">
                        <a:solidFill>
                          <a:srgbClr val="C00000"/>
                        </a:solidFill>
                      </a:endParaRPr>
                    </a:p>
                    <a:p>
                      <a:pPr algn="ctr"/>
                      <a:r>
                        <a:rPr lang="en-US" sz="2800" b="1" dirty="0">
                          <a:solidFill>
                            <a:srgbClr val="C00000"/>
                          </a:solidFill>
                        </a:rPr>
                        <a:t>Earliest Start (ES)</a:t>
                      </a:r>
                    </a:p>
                  </a:txBody>
                  <a:tcPr>
                    <a:solidFill>
                      <a:schemeClr val="tx2">
                        <a:lumMod val="40000"/>
                        <a:lumOff val="60000"/>
                      </a:schemeClr>
                    </a:solidFill>
                  </a:tcPr>
                </a:tc>
                <a:tc>
                  <a:txBody>
                    <a:bodyPr/>
                    <a:lstStyle/>
                    <a:p>
                      <a:pPr algn="ctr"/>
                      <a:endParaRPr lang="en-US" sz="2800" b="1" dirty="0">
                        <a:solidFill>
                          <a:srgbClr val="C00000"/>
                        </a:solidFill>
                      </a:endParaRPr>
                    </a:p>
                    <a:p>
                      <a:pPr algn="ctr"/>
                      <a:r>
                        <a:rPr lang="en-US" sz="2800" b="1" dirty="0">
                          <a:solidFill>
                            <a:srgbClr val="C00000"/>
                          </a:solidFill>
                        </a:rPr>
                        <a:t>Duration</a:t>
                      </a:r>
                    </a:p>
                  </a:txBody>
                  <a:tcPr>
                    <a:solidFill>
                      <a:schemeClr val="tx2">
                        <a:lumMod val="40000"/>
                        <a:lumOff val="60000"/>
                      </a:schemeClr>
                    </a:solidFill>
                  </a:tcPr>
                </a:tc>
                <a:tc gridSpan="2">
                  <a:txBody>
                    <a:bodyPr/>
                    <a:lstStyle/>
                    <a:p>
                      <a:pPr algn="ctr"/>
                      <a:endParaRPr lang="en-US" sz="2800" b="1" dirty="0">
                        <a:solidFill>
                          <a:srgbClr val="C00000"/>
                        </a:solidFill>
                      </a:endParaRPr>
                    </a:p>
                    <a:p>
                      <a:pPr algn="ctr"/>
                      <a:r>
                        <a:rPr lang="en-US" sz="2800" b="1" dirty="0">
                          <a:solidFill>
                            <a:srgbClr val="C00000"/>
                          </a:solidFill>
                        </a:rPr>
                        <a:t>Earliest Finish</a:t>
                      </a:r>
                      <a:r>
                        <a:rPr lang="en-US" sz="2800" b="1" baseline="0" dirty="0">
                          <a:solidFill>
                            <a:srgbClr val="C00000"/>
                          </a:solidFill>
                        </a:rPr>
                        <a:t> (EF)</a:t>
                      </a:r>
                      <a:endParaRPr lang="en-US" sz="2800" b="1" dirty="0">
                        <a:solidFill>
                          <a:srgbClr val="C00000"/>
                        </a:solidFill>
                      </a:endParaRPr>
                    </a:p>
                  </a:txBody>
                  <a:tcPr>
                    <a:solidFill>
                      <a:schemeClr val="tx2">
                        <a:lumMod val="40000"/>
                        <a:lumOff val="60000"/>
                      </a:schemeClr>
                    </a:solidFill>
                  </a:tcPr>
                </a:tc>
                <a:tc hMerge="1">
                  <a:txBody>
                    <a:bodyPr/>
                    <a:lstStyle/>
                    <a:p>
                      <a:pPr algn="ctr"/>
                      <a:endParaRPr lang="en-US" sz="2800" dirty="0">
                        <a:solidFill>
                          <a:srgbClr val="C00000"/>
                        </a:solidFill>
                      </a:endParaRPr>
                    </a:p>
                  </a:txBody>
                  <a:tcPr>
                    <a:solidFill>
                      <a:schemeClr val="tx1"/>
                    </a:solidFill>
                  </a:tcPr>
                </a:tc>
                <a:extLst>
                  <a:ext uri="{0D108BD9-81ED-4DB2-BD59-A6C34878D82A}">
                    <a16:rowId xmlns:a16="http://schemas.microsoft.com/office/drawing/2014/main" val="10000"/>
                  </a:ext>
                </a:extLst>
              </a:tr>
              <a:tr h="1397000">
                <a:tc gridSpan="4">
                  <a:txBody>
                    <a:bodyPr/>
                    <a:lstStyle/>
                    <a:p>
                      <a:pPr algn="ctr"/>
                      <a:endParaRPr lang="en-US" sz="2800" b="1" dirty="0">
                        <a:solidFill>
                          <a:srgbClr val="C00000"/>
                        </a:solidFill>
                      </a:endParaRPr>
                    </a:p>
                    <a:p>
                      <a:pPr algn="ctr"/>
                      <a:r>
                        <a:rPr lang="en-US" sz="2800" b="1" dirty="0">
                          <a:solidFill>
                            <a:srgbClr val="C00000"/>
                          </a:solidFill>
                        </a:rPr>
                        <a:t>Activity</a:t>
                      </a:r>
                      <a:r>
                        <a:rPr lang="en-US" sz="2800" b="1" baseline="0" dirty="0">
                          <a:solidFill>
                            <a:srgbClr val="C00000"/>
                          </a:solidFill>
                        </a:rPr>
                        <a:t> Label, Activity Description</a:t>
                      </a:r>
                      <a:endParaRPr lang="en-US" sz="2800" b="1" dirty="0">
                        <a:solidFill>
                          <a:srgbClr val="C00000"/>
                        </a:solidFill>
                      </a:endParaRPr>
                    </a:p>
                  </a:txBody>
                  <a:tcPr>
                    <a:solidFill>
                      <a:schemeClr val="tx2">
                        <a:lumMod val="40000"/>
                        <a:lumOff val="60000"/>
                      </a:schemeClr>
                    </a:solidFill>
                  </a:tcPr>
                </a:tc>
                <a:tc hMerge="1">
                  <a:txBody>
                    <a:bodyPr/>
                    <a:lstStyle/>
                    <a:p>
                      <a:endParaRPr lang="en-US" dirty="0"/>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1"/>
                  </a:ext>
                </a:extLst>
              </a:tr>
              <a:tr h="1397000">
                <a:tc>
                  <a:txBody>
                    <a:bodyPr/>
                    <a:lstStyle/>
                    <a:p>
                      <a:pPr algn="ctr"/>
                      <a:endParaRPr lang="en-US" sz="2800" b="1" dirty="0">
                        <a:solidFill>
                          <a:srgbClr val="C00000"/>
                        </a:solidFill>
                      </a:endParaRPr>
                    </a:p>
                    <a:p>
                      <a:pPr algn="ctr"/>
                      <a:r>
                        <a:rPr lang="en-US" sz="2800" b="1" dirty="0">
                          <a:solidFill>
                            <a:srgbClr val="C00000"/>
                          </a:solidFill>
                        </a:rPr>
                        <a:t>Latest</a:t>
                      </a:r>
                      <a:r>
                        <a:rPr lang="en-US" sz="2800" b="1" baseline="0" dirty="0">
                          <a:solidFill>
                            <a:srgbClr val="C00000"/>
                          </a:solidFill>
                        </a:rPr>
                        <a:t> Start (LS)</a:t>
                      </a:r>
                      <a:endParaRPr lang="en-US" sz="2800" b="1" dirty="0">
                        <a:solidFill>
                          <a:srgbClr val="C00000"/>
                        </a:solidFill>
                      </a:endParaRPr>
                    </a:p>
                  </a:txBody>
                  <a:tcPr>
                    <a:solidFill>
                      <a:schemeClr val="tx2">
                        <a:lumMod val="40000"/>
                        <a:lumOff val="60000"/>
                      </a:schemeClr>
                    </a:solidFill>
                  </a:tcPr>
                </a:tc>
                <a:tc gridSpan="2">
                  <a:txBody>
                    <a:bodyPr/>
                    <a:lstStyle/>
                    <a:p>
                      <a:pPr algn="ctr"/>
                      <a:endParaRPr lang="en-US" sz="2800" b="1" dirty="0">
                        <a:solidFill>
                          <a:srgbClr val="C00000"/>
                        </a:solidFill>
                      </a:endParaRPr>
                    </a:p>
                    <a:p>
                      <a:pPr algn="ctr"/>
                      <a:r>
                        <a:rPr lang="en-US" sz="2800" b="1" dirty="0">
                          <a:solidFill>
                            <a:srgbClr val="C00000"/>
                          </a:solidFill>
                        </a:rPr>
                        <a:t>Float</a:t>
                      </a:r>
                    </a:p>
                  </a:txBody>
                  <a:tcPr>
                    <a:solidFill>
                      <a:schemeClr val="tx2">
                        <a:lumMod val="40000"/>
                        <a:lumOff val="60000"/>
                      </a:schemeClr>
                    </a:solidFill>
                  </a:tcPr>
                </a:tc>
                <a:tc hMerge="1">
                  <a:txBody>
                    <a:bodyPr/>
                    <a:lstStyle/>
                    <a:p>
                      <a:endParaRPr lang="en-US"/>
                    </a:p>
                  </a:txBody>
                  <a:tcPr/>
                </a:tc>
                <a:tc>
                  <a:txBody>
                    <a:bodyPr/>
                    <a:lstStyle/>
                    <a:p>
                      <a:pPr algn="ctr"/>
                      <a:endParaRPr lang="en-US" sz="2800" b="1" dirty="0">
                        <a:solidFill>
                          <a:srgbClr val="C00000"/>
                        </a:solidFill>
                      </a:endParaRPr>
                    </a:p>
                    <a:p>
                      <a:pPr algn="ctr"/>
                      <a:r>
                        <a:rPr lang="en-US" sz="2800" b="1" dirty="0">
                          <a:solidFill>
                            <a:srgbClr val="C00000"/>
                          </a:solidFill>
                        </a:rPr>
                        <a:t>Latest</a:t>
                      </a:r>
                      <a:r>
                        <a:rPr lang="en-US" sz="2800" b="1" baseline="0" dirty="0">
                          <a:solidFill>
                            <a:srgbClr val="C00000"/>
                          </a:solidFill>
                        </a:rPr>
                        <a:t> Finish (LF)</a:t>
                      </a:r>
                      <a:endParaRPr lang="en-US" sz="2800" b="1" dirty="0">
                        <a:solidFill>
                          <a:srgbClr val="C00000"/>
                        </a:solidFill>
                      </a:endParaRPr>
                    </a:p>
                  </a:txBody>
                  <a:tcPr>
                    <a:solidFill>
                      <a:schemeClr val="tx2">
                        <a:lumMod val="40000"/>
                        <a:lumOff val="60000"/>
                      </a:schemeClr>
                    </a:solidFill>
                  </a:tcPr>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2"/>
          </p:nvPr>
        </p:nvSpPr>
        <p:spPr/>
        <p:txBody>
          <a:bodyPr/>
          <a:lstStyle/>
          <a:p>
            <a:fld id="{05ED690A-3EDC-4102-B797-803941547CC8}"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TotalTime>
  <Words>690</Words>
  <Application>Microsoft Office PowerPoint</Application>
  <PresentationFormat>On-screen Show (4:3)</PresentationFormat>
  <Paragraphs>104</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SOFTWARE DEVELOPMENT PROJECT MANAGEMENT  (CSC4125)  </vt:lpstr>
      <vt:lpstr> Some Terminologies</vt:lpstr>
      <vt:lpstr> Some Terminologies </vt:lpstr>
      <vt:lpstr> Some Terminologies </vt:lpstr>
      <vt:lpstr> Some Terminologies </vt:lpstr>
      <vt:lpstr> Some Terminologies </vt:lpstr>
      <vt:lpstr>Forward Pass &amp; Backward Pass</vt:lpstr>
      <vt:lpstr> Some Terminologies </vt:lpstr>
      <vt:lpstr>Activity Labeling Convention</vt:lpstr>
      <vt:lpstr>Project Activity: Example 1</vt:lpstr>
      <vt:lpstr>How the Question is Asked?</vt:lpstr>
      <vt:lpstr>Example 2</vt:lpstr>
      <vt:lpstr>Example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PROJECT MANAGEMENT  (CSC4125)</dc:title>
  <dc:creator>rouf</dc:creator>
  <cp:lastModifiedBy>Md. Anwarul Kabir</cp:lastModifiedBy>
  <cp:revision>69</cp:revision>
  <dcterms:created xsi:type="dcterms:W3CDTF">2016-04-15T19:15:32Z</dcterms:created>
  <dcterms:modified xsi:type="dcterms:W3CDTF">2022-03-21T16:55:05Z</dcterms:modified>
</cp:coreProperties>
</file>