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62" r:id="rId9"/>
    <p:sldId id="263" r:id="rId10"/>
    <p:sldId id="28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4" r:id="rId21"/>
    <p:sldId id="274" r:id="rId22"/>
    <p:sldId id="283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29" autoAdjust="0"/>
  </p:normalViewPr>
  <p:slideViewPr>
    <p:cSldViewPr>
      <p:cViewPr>
        <p:scale>
          <a:sx n="80" d="100"/>
          <a:sy n="80" d="100"/>
        </p:scale>
        <p:origin x="-10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D3EDF-2413-4F1C-A4FC-E4A4EE0CE6FA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8A56B-90CD-4C1C-B618-793BAD688D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8A56B-90CD-4C1C-B618-793BAD688D8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773E9-088D-4C78-86B7-B6C49751570F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FBB6-B280-48E8-BBEE-31C8CB20A8E1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1BD-BFEF-4BB2-842C-43DF383DC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3F49-8BD4-4641-A773-72D8E3C727F7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1BD-BFEF-4BB2-842C-43DF383DC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DA5E-E7F0-464C-A3B7-570CE7097EC2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1BD-BFEF-4BB2-842C-43DF383DC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113E-48ED-43FA-9CC1-0256F3487E85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1BD-BFEF-4BB2-842C-43DF383DC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0818-A5D3-4563-9D62-C08AE1A96ED9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1BD-BFEF-4BB2-842C-43DF383DC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7528-0F30-427B-9D35-05AEC83102A5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1BD-BFEF-4BB2-842C-43DF383DC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073A-3C49-4393-8B78-E2A22C3719CF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1BD-BFEF-4BB2-842C-43DF383DC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0418-D9CE-4E98-ABC9-C362EA350A49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1BD-BFEF-4BB2-842C-43DF383DC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DF4C-2589-43C5-A11D-9F5BA35F5265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1BD-BFEF-4BB2-842C-43DF383DC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FB59-E8FE-4E3E-8EF2-B5576DA56FEA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1BD-BFEF-4BB2-842C-43DF383DC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719B-A880-4A03-AAA6-7F5BB27E4A73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1BD-BFEF-4BB2-842C-43DF383DC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C8C1-CE4F-42C6-A129-51EA4E7D4B7F}" type="datetime1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F1BD-BFEF-4BB2-842C-43DF383DC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SOFTWARE DEVELOPMENT PROJECT MANAGEMENT </a:t>
            </a:r>
            <a:br>
              <a:rPr lang="en-US" b="1" dirty="0" smtClean="0"/>
            </a:br>
            <a:r>
              <a:rPr lang="en-US" b="1" dirty="0" smtClean="0"/>
              <a:t>(CSC4125)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3600" b="1" dirty="0" smtClean="0">
              <a:solidFill>
                <a:srgbClr val="0000FF"/>
              </a:solidFill>
            </a:endParaRPr>
          </a:p>
          <a:p>
            <a:r>
              <a:rPr lang="en-US" sz="3600" b="1" dirty="0" smtClean="0">
                <a:solidFill>
                  <a:srgbClr val="0000FF"/>
                </a:solidFill>
              </a:rPr>
              <a:t>Lecture 7: Activity Planning</a:t>
            </a:r>
          </a:p>
          <a:p>
            <a:r>
              <a:rPr lang="en-US" sz="3600" b="1" dirty="0" smtClean="0">
                <a:solidFill>
                  <a:srgbClr val="0000FF"/>
                </a:solidFill>
              </a:rPr>
              <a:t> 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1BD-BFEF-4BB2-842C-43DF383DC23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Sequencing and Scheduling Activities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Throughout a project, we require a </a:t>
            </a:r>
            <a:r>
              <a:rPr lang="en-US" sz="2800" b="1" dirty="0" smtClean="0"/>
              <a:t>schedule</a:t>
            </a:r>
            <a:r>
              <a:rPr lang="en-US" sz="2800" dirty="0" smtClean="0"/>
              <a:t> that clearly indicates </a:t>
            </a:r>
            <a:r>
              <a:rPr lang="en-US" sz="2800" b="1" dirty="0" smtClean="0"/>
              <a:t>when</a:t>
            </a:r>
            <a:r>
              <a:rPr lang="en-US" sz="2800" dirty="0" smtClean="0"/>
              <a:t> each of the </a:t>
            </a:r>
            <a:r>
              <a:rPr lang="en-US" sz="2800" b="1" dirty="0" smtClean="0"/>
              <a:t>project’s activities is planned </a:t>
            </a:r>
            <a:r>
              <a:rPr lang="en-US" sz="2800" dirty="0" smtClean="0"/>
              <a:t>to occur and </a:t>
            </a:r>
            <a:r>
              <a:rPr lang="en-US" sz="2800" b="1" dirty="0" smtClean="0"/>
              <a:t>what</a:t>
            </a:r>
            <a:r>
              <a:rPr lang="en-US" sz="2800" dirty="0" smtClean="0"/>
              <a:t> </a:t>
            </a:r>
            <a:r>
              <a:rPr lang="en-US" sz="2800" b="1" dirty="0" smtClean="0"/>
              <a:t>resources</a:t>
            </a:r>
            <a:r>
              <a:rPr lang="en-US" sz="2800" dirty="0" smtClean="0"/>
              <a:t> it will need.</a:t>
            </a:r>
          </a:p>
          <a:p>
            <a:r>
              <a:rPr lang="en-US" sz="2800" dirty="0" smtClean="0"/>
              <a:t>One way of represent a project plan is to use a </a:t>
            </a:r>
            <a:r>
              <a:rPr lang="en-US" sz="2800" b="1" dirty="0" smtClean="0">
                <a:solidFill>
                  <a:srgbClr val="FF0000"/>
                </a:solidFill>
              </a:rPr>
              <a:t>bar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chart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800" dirty="0" smtClean="0"/>
              <a:t>When drawing a bar chart, we do two things – </a:t>
            </a:r>
          </a:p>
          <a:p>
            <a:pPr lvl="1"/>
            <a:r>
              <a:rPr lang="en-US" dirty="0" smtClean="0"/>
              <a:t>Sequence the tasks </a:t>
            </a:r>
          </a:p>
          <a:p>
            <a:pPr lvl="1"/>
            <a:r>
              <a:rPr lang="en-US" dirty="0" smtClean="0"/>
              <a:t>Schedule the tasks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1BD-BFEF-4BB2-842C-43DF383DC23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 rtlCol="0">
            <a:normAutofit/>
          </a:bodyPr>
          <a:lstStyle/>
          <a:p>
            <a:r>
              <a:rPr lang="en-GB" sz="4000" b="1" dirty="0" smtClean="0">
                <a:solidFill>
                  <a:srgbClr val="0000FF"/>
                </a:solidFill>
              </a:rPr>
              <a:t>A project plan as a Bar </a:t>
            </a:r>
            <a:r>
              <a:rPr lang="en-GB" sz="4000" b="1" dirty="0">
                <a:solidFill>
                  <a:srgbClr val="0000FF"/>
                </a:solidFill>
              </a:rPr>
              <a:t>C</a:t>
            </a:r>
            <a:r>
              <a:rPr lang="en-GB" sz="4000" b="1" dirty="0" smtClean="0">
                <a:solidFill>
                  <a:srgbClr val="0000FF"/>
                </a:solidFill>
              </a:rPr>
              <a:t>hart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E570763-67E0-4D87-B59C-F12A22B5D91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dirty="0"/>
          </a:p>
        </p:txBody>
      </p:sp>
      <p:pic>
        <p:nvPicPr>
          <p:cNvPr id="15365" name="Picture 11" descr="Project Schedu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5344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" y="622929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  <a:latin typeface="Arial" charset="0"/>
              </a:rPr>
              <a:t>The chart tells us</a:t>
            </a:r>
            <a:r>
              <a:rPr lang="en-GB" sz="2400" b="1" dirty="0" smtClean="0">
                <a:solidFill>
                  <a:srgbClr val="FF0000"/>
                </a:solidFill>
                <a:latin typeface="Arial" charset="0"/>
              </a:rPr>
              <a:t> who </a:t>
            </a:r>
            <a:r>
              <a:rPr lang="en-GB" sz="2400" dirty="0" smtClean="0">
                <a:solidFill>
                  <a:srgbClr val="FF0000"/>
                </a:solidFill>
                <a:latin typeface="Arial" charset="0"/>
              </a:rPr>
              <a:t>is doing </a:t>
            </a:r>
            <a:r>
              <a:rPr lang="en-GB" sz="2400" b="1" dirty="0" smtClean="0">
                <a:solidFill>
                  <a:srgbClr val="FF0000"/>
                </a:solidFill>
                <a:latin typeface="Arial" charset="0"/>
              </a:rPr>
              <a:t>what </a:t>
            </a:r>
            <a:r>
              <a:rPr lang="en-GB" sz="2400" dirty="0" smtClean="0">
                <a:solidFill>
                  <a:srgbClr val="FF0000"/>
                </a:solidFill>
                <a:latin typeface="Arial" charset="0"/>
              </a:rPr>
              <a:t>and </a:t>
            </a:r>
            <a:r>
              <a:rPr lang="en-GB" sz="2400" b="1" dirty="0" smtClean="0">
                <a:solidFill>
                  <a:srgbClr val="FF0000"/>
                </a:solidFill>
                <a:latin typeface="Arial" charset="0"/>
              </a:rPr>
              <a:t>when</a:t>
            </a:r>
            <a:r>
              <a:rPr lang="en-GB" sz="2400" dirty="0" smtClean="0">
                <a:solidFill>
                  <a:srgbClr val="FF0000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/>
              <a:t>Network Planning Models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8600" y="1417637"/>
            <a:ext cx="8686800" cy="47545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b="1" dirty="0" smtClean="0"/>
              <a:t>CPM</a:t>
            </a:r>
            <a:r>
              <a:rPr lang="en-US" sz="2800" dirty="0" smtClean="0"/>
              <a:t> – Critical Path Method</a:t>
            </a:r>
          </a:p>
          <a:p>
            <a:pPr>
              <a:buFont typeface="Arial" charset="0"/>
              <a:buChar char="•"/>
            </a:pPr>
            <a:r>
              <a:rPr lang="en-US" sz="2800" b="1" dirty="0" smtClean="0"/>
              <a:t>PERT</a:t>
            </a:r>
            <a:r>
              <a:rPr lang="en-US" sz="2800" dirty="0" smtClean="0"/>
              <a:t> – Program Evaluation Review Technique</a:t>
            </a:r>
          </a:p>
          <a:p>
            <a:pPr lvl="2">
              <a:buFont typeface="Arial" charset="0"/>
              <a:buChar char="•"/>
            </a:pPr>
            <a:r>
              <a:rPr lang="en-US" sz="2200" dirty="0" smtClean="0"/>
              <a:t>Both CPM &amp; PERT methods originally used  </a:t>
            </a:r>
            <a:r>
              <a:rPr lang="en-US" sz="2200" i="1" dirty="0" smtClean="0">
                <a:solidFill>
                  <a:srgbClr val="0000FF"/>
                </a:solidFill>
              </a:rPr>
              <a:t>Activity-On-Arrow</a:t>
            </a:r>
          </a:p>
          <a:p>
            <a:pPr>
              <a:buFont typeface="Arial" charset="0"/>
              <a:buChar char="•"/>
            </a:pPr>
            <a:r>
              <a:rPr lang="en-US" sz="2800" b="1" dirty="0" smtClean="0"/>
              <a:t>Precedence Networks </a:t>
            </a:r>
            <a:r>
              <a:rPr lang="en-US" sz="2800" dirty="0" smtClean="0">
                <a:sym typeface="Wingdings" panose="05000000000000000000" pitchFamily="2" charset="2"/>
              </a:rPr>
              <a:t>==&gt; </a:t>
            </a:r>
            <a:r>
              <a:rPr lang="en-US" sz="2800" i="1" dirty="0" smtClean="0">
                <a:solidFill>
                  <a:srgbClr val="0000FF"/>
                </a:solidFill>
              </a:rPr>
              <a:t>Activity-On-Node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9BE6D23-B20B-4801-956E-291C4F899DC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00FF"/>
                </a:solidFill>
              </a:rPr>
              <a:t>IOE Activity Network Fragment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00D2C6-6161-48C7-94EF-D3AFA9FDF31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  <p:pic>
        <p:nvPicPr>
          <p:cNvPr id="17413" name="Picture 11" descr="IOE Activity Network Frag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2105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358276" y="914400"/>
            <a:ext cx="411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 smtClean="0">
                <a:solidFill>
                  <a:srgbClr val="FF0000"/>
                </a:solidFill>
              </a:rPr>
              <a:t>Example</a:t>
            </a:r>
            <a:r>
              <a:rPr lang="en-US" sz="2800" b="1" dirty="0" smtClean="0">
                <a:solidFill>
                  <a:srgbClr val="FF0000"/>
                </a:solidFill>
              </a:rPr>
              <a:t>: Activity on Node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00FF"/>
                </a:solidFill>
              </a:rPr>
              <a:t>IOE Activity CPM Network Fragment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D09E0E-FBC4-49C9-A927-D5EF3506DD9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pic>
        <p:nvPicPr>
          <p:cNvPr id="18437" name="Picture 11" descr="IOE Activity CPM Netwo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1466861"/>
            <a:ext cx="8362950" cy="493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358276" y="914400"/>
            <a:ext cx="4243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 smtClean="0">
                <a:solidFill>
                  <a:srgbClr val="FF0000"/>
                </a:solidFill>
              </a:rPr>
              <a:t>Example</a:t>
            </a:r>
            <a:r>
              <a:rPr lang="en-US" sz="2800" b="1" dirty="0" smtClean="0">
                <a:solidFill>
                  <a:srgbClr val="FF0000"/>
                </a:solidFill>
              </a:rPr>
              <a:t>: Activity on Arrow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>Formulating a Network Model          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</a:rPr>
              <a:t>Constructing Precedence Networks</a:t>
            </a:r>
          </a:p>
          <a:p>
            <a:pPr lvl="1">
              <a:defRPr/>
            </a:pPr>
            <a:r>
              <a:rPr lang="en-US" sz="2000" dirty="0"/>
              <a:t>A </a:t>
            </a:r>
            <a:r>
              <a:rPr lang="en-US" sz="2000" dirty="0" smtClean="0"/>
              <a:t>project network </a:t>
            </a:r>
            <a:r>
              <a:rPr lang="en-US" sz="2000" dirty="0"/>
              <a:t>should </a:t>
            </a:r>
            <a:r>
              <a:rPr lang="en-US" sz="2000" dirty="0" smtClean="0"/>
              <a:t>have </a:t>
            </a:r>
            <a:r>
              <a:rPr lang="en-US" sz="2000" b="1" dirty="0" smtClean="0"/>
              <a:t>only</a:t>
            </a:r>
            <a:r>
              <a:rPr lang="en-US" sz="2000" dirty="0" smtClean="0"/>
              <a:t> </a:t>
            </a:r>
            <a:r>
              <a:rPr lang="en-US" sz="2000" b="1" dirty="0" smtClean="0"/>
              <a:t>one </a:t>
            </a:r>
            <a:r>
              <a:rPr lang="en-US" sz="2000" b="1" dirty="0"/>
              <a:t>start node</a:t>
            </a:r>
          </a:p>
          <a:p>
            <a:pPr lvl="1">
              <a:defRPr/>
            </a:pPr>
            <a:r>
              <a:rPr lang="en-US" sz="2000" dirty="0"/>
              <a:t>A project </a:t>
            </a:r>
            <a:r>
              <a:rPr lang="en-US" sz="2000" dirty="0" smtClean="0"/>
              <a:t>network </a:t>
            </a:r>
            <a:r>
              <a:rPr lang="en-US" sz="2000" dirty="0"/>
              <a:t>should </a:t>
            </a:r>
            <a:r>
              <a:rPr lang="en-US" sz="2000" dirty="0" smtClean="0"/>
              <a:t>have </a:t>
            </a:r>
            <a:r>
              <a:rPr lang="en-US" sz="2000" b="1" dirty="0" smtClean="0"/>
              <a:t>only one </a:t>
            </a:r>
            <a:r>
              <a:rPr lang="en-US" sz="2000" b="1" dirty="0"/>
              <a:t>end node</a:t>
            </a:r>
          </a:p>
          <a:p>
            <a:pPr lvl="1">
              <a:defRPr/>
            </a:pPr>
            <a:r>
              <a:rPr lang="en-US" sz="2000" dirty="0"/>
              <a:t>A node has duration</a:t>
            </a:r>
          </a:p>
          <a:p>
            <a:pPr lvl="1">
              <a:defRPr/>
            </a:pPr>
            <a:r>
              <a:rPr lang="en-US" sz="2000" dirty="0"/>
              <a:t>Links normally have no duration</a:t>
            </a:r>
          </a:p>
          <a:p>
            <a:pPr lvl="1">
              <a:defRPr/>
            </a:pPr>
            <a:r>
              <a:rPr lang="en-US" sz="2000" dirty="0"/>
              <a:t>Precedents are the immediate preceding activities</a:t>
            </a:r>
          </a:p>
          <a:p>
            <a:pPr lvl="1">
              <a:defRPr/>
            </a:pPr>
            <a:r>
              <a:rPr lang="en-US" sz="2000" dirty="0"/>
              <a:t>Time moves from left to right</a:t>
            </a:r>
          </a:p>
          <a:p>
            <a:pPr lvl="1">
              <a:defRPr/>
            </a:pPr>
            <a:r>
              <a:rPr lang="en-US" sz="2000" dirty="0"/>
              <a:t>A project </a:t>
            </a:r>
            <a:r>
              <a:rPr lang="en-US" sz="2000" dirty="0" smtClean="0"/>
              <a:t>network should </a:t>
            </a:r>
            <a:r>
              <a:rPr lang="en-US" sz="2000" dirty="0"/>
              <a:t>not contain loops</a:t>
            </a:r>
          </a:p>
          <a:p>
            <a:pPr lvl="1">
              <a:defRPr/>
            </a:pPr>
            <a:r>
              <a:rPr lang="en-US" sz="2000" dirty="0"/>
              <a:t>A project </a:t>
            </a:r>
            <a:r>
              <a:rPr lang="en-US" sz="2000" dirty="0" smtClean="0"/>
              <a:t>network </a:t>
            </a:r>
            <a:r>
              <a:rPr lang="en-US" sz="2000" dirty="0"/>
              <a:t>should not contain dangles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</a:rPr>
              <a:t>Representing lagged </a:t>
            </a:r>
            <a:r>
              <a:rPr lang="en-US" sz="2000" b="1" dirty="0" smtClean="0">
                <a:solidFill>
                  <a:srgbClr val="0000FF"/>
                </a:solidFill>
              </a:rPr>
              <a:t>activities </a:t>
            </a:r>
            <a:r>
              <a:rPr lang="en-US" sz="2000" b="1" dirty="0" smtClean="0"/>
              <a:t>–</a:t>
            </a:r>
            <a:r>
              <a:rPr lang="en-US" sz="2000" dirty="0" smtClean="0"/>
              <a:t> Lagged Activities are shown on the arrows with a duration</a:t>
            </a:r>
            <a:endParaRPr 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</a:rPr>
              <a:t>Hammock </a:t>
            </a:r>
            <a:r>
              <a:rPr lang="en-US" sz="2000" b="1" dirty="0" smtClean="0">
                <a:solidFill>
                  <a:srgbClr val="0000FF"/>
                </a:solidFill>
              </a:rPr>
              <a:t>activities </a:t>
            </a:r>
            <a:r>
              <a:rPr lang="en-US" sz="2000" b="1" dirty="0" smtClean="0"/>
              <a:t>–</a:t>
            </a:r>
            <a:r>
              <a:rPr lang="en-US" sz="2000" dirty="0" smtClean="0"/>
              <a:t>Have Zero duration. Represents Resources such as Overheads with Constant Cost Over the Duration of a Set of Activities  </a:t>
            </a:r>
            <a:endParaRPr 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00FF"/>
                </a:solidFill>
              </a:rPr>
              <a:t>Labeling Conventions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66E74F-BEA9-4931-996E-B50DAE7C802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00FF"/>
                </a:solidFill>
              </a:rPr>
              <a:t>Fragment of a Precedence Network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AA608-CED5-4DDC-A7F1-A4ED483DAD1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  <p:pic>
        <p:nvPicPr>
          <p:cNvPr id="20485" name="Picture 7" descr="Precendence Network Frag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612" y="1447801"/>
            <a:ext cx="843338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00FF"/>
                </a:solidFill>
              </a:rPr>
              <a:t>Loops are </a:t>
            </a:r>
            <a:r>
              <a:rPr lang="en-US" sz="2800" b="1" dirty="0" smtClean="0">
                <a:solidFill>
                  <a:srgbClr val="FF0000"/>
                </a:solidFill>
              </a:rPr>
              <a:t>NOT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allowed</a:t>
            </a:r>
            <a:r>
              <a:rPr lang="en-US" sz="2800" b="1" dirty="0" smtClean="0">
                <a:solidFill>
                  <a:srgbClr val="0000FF"/>
                </a:solidFill>
              </a:rPr>
              <a:t> in Precedence Network 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71A14D-6AC7-4C81-BB3C-86D6E6F5F5E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  <p:pic>
        <p:nvPicPr>
          <p:cNvPr id="21509" name="Picture 7" descr="Activity Network Lo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891" y="1143000"/>
            <a:ext cx="842610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94456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0000FF"/>
                </a:solidFill>
              </a:rPr>
              <a:t>Dangles Are </a:t>
            </a:r>
            <a:r>
              <a:rPr lang="en-US" sz="3200" b="1" dirty="0" smtClean="0">
                <a:solidFill>
                  <a:srgbClr val="FF0000"/>
                </a:solidFill>
              </a:rPr>
              <a:t>NOT</a:t>
            </a:r>
            <a:r>
              <a:rPr lang="en-US" sz="3200" b="1" dirty="0" smtClean="0">
                <a:solidFill>
                  <a:srgbClr val="0000FF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Allowed</a:t>
            </a:r>
            <a:r>
              <a:rPr lang="en-US" sz="3200" b="1" dirty="0" smtClean="0">
                <a:solidFill>
                  <a:srgbClr val="0000FF"/>
                </a:solidFill>
              </a:rPr>
              <a:t> in Precedence Network 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24BC2F-63F8-4FB9-A5E0-D859834C6E5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  <p:pic>
        <p:nvPicPr>
          <p:cNvPr id="22533" name="Picture 11" descr="Activity Network Dang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097" y="1255774"/>
            <a:ext cx="8898503" cy="522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00FF"/>
                </a:solidFill>
              </a:rPr>
              <a:t>Representing Lagged Activities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1AD5B1-DFE5-4186-9812-45403C4EF5B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  <p:pic>
        <p:nvPicPr>
          <p:cNvPr id="23557" name="Picture 11" descr="Activity Network L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305800" cy="5067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/>
              <a:t>Activity Planning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sz="2600" dirty="0" smtClean="0"/>
              <a:t>To ensure that the appropriate resources will be available precisely when required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sz="2600" dirty="0" smtClean="0"/>
              <a:t>To avoid different activities competing for the same resources at the same time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sz="2600" dirty="0" smtClean="0"/>
              <a:t>To produce a detailed schedule showing which staff carry out each activity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sz="2600" dirty="0" smtClean="0"/>
              <a:t>To produce a detailed plan against which actual achievement may be measured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sz="2600" dirty="0" smtClean="0"/>
              <a:t>To produce a timed cash flow forecast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sz="2600" dirty="0" smtClean="0"/>
              <a:t>To replan the project during its life to correct drift from the target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304E6EC-635F-49E0-934E-897F43BD803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Activity : Labeling Convention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359128"/>
              </p:ext>
            </p:extLst>
          </p:nvPr>
        </p:nvGraphicFramePr>
        <p:xfrm>
          <a:off x="457200" y="1600200"/>
          <a:ext cx="8270240" cy="4191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  <a:alpha val="98000"/>
                    </a:schemeClr>
                  </a:outerShdw>
                </a:effectLst>
                <a:tableStyleId>{5C22544A-7EE6-4342-B048-85BDC9FD1C3A}</a:tableStyleId>
              </a:tblPr>
              <a:tblGrid>
                <a:gridCol w="2743200"/>
                <a:gridCol w="2667000"/>
                <a:gridCol w="116840"/>
                <a:gridCol w="2743200"/>
              </a:tblGrid>
              <a:tr h="1397000">
                <a:tc>
                  <a:txBody>
                    <a:bodyPr/>
                    <a:lstStyle/>
                    <a:p>
                      <a:pPr algn="ctr"/>
                      <a:endParaRPr lang="en-US" sz="2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Earliest Start (ES)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Duration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2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Earliest Finish</a:t>
                      </a:r>
                      <a:r>
                        <a:rPr lang="en-US" sz="2800" b="1" baseline="0" dirty="0" smtClean="0">
                          <a:solidFill>
                            <a:srgbClr val="C00000"/>
                          </a:solidFill>
                        </a:rPr>
                        <a:t> (EF)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397000">
                <a:tc gridSpan="4">
                  <a:txBody>
                    <a:bodyPr/>
                    <a:lstStyle/>
                    <a:p>
                      <a:pPr algn="ctr"/>
                      <a:endParaRPr lang="en-US" sz="2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Activity</a:t>
                      </a:r>
                      <a:r>
                        <a:rPr lang="en-US" sz="2800" b="1" baseline="0" dirty="0" smtClean="0">
                          <a:solidFill>
                            <a:srgbClr val="C00000"/>
                          </a:solidFill>
                        </a:rPr>
                        <a:t> Label, Activity Description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397000">
                <a:tc>
                  <a:txBody>
                    <a:bodyPr/>
                    <a:lstStyle/>
                    <a:p>
                      <a:pPr algn="ctr"/>
                      <a:endParaRPr lang="en-US" sz="2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Latest</a:t>
                      </a:r>
                      <a:r>
                        <a:rPr lang="en-US" sz="2800" b="1" baseline="0" dirty="0" smtClean="0">
                          <a:solidFill>
                            <a:srgbClr val="C00000"/>
                          </a:solidFill>
                        </a:rPr>
                        <a:t> Start (LS)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2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Float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C00000"/>
                          </a:solidFill>
                        </a:rPr>
                        <a:t>Latest</a:t>
                      </a:r>
                      <a:r>
                        <a:rPr lang="en-US" sz="2800" b="1" baseline="0" dirty="0" smtClean="0">
                          <a:solidFill>
                            <a:srgbClr val="C00000"/>
                          </a:solidFill>
                        </a:rPr>
                        <a:t> Finish (LF)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690A-3EDC-4102-B797-803941547CC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/>
              <a:t>Refining the 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b="1" dirty="0"/>
              <a:t>Adding the time dimension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The </a:t>
            </a:r>
            <a:r>
              <a:rPr lang="en-US" sz="2000" b="1" dirty="0"/>
              <a:t>F</a:t>
            </a:r>
            <a:r>
              <a:rPr lang="en-US" sz="2000" b="1" dirty="0" smtClean="0"/>
              <a:t>orward Pass </a:t>
            </a:r>
            <a:r>
              <a:rPr lang="en-US" sz="2000" dirty="0" smtClean="0"/>
              <a:t>–Identify the </a:t>
            </a:r>
            <a:r>
              <a:rPr lang="en-US" sz="2000" b="1" dirty="0" smtClean="0"/>
              <a:t>Earliest</a:t>
            </a:r>
            <a:r>
              <a:rPr lang="en-US" sz="2000" dirty="0" smtClean="0"/>
              <a:t> </a:t>
            </a:r>
            <a:r>
              <a:rPr lang="en-US" sz="2000" b="1" dirty="0" smtClean="0"/>
              <a:t>Date</a:t>
            </a:r>
            <a:r>
              <a:rPr lang="en-US" sz="2000" dirty="0" smtClean="0"/>
              <a:t> an Activity Can Start </a:t>
            </a:r>
            <a:endParaRPr 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The </a:t>
            </a:r>
            <a:r>
              <a:rPr lang="en-US" sz="2000" b="1" dirty="0" smtClean="0"/>
              <a:t>Backward</a:t>
            </a:r>
            <a:r>
              <a:rPr lang="en-US" sz="2000" dirty="0" smtClean="0"/>
              <a:t> </a:t>
            </a:r>
            <a:r>
              <a:rPr lang="en-US" sz="2000" b="1" dirty="0" smtClean="0"/>
              <a:t>Pass</a:t>
            </a:r>
            <a:r>
              <a:rPr lang="en-US" sz="2000" dirty="0" smtClean="0"/>
              <a:t> –Identify the </a:t>
            </a:r>
            <a:r>
              <a:rPr lang="en-US" sz="2000" b="1" dirty="0" smtClean="0"/>
              <a:t>Latest</a:t>
            </a:r>
            <a:r>
              <a:rPr lang="en-US" sz="2000" dirty="0" smtClean="0"/>
              <a:t> </a:t>
            </a:r>
            <a:r>
              <a:rPr lang="en-US" sz="2000" b="1" dirty="0" smtClean="0"/>
              <a:t>Date</a:t>
            </a:r>
            <a:r>
              <a:rPr lang="en-US" sz="2000" dirty="0" smtClean="0"/>
              <a:t> an Activity Can Start Without Delaying The End Date Of The Project</a:t>
            </a:r>
            <a:endParaRPr 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Identifying the </a:t>
            </a:r>
            <a:r>
              <a:rPr lang="en-US" sz="2000" b="1" dirty="0" smtClean="0"/>
              <a:t>Critical</a:t>
            </a:r>
            <a:r>
              <a:rPr lang="en-US" sz="2000" dirty="0" smtClean="0"/>
              <a:t> </a:t>
            </a:r>
            <a:r>
              <a:rPr lang="en-US" sz="2000" b="1" dirty="0" smtClean="0"/>
              <a:t>Path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0000"/>
                </a:solidFill>
              </a:rPr>
              <a:t>defines the duration of the project; any delay to any activity on this critical path will delay the completion of the project</a:t>
            </a:r>
            <a:r>
              <a:rPr lang="en-US" sz="2000" dirty="0" smtClean="0"/>
              <a:t>)</a:t>
            </a:r>
            <a:endParaRPr lang="en-US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/>
              <a:t>Activity </a:t>
            </a:r>
            <a:r>
              <a:rPr lang="en-US" sz="2000" b="1" dirty="0" smtClean="0"/>
              <a:t>Float :</a:t>
            </a:r>
            <a:endParaRPr lang="en-US" sz="2000" dirty="0"/>
          </a:p>
          <a:p>
            <a:pPr lvl="1" fontAlgn="auto">
              <a:spcAft>
                <a:spcPts val="0"/>
              </a:spcAft>
              <a:defRPr/>
            </a:pPr>
            <a:r>
              <a:rPr lang="en-US" sz="1800" b="1" dirty="0"/>
              <a:t>Total </a:t>
            </a:r>
            <a:r>
              <a:rPr lang="en-US" sz="1800" b="1" dirty="0" smtClean="0"/>
              <a:t>Float </a:t>
            </a:r>
            <a:r>
              <a:rPr lang="en-US" sz="1800" dirty="0"/>
              <a:t>(</a:t>
            </a:r>
            <a:r>
              <a:rPr lang="en-US" sz="1800" dirty="0" smtClean="0"/>
              <a:t>LF – ES – Duration)     	[ </a:t>
            </a:r>
            <a:r>
              <a:rPr lang="en-US" sz="1800" b="1" u="sng" dirty="0" smtClean="0">
                <a:solidFill>
                  <a:srgbClr val="FF0000"/>
                </a:solidFill>
              </a:rPr>
              <a:t>Note</a:t>
            </a:r>
            <a:r>
              <a:rPr lang="en-US" sz="1800" dirty="0" smtClean="0"/>
              <a:t>: </a:t>
            </a:r>
            <a:r>
              <a:rPr lang="en-US" sz="1800" b="1" i="1" dirty="0" smtClean="0">
                <a:solidFill>
                  <a:srgbClr val="FF0000"/>
                </a:solidFill>
              </a:rPr>
              <a:t>Total float </a:t>
            </a:r>
            <a:r>
              <a:rPr lang="en-US" sz="1800" dirty="0" smtClean="0">
                <a:solidFill>
                  <a:srgbClr val="0000FF"/>
                </a:solidFill>
              </a:rPr>
              <a:t>AKA</a:t>
            </a:r>
            <a:r>
              <a:rPr lang="en-US" sz="1800" dirty="0" smtClean="0"/>
              <a:t> </a:t>
            </a:r>
            <a:r>
              <a:rPr lang="en-US" sz="1800" b="1" i="1" dirty="0" smtClean="0">
                <a:solidFill>
                  <a:srgbClr val="FF0000"/>
                </a:solidFill>
              </a:rPr>
              <a:t>Float</a:t>
            </a:r>
            <a:r>
              <a:rPr lang="en-US" sz="1800" dirty="0" smtClean="0"/>
              <a:t> ]</a:t>
            </a:r>
            <a:endParaRPr lang="en-US" sz="1800" dirty="0"/>
          </a:p>
          <a:p>
            <a:pPr lvl="1" fontAlgn="auto">
              <a:spcAft>
                <a:spcPts val="0"/>
              </a:spcAft>
              <a:defRPr/>
            </a:pPr>
            <a:r>
              <a:rPr lang="en-US" sz="1800" b="1" dirty="0"/>
              <a:t>Free </a:t>
            </a:r>
            <a:r>
              <a:rPr lang="en-US" sz="1800" b="1" dirty="0" smtClean="0"/>
              <a:t>Float </a:t>
            </a:r>
            <a:r>
              <a:rPr lang="en-US" sz="1800" dirty="0" smtClean="0"/>
              <a:t>( time by which an activity may be delayed without affecting any subsequent activity)</a:t>
            </a:r>
            <a:endParaRPr lang="en-US" sz="1800" dirty="0"/>
          </a:p>
          <a:p>
            <a:pPr lvl="1" fontAlgn="auto">
              <a:spcAft>
                <a:spcPts val="0"/>
              </a:spcAft>
              <a:defRPr/>
            </a:pPr>
            <a:r>
              <a:rPr lang="en-US" sz="1800" b="1" dirty="0"/>
              <a:t>Interfering </a:t>
            </a:r>
            <a:r>
              <a:rPr lang="en-US" sz="1800" b="1" dirty="0" smtClean="0"/>
              <a:t>Float </a:t>
            </a:r>
            <a:r>
              <a:rPr lang="en-US" sz="1800" dirty="0" smtClean="0"/>
              <a:t>(Total Float – Free Float )</a:t>
            </a:r>
            <a:endParaRPr lang="en-US" sz="1800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sz="2000" b="1" dirty="0"/>
              <a:t>Shortening the </a:t>
            </a:r>
            <a:r>
              <a:rPr lang="en-US" sz="2000" b="1" dirty="0" smtClean="0"/>
              <a:t>Project Duration </a:t>
            </a:r>
            <a:endParaRPr lang="en-US" sz="18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 smtClean="0"/>
              <a:t>Identifying Critical </a:t>
            </a:r>
            <a:r>
              <a:rPr lang="en-US" sz="2000" b="1" dirty="0"/>
              <a:t>A</a:t>
            </a:r>
            <a:r>
              <a:rPr lang="en-US" sz="2000" b="1" dirty="0" smtClean="0"/>
              <a:t>ctivities</a:t>
            </a:r>
            <a:endParaRPr lang="en-US" sz="2000" b="1" dirty="0"/>
          </a:p>
          <a:p>
            <a:pPr lvl="1" fontAlgn="auto">
              <a:spcAft>
                <a:spcPts val="0"/>
              </a:spcAft>
              <a:defRPr/>
            </a:pPr>
            <a:r>
              <a:rPr lang="en-US" sz="1800" dirty="0"/>
              <a:t>The critical path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1800" dirty="0"/>
              <a:t>The near-critical path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1800" dirty="0"/>
              <a:t>Dynamics and </a:t>
            </a:r>
            <a:r>
              <a:rPr lang="en-US" sz="1800" dirty="0" smtClean="0"/>
              <a:t>monitoring</a:t>
            </a:r>
            <a:endParaRPr lang="en-US" sz="1800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522A3D2-55D1-409F-9A85-645327998A7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72400" cy="954087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b="1" dirty="0" smtClean="0"/>
              <a:t>Float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684213" y="333375"/>
          <a:ext cx="2590800" cy="395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Clip" r:id="rId4" imgW="3154363" imgH="4708525" progId="">
                  <p:embed/>
                </p:oleObj>
              </mc:Choice>
              <mc:Fallback>
                <p:oleObj name="Clip" r:id="rId4" imgW="3154363" imgH="4708525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3375"/>
                        <a:ext cx="2590800" cy="3954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057400" y="1981200"/>
            <a:ext cx="6819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800" b="1" dirty="0">
                <a:solidFill>
                  <a:srgbClr val="FF0000"/>
                </a:solidFill>
              </a:rPr>
              <a:t>Float = Latest </a:t>
            </a:r>
            <a:r>
              <a:rPr lang="en-GB" sz="2800" b="1" dirty="0" smtClean="0">
                <a:solidFill>
                  <a:srgbClr val="FF0000"/>
                </a:solidFill>
              </a:rPr>
              <a:t>Finish - Earliest </a:t>
            </a:r>
            <a:r>
              <a:rPr lang="en-GB" sz="2800" b="1" dirty="0">
                <a:solidFill>
                  <a:srgbClr val="FF0000"/>
                </a:solidFill>
              </a:rPr>
              <a:t>S</a:t>
            </a:r>
            <a:r>
              <a:rPr lang="en-GB" sz="2800" b="1" dirty="0" smtClean="0">
                <a:solidFill>
                  <a:srgbClr val="FF0000"/>
                </a:solidFill>
              </a:rPr>
              <a:t>tart - Duration 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1450975" y="5618163"/>
            <a:ext cx="6858000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1450975" y="5008563"/>
            <a:ext cx="1588" cy="6096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993775" y="4627563"/>
            <a:ext cx="473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ES</a:t>
            </a:r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2441575" y="5618163"/>
            <a:ext cx="1588" cy="7620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2501900" y="5886450"/>
            <a:ext cx="455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LS</a:t>
            </a:r>
            <a:endParaRPr lang="en-US" sz="2400" dirty="0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 flipV="1">
            <a:off x="8308975" y="5084763"/>
            <a:ext cx="1588" cy="5334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7165975" y="5618163"/>
            <a:ext cx="1588" cy="7620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1908175" y="5084763"/>
            <a:ext cx="5715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/>
              <a:t>activity</a:t>
            </a:r>
          </a:p>
        </p:txBody>
      </p:sp>
      <p:sp>
        <p:nvSpPr>
          <p:cNvPr id="3086" name="Text Box 15"/>
          <p:cNvSpPr txBox="1">
            <a:spLocks noChangeArrowheads="1"/>
          </p:cNvSpPr>
          <p:nvPr/>
        </p:nvSpPr>
        <p:spPr bwMode="auto">
          <a:xfrm>
            <a:off x="8004175" y="4475163"/>
            <a:ext cx="455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400" dirty="0"/>
              <a:t>LF</a:t>
            </a:r>
          </a:p>
        </p:txBody>
      </p:sp>
      <p:sp>
        <p:nvSpPr>
          <p:cNvPr id="3087" name="Line 16"/>
          <p:cNvSpPr>
            <a:spLocks noChangeShapeType="1"/>
          </p:cNvSpPr>
          <p:nvPr/>
        </p:nvSpPr>
        <p:spPr bwMode="auto">
          <a:xfrm flipV="1">
            <a:off x="1679575" y="4398963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17"/>
          <p:cNvSpPr>
            <a:spLocks noChangeShapeType="1"/>
          </p:cNvSpPr>
          <p:nvPr/>
        </p:nvSpPr>
        <p:spPr bwMode="auto">
          <a:xfrm>
            <a:off x="7775575" y="4398963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18"/>
          <p:cNvSpPr>
            <a:spLocks noChangeShapeType="1"/>
          </p:cNvSpPr>
          <p:nvPr/>
        </p:nvSpPr>
        <p:spPr bwMode="auto">
          <a:xfrm>
            <a:off x="1679575" y="4398963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19"/>
          <p:cNvSpPr>
            <a:spLocks noChangeShapeType="1"/>
          </p:cNvSpPr>
          <p:nvPr/>
        </p:nvSpPr>
        <p:spPr bwMode="auto">
          <a:xfrm flipH="1">
            <a:off x="6784975" y="43989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Text Box 20"/>
          <p:cNvSpPr txBox="1">
            <a:spLocks noChangeArrowheads="1"/>
          </p:cNvSpPr>
          <p:nvPr/>
        </p:nvSpPr>
        <p:spPr bwMode="auto">
          <a:xfrm>
            <a:off x="5473700" y="4133850"/>
            <a:ext cx="9535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400" dirty="0"/>
              <a:t>FLOAT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7012026" y="6320135"/>
            <a:ext cx="4764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400" dirty="0" smtClean="0"/>
              <a:t>EF</a:t>
            </a:r>
            <a:endParaRPr lang="en-GB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1BD-BFEF-4BB2-842C-43DF383DC23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00FF"/>
                </a:solidFill>
              </a:rPr>
              <a:t>Project </a:t>
            </a:r>
            <a:r>
              <a:rPr lang="en-US" sz="4000" b="1" dirty="0" smtClean="0">
                <a:solidFill>
                  <a:srgbClr val="0000FF"/>
                </a:solidFill>
              </a:rPr>
              <a:t>Activity: An Example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920E54-A8E7-41C3-8BA5-029ACF92C2E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  <p:pic>
        <p:nvPicPr>
          <p:cNvPr id="26629" name="Picture 7" descr="Example Project Activiti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534400" cy="521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00FF"/>
                </a:solidFill>
              </a:rPr>
              <a:t>Example of Precedence </a:t>
            </a:r>
            <a:r>
              <a:rPr lang="en-US" sz="4000" b="1" dirty="0">
                <a:solidFill>
                  <a:srgbClr val="0000FF"/>
                </a:solidFill>
              </a:rPr>
              <a:t>Network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82D8BA-DD04-4E5C-A36D-F49C0468A02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/>
          </a:p>
        </p:txBody>
      </p:sp>
      <p:pic>
        <p:nvPicPr>
          <p:cNvPr id="27653" name="Picture 7" descr="Example Precendence Network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617" y="1371600"/>
            <a:ext cx="870158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00FF"/>
                </a:solidFill>
              </a:rPr>
              <a:t>Example </a:t>
            </a:r>
            <a:r>
              <a:rPr lang="en-US" sz="4000" b="1" dirty="0" smtClean="0">
                <a:solidFill>
                  <a:srgbClr val="0000FF"/>
                </a:solidFill>
              </a:rPr>
              <a:t>of Precedence </a:t>
            </a:r>
            <a:r>
              <a:rPr lang="en-US" sz="4000" b="1" dirty="0">
                <a:solidFill>
                  <a:srgbClr val="0000FF"/>
                </a:solidFill>
              </a:rPr>
              <a:t>Network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5195FD-150A-4489-B193-3A242297519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  <p:pic>
        <p:nvPicPr>
          <p:cNvPr id="28677" name="Picture 5" descr="Example Precendence Network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53" y="1143000"/>
            <a:ext cx="8755647" cy="52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i="1" dirty="0" smtClean="0">
                <a:solidFill>
                  <a:srgbClr val="FF0000"/>
                </a:solidFill>
              </a:rPr>
              <a:t>The Objectives</a:t>
            </a:r>
            <a:r>
              <a:rPr lang="en-US" sz="4000" b="1" dirty="0" smtClean="0"/>
              <a:t> </a:t>
            </a:r>
            <a:r>
              <a:rPr lang="en-US" sz="4000" b="1" dirty="0"/>
              <a:t>of Activity </a:t>
            </a:r>
            <a:r>
              <a:rPr lang="en-US" sz="4000" b="1" dirty="0" smtClean="0"/>
              <a:t>Planning</a:t>
            </a:r>
            <a:endParaRPr lang="en-US" sz="4000" b="1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In addition to providing project and resource schedules, activity planning aims to achieve a number of other objectives –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Feasibility Assessment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Resource Allocation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Detailed Costing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Motivation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Co-ordination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5DAF9E-2097-4C69-82C2-7F3B5112858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/>
              <a:t>Project Schedules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300" b="1" dirty="0">
                <a:solidFill>
                  <a:srgbClr val="0000FF"/>
                </a:solidFill>
              </a:rPr>
              <a:t>C</a:t>
            </a:r>
            <a:r>
              <a:rPr lang="en-US" sz="2300" b="1" dirty="0" smtClean="0">
                <a:solidFill>
                  <a:srgbClr val="0000FF"/>
                </a:solidFill>
              </a:rPr>
              <a:t>reating a Project Schedule comprises four main stages –</a:t>
            </a:r>
          </a:p>
          <a:p>
            <a:pPr marL="457200" indent="-36576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300" b="1" dirty="0" smtClean="0">
                <a:solidFill>
                  <a:srgbClr val="0000FF"/>
                </a:solidFill>
              </a:rPr>
              <a:t>Ideal Activity Plan </a:t>
            </a:r>
            <a:r>
              <a:rPr lang="en-US" sz="2300" dirty="0" smtClean="0"/>
              <a:t>– What activities need to be carried out, what is the estimated duration of each activity and in what order they are to be done</a:t>
            </a:r>
          </a:p>
          <a:p>
            <a:pPr marL="457200" indent="-36576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300" b="1" dirty="0" smtClean="0">
                <a:solidFill>
                  <a:srgbClr val="0000FF"/>
                </a:solidFill>
              </a:rPr>
              <a:t>Activity Risk Analysis </a:t>
            </a:r>
            <a:r>
              <a:rPr lang="en-US" sz="2300" dirty="0" smtClean="0"/>
              <a:t>– Identifying potential problems and suggesting alterations to the ideal activity plan</a:t>
            </a:r>
          </a:p>
          <a:p>
            <a:pPr marL="457200" indent="-36576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300" b="1" dirty="0" smtClean="0">
                <a:solidFill>
                  <a:srgbClr val="0000FF"/>
                </a:solidFill>
              </a:rPr>
              <a:t>Resource Allocation </a:t>
            </a:r>
            <a:r>
              <a:rPr lang="en-US" sz="2300" dirty="0" smtClean="0"/>
              <a:t>– Identifying expected resource availability and constraints and adapting ideal plan accordingly</a:t>
            </a:r>
          </a:p>
          <a:p>
            <a:pPr marL="457200" indent="-36576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300" b="1" dirty="0" smtClean="0">
                <a:solidFill>
                  <a:srgbClr val="0000FF"/>
                </a:solidFill>
              </a:rPr>
              <a:t>Schedule Production </a:t>
            </a:r>
            <a:r>
              <a:rPr lang="en-US" sz="2300" dirty="0" smtClean="0"/>
              <a:t>– Drawing up and publishing a </a:t>
            </a:r>
            <a:r>
              <a:rPr lang="en-US" sz="2300" b="1" dirty="0" smtClean="0"/>
              <a:t>project</a:t>
            </a:r>
            <a:r>
              <a:rPr lang="en-US" sz="2300" dirty="0" smtClean="0"/>
              <a:t> </a:t>
            </a:r>
            <a:r>
              <a:rPr lang="en-US" sz="2300" b="1" dirty="0" smtClean="0"/>
              <a:t>schedule</a:t>
            </a:r>
            <a:r>
              <a:rPr lang="en-US" sz="2300" dirty="0" smtClean="0"/>
              <a:t>, which indicates planned start and completion dates and resource requirements for each activity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3B07AF-3B03-4538-A99B-9B9D3C03394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/>
              <a:t>Projects and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rgbClr val="0000FF"/>
                </a:solidFill>
              </a:rPr>
              <a:t>Defining Activities</a:t>
            </a:r>
          </a:p>
          <a:p>
            <a:pPr lvl="1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sz="2000" dirty="0"/>
              <a:t>A project is composed of a number of </a:t>
            </a:r>
            <a:r>
              <a:rPr lang="en-US" sz="2000" dirty="0" smtClean="0"/>
              <a:t>inter-related </a:t>
            </a:r>
            <a:r>
              <a:rPr lang="en-US" sz="2000" dirty="0"/>
              <a:t>activities</a:t>
            </a:r>
          </a:p>
          <a:p>
            <a:pPr lvl="1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sz="2000" dirty="0"/>
              <a:t>A project may start when at least one of its activities is ready to start</a:t>
            </a:r>
          </a:p>
          <a:p>
            <a:pPr lvl="1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sz="2000" dirty="0"/>
              <a:t>A project will be completed when all of the activities it encompasses have been completed</a:t>
            </a:r>
          </a:p>
          <a:p>
            <a:pPr lvl="1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sz="2000" dirty="0"/>
              <a:t>An activity must have a clearly defined start and a clearly defined end-point, normally marked by the production of a tangible deliverable</a:t>
            </a:r>
          </a:p>
          <a:p>
            <a:pPr lvl="1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sz="2000" dirty="0"/>
              <a:t>If an activity  requires a resource (as most do) then that resource requirement must be </a:t>
            </a:r>
            <a:r>
              <a:rPr lang="en-US" sz="2000" dirty="0" smtClean="0"/>
              <a:t>forecastable </a:t>
            </a:r>
            <a:r>
              <a:rPr lang="en-US" sz="2000" dirty="0"/>
              <a:t>and is assumed to be  required at a constant level throughout the duration of the activity</a:t>
            </a:r>
          </a:p>
          <a:p>
            <a:pPr lvl="1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sz="2000" dirty="0"/>
              <a:t>The duration of an activity must be </a:t>
            </a:r>
            <a:r>
              <a:rPr lang="en-US" sz="2000" dirty="0" smtClean="0"/>
              <a:t>forecastable </a:t>
            </a:r>
            <a:r>
              <a:rPr lang="en-US" sz="2000" dirty="0"/>
              <a:t>– assuming normal circumstances and the reasonable availability of resources</a:t>
            </a:r>
          </a:p>
          <a:p>
            <a:pPr lvl="1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sz="2000" i="1" dirty="0"/>
              <a:t>Some activities may require that </a:t>
            </a:r>
            <a:r>
              <a:rPr lang="en-US" sz="2000" b="1" i="1" dirty="0"/>
              <a:t>others</a:t>
            </a:r>
            <a:r>
              <a:rPr lang="en-US" sz="2000" i="1" dirty="0"/>
              <a:t> </a:t>
            </a:r>
            <a:r>
              <a:rPr lang="en-US" sz="2000" b="1" i="1" dirty="0"/>
              <a:t>are completed before they can begin</a:t>
            </a:r>
            <a:r>
              <a:rPr lang="en-US" sz="2000" i="1" dirty="0"/>
              <a:t> </a:t>
            </a:r>
            <a:r>
              <a:rPr lang="en-US" sz="2000" dirty="0"/>
              <a:t>(these are known as </a:t>
            </a:r>
            <a:r>
              <a:rPr lang="en-US" sz="2000" b="1" i="1" dirty="0"/>
              <a:t>precedence</a:t>
            </a:r>
            <a:r>
              <a:rPr lang="en-US" sz="2000" i="1" dirty="0"/>
              <a:t> </a:t>
            </a:r>
            <a:r>
              <a:rPr lang="en-US" sz="2000" b="1" i="1" dirty="0"/>
              <a:t>requirements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00E8DF-0264-4E6C-B290-B52A2FCCE8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Projects and Activities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rgbClr val="0000FF"/>
                </a:solidFill>
              </a:rPr>
              <a:t>Identifying </a:t>
            </a:r>
            <a:r>
              <a:rPr lang="en-US" sz="2400" b="1" dirty="0" smtClean="0">
                <a:solidFill>
                  <a:srgbClr val="0000FF"/>
                </a:solidFill>
              </a:rPr>
              <a:t>Activities –</a:t>
            </a:r>
            <a:r>
              <a:rPr lang="en-US" sz="2400" dirty="0"/>
              <a:t>T</a:t>
            </a:r>
            <a:r>
              <a:rPr lang="en-US" sz="2400" dirty="0" smtClean="0"/>
              <a:t>here are </a:t>
            </a:r>
            <a:r>
              <a:rPr lang="en-US" sz="2400" b="1" i="1" dirty="0" smtClean="0"/>
              <a:t>Three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approaches</a:t>
            </a:r>
            <a:r>
              <a:rPr lang="en-US" sz="2400" i="1" dirty="0" smtClean="0"/>
              <a:t> </a:t>
            </a:r>
            <a:r>
              <a:rPr lang="en-US" sz="2400" dirty="0" smtClean="0"/>
              <a:t>to identify the activities /tasks that make up a project –</a:t>
            </a:r>
            <a:endParaRPr lang="en-US" sz="2400" dirty="0"/>
          </a:p>
          <a:p>
            <a:pPr marL="365760" indent="-274320">
              <a:spcBef>
                <a:spcPts val="0"/>
              </a:spcBef>
              <a:buClr>
                <a:schemeClr val="tx1"/>
              </a:buClr>
              <a:defRPr/>
            </a:pPr>
            <a:r>
              <a:rPr lang="en-US" sz="2400" b="1" dirty="0">
                <a:solidFill>
                  <a:srgbClr val="0000FF"/>
                </a:solidFill>
              </a:rPr>
              <a:t>Activity-based </a:t>
            </a:r>
            <a:r>
              <a:rPr lang="en-US" sz="2400" b="1" dirty="0" smtClean="0">
                <a:solidFill>
                  <a:srgbClr val="0000FF"/>
                </a:solidFill>
              </a:rPr>
              <a:t>approach</a:t>
            </a:r>
          </a:p>
          <a:p>
            <a:pPr marL="765810" lvl="1" indent="-274320">
              <a:spcBef>
                <a:spcPts val="0"/>
              </a:spcBef>
              <a:buClr>
                <a:schemeClr val="tx1"/>
              </a:buClr>
              <a:defRPr/>
            </a:pPr>
            <a:r>
              <a:rPr lang="en-GB" sz="2000" dirty="0" smtClean="0"/>
              <a:t>Creating </a:t>
            </a:r>
            <a:r>
              <a:rPr lang="en-GB" sz="2000" b="1" dirty="0" smtClean="0"/>
              <a:t>a list of all the activities</a:t>
            </a:r>
            <a:r>
              <a:rPr lang="en-GB" sz="2000" dirty="0" smtClean="0"/>
              <a:t> that the project is thought to involve, </a:t>
            </a:r>
            <a:r>
              <a:rPr lang="en-GB" sz="2000" b="1" i="1" dirty="0" smtClean="0">
                <a:solidFill>
                  <a:srgbClr val="FF0000"/>
                </a:solidFill>
              </a:rPr>
              <a:t>or</a:t>
            </a:r>
          </a:p>
          <a:p>
            <a:pPr marL="765810" lvl="1" indent="-274320">
              <a:spcBef>
                <a:spcPts val="0"/>
              </a:spcBef>
              <a:buClr>
                <a:schemeClr val="tx1"/>
              </a:buClr>
              <a:defRPr/>
            </a:pPr>
            <a:r>
              <a:rPr lang="en-GB" sz="2000" dirty="0" smtClean="0"/>
              <a:t>Draw-up </a:t>
            </a:r>
            <a:r>
              <a:rPr lang="en-GB" sz="2000" dirty="0"/>
              <a:t>a Work </a:t>
            </a:r>
            <a:r>
              <a:rPr lang="en-GB" sz="2000" dirty="0" smtClean="0"/>
              <a:t>Breakdown Structure (</a:t>
            </a:r>
            <a:r>
              <a:rPr lang="en-GB" sz="2000" b="1" dirty="0" smtClean="0"/>
              <a:t>WBS</a:t>
            </a:r>
            <a:r>
              <a:rPr lang="en-GB" sz="2000" dirty="0" smtClean="0"/>
              <a:t>) listing </a:t>
            </a:r>
            <a:r>
              <a:rPr lang="en-GB" sz="2000" dirty="0"/>
              <a:t>the work items </a:t>
            </a:r>
            <a:r>
              <a:rPr lang="en-GB" sz="2000" dirty="0" smtClean="0"/>
              <a:t>needed </a:t>
            </a:r>
            <a:r>
              <a:rPr lang="en-GB" sz="2000" dirty="0" smtClean="0">
                <a:solidFill>
                  <a:srgbClr val="FF0000"/>
                </a:solidFill>
              </a:rPr>
              <a:t>(This involves identifying the main/high-level tasks required to complete a project and then breaking each of these down into a set of lower-level tasks)</a:t>
            </a:r>
            <a:endParaRPr lang="en-US" sz="2000" dirty="0">
              <a:solidFill>
                <a:srgbClr val="FF0000"/>
              </a:solidFill>
            </a:endParaRPr>
          </a:p>
          <a:p>
            <a:pPr marL="365760" indent="-274320">
              <a:spcBef>
                <a:spcPts val="0"/>
              </a:spcBef>
              <a:buClr>
                <a:schemeClr val="tx1"/>
              </a:buClr>
              <a:defRPr/>
            </a:pPr>
            <a:r>
              <a:rPr lang="en-US" sz="2400" b="1" dirty="0">
                <a:solidFill>
                  <a:srgbClr val="0000FF"/>
                </a:solidFill>
              </a:rPr>
              <a:t>Product-based </a:t>
            </a:r>
            <a:r>
              <a:rPr lang="en-US" sz="2400" b="1" dirty="0" smtClean="0">
                <a:solidFill>
                  <a:srgbClr val="0000FF"/>
                </a:solidFill>
              </a:rPr>
              <a:t>approach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GB" sz="2200" dirty="0" smtClean="0"/>
              <a:t>List the </a:t>
            </a:r>
            <a:r>
              <a:rPr lang="en-GB" sz="2200" b="1" dirty="0" smtClean="0"/>
              <a:t>deliverables</a:t>
            </a:r>
            <a:r>
              <a:rPr lang="en-GB" sz="2200" dirty="0" smtClean="0"/>
              <a:t> and </a:t>
            </a:r>
            <a:r>
              <a:rPr lang="en-GB" sz="2200" b="1" dirty="0" smtClean="0"/>
              <a:t>intermediate</a:t>
            </a:r>
            <a:r>
              <a:rPr lang="en-GB" sz="2200" dirty="0" smtClean="0"/>
              <a:t> </a:t>
            </a:r>
            <a:r>
              <a:rPr lang="en-GB" sz="2200" b="1" dirty="0" smtClean="0"/>
              <a:t>products</a:t>
            </a:r>
            <a:r>
              <a:rPr lang="en-GB" sz="2200" dirty="0" smtClean="0"/>
              <a:t> of project – Product Breakdown Structure (</a:t>
            </a:r>
            <a:r>
              <a:rPr lang="en-GB" sz="2200" b="1" dirty="0" smtClean="0"/>
              <a:t>PBS</a:t>
            </a:r>
            <a:r>
              <a:rPr lang="en-GB" sz="2200" dirty="0" smtClean="0"/>
              <a:t>)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GB" sz="2200" dirty="0" smtClean="0"/>
              <a:t>Identify the order in which products have to be created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GB" sz="2200" dirty="0" smtClean="0"/>
              <a:t>Work out the activities needed to create the products</a:t>
            </a:r>
          </a:p>
          <a:p>
            <a:pPr marL="365760" indent="-274320">
              <a:spcBef>
                <a:spcPts val="0"/>
              </a:spcBef>
              <a:buClr>
                <a:schemeClr val="tx1"/>
              </a:buClr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Hybrid approach</a:t>
            </a:r>
          </a:p>
          <a:p>
            <a:pPr marL="765810" lvl="1" indent="-274320">
              <a:spcBef>
                <a:spcPts val="0"/>
              </a:spcBef>
              <a:buClr>
                <a:schemeClr val="tx1"/>
              </a:buClr>
              <a:defRPr/>
            </a:pPr>
            <a:r>
              <a:rPr lang="en-US" sz="2000" dirty="0" smtClean="0"/>
              <a:t>WBS based on Deliverables and Activities</a:t>
            </a:r>
            <a:endParaRPr lang="en-US" sz="2000" dirty="0"/>
          </a:p>
          <a:p>
            <a:pPr>
              <a:buClr>
                <a:schemeClr val="tx1"/>
              </a:buCl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1BD-BFEF-4BB2-842C-43DF383DC23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FF0000"/>
                </a:solidFill>
              </a:rPr>
              <a:t>A fragment of an </a:t>
            </a:r>
            <a:r>
              <a:rPr lang="en-US" sz="4000" b="1" dirty="0" smtClean="0">
                <a:solidFill>
                  <a:srgbClr val="FF0000"/>
                </a:solidFill>
              </a:rPr>
              <a:t>Activity-Based </a:t>
            </a:r>
            <a:r>
              <a:rPr lang="en-US" sz="4000" b="1" dirty="0">
                <a:solidFill>
                  <a:srgbClr val="FF0000"/>
                </a:solidFill>
              </a:rPr>
              <a:t>WBS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1BBFE5-1189-4BE3-B426-9BD473D4E3B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pic>
        <p:nvPicPr>
          <p:cNvPr id="12293" name="Picture 11" descr="Activity Based WB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1"/>
            <a:ext cx="8305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0000"/>
                </a:solidFill>
              </a:rPr>
              <a:t>Product-Based WBS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0E40D85-88E6-4C41-B449-C73B4A5D0D5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pic>
        <p:nvPicPr>
          <p:cNvPr id="13317" name="Picture 5" descr="Product Based WB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95" y="1066800"/>
            <a:ext cx="889360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71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FF0000"/>
                </a:solidFill>
              </a:rPr>
              <a:t>Hybrid WBS </a:t>
            </a:r>
            <a:r>
              <a:rPr lang="en-US" sz="3200" dirty="0" smtClean="0">
                <a:solidFill>
                  <a:srgbClr val="FF0000"/>
                </a:solidFill>
              </a:rPr>
              <a:t>based on </a:t>
            </a:r>
            <a:r>
              <a:rPr lang="en-US" sz="3200" b="1" i="1" dirty="0" smtClean="0">
                <a:solidFill>
                  <a:srgbClr val="FF0000"/>
                </a:solidFill>
              </a:rPr>
              <a:t>deliverables</a:t>
            </a:r>
            <a:r>
              <a:rPr lang="en-US" sz="3200" dirty="0" smtClean="0">
                <a:solidFill>
                  <a:srgbClr val="FF0000"/>
                </a:solidFill>
              </a:rPr>
              <a:t> and </a:t>
            </a:r>
            <a:r>
              <a:rPr lang="en-US" sz="3200" b="1" i="1" dirty="0" smtClean="0">
                <a:solidFill>
                  <a:srgbClr val="FF0000"/>
                </a:solidFill>
              </a:rPr>
              <a:t>activities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DD6F68-B2A6-464D-87BF-52413DDF744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pic>
        <p:nvPicPr>
          <p:cNvPr id="14341" name="Picture 5" descr="Hybrid WB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83" y="1219200"/>
            <a:ext cx="848101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899</Words>
  <Application>Microsoft Office PowerPoint</Application>
  <PresentationFormat>On-screen Show (4:3)</PresentationFormat>
  <Paragraphs>148</Paragraphs>
  <Slides>25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Clip</vt:lpstr>
      <vt:lpstr>SOFTWARE DEVELOPMENT PROJECT MANAGEMENT  (CSC4125)  </vt:lpstr>
      <vt:lpstr>Activity Planning</vt:lpstr>
      <vt:lpstr>The Objectives of Activity Planning</vt:lpstr>
      <vt:lpstr>Project Schedules</vt:lpstr>
      <vt:lpstr>Projects and Activities</vt:lpstr>
      <vt:lpstr>Projects and Activities</vt:lpstr>
      <vt:lpstr>A fragment of an Activity-Based WBS</vt:lpstr>
      <vt:lpstr>Product-Based WBS</vt:lpstr>
      <vt:lpstr>Hybrid WBS based on deliverables and activities</vt:lpstr>
      <vt:lpstr>Sequencing and Scheduling Activities </vt:lpstr>
      <vt:lpstr>A project plan as a Bar Chart </vt:lpstr>
      <vt:lpstr>Network Planning Models</vt:lpstr>
      <vt:lpstr>IOE Activity Network Fragment</vt:lpstr>
      <vt:lpstr>IOE Activity CPM Network Fragment</vt:lpstr>
      <vt:lpstr>Formulating a Network Model           </vt:lpstr>
      <vt:lpstr>Fragment of a Precedence Network</vt:lpstr>
      <vt:lpstr>Loops are NOT allowed in Precedence Network </vt:lpstr>
      <vt:lpstr>Dangles Are NOT Allowed in Precedence Network </vt:lpstr>
      <vt:lpstr>Representing Lagged Activities</vt:lpstr>
      <vt:lpstr>Activity : Labeling Convention</vt:lpstr>
      <vt:lpstr>Refining the Network Model</vt:lpstr>
      <vt:lpstr>Float</vt:lpstr>
      <vt:lpstr>Project Activity: An Example</vt:lpstr>
      <vt:lpstr>Example of Precedence Network</vt:lpstr>
      <vt:lpstr>Example of Precedence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MANAGEMENT  (CSC4125)</dc:title>
  <dc:creator>Teacher</dc:creator>
  <cp:lastModifiedBy>Rabeya</cp:lastModifiedBy>
  <cp:revision>92</cp:revision>
  <dcterms:created xsi:type="dcterms:W3CDTF">2016-02-11T05:44:07Z</dcterms:created>
  <dcterms:modified xsi:type="dcterms:W3CDTF">2020-03-16T05:02:45Z</dcterms:modified>
</cp:coreProperties>
</file>