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69" r:id="rId2"/>
    <p:sldId id="257" r:id="rId3"/>
    <p:sldId id="270" r:id="rId4"/>
    <p:sldId id="266" r:id="rId5"/>
    <p:sldId id="277" r:id="rId6"/>
    <p:sldId id="278" r:id="rId7"/>
    <p:sldId id="276" r:id="rId8"/>
    <p:sldId id="279" r:id="rId9"/>
    <p:sldId id="280" r:id="rId10"/>
    <p:sldId id="281" r:id="rId11"/>
    <p:sldId id="282" r:id="rId12"/>
    <p:sldId id="293" r:id="rId13"/>
    <p:sldId id="294" r:id="rId14"/>
    <p:sldId id="292" r:id="rId15"/>
    <p:sldId id="295" r:id="rId16"/>
    <p:sldId id="274" r:id="rId17"/>
    <p:sldId id="284" r:id="rId18"/>
    <p:sldId id="273" r:id="rId19"/>
    <p:sldId id="272" r:id="rId20"/>
    <p:sldId id="296" r:id="rId21"/>
    <p:sldId id="285" r:id="rId22"/>
    <p:sldId id="286" r:id="rId23"/>
    <p:sldId id="271" r:id="rId24"/>
    <p:sldId id="287" r:id="rId25"/>
    <p:sldId id="288" r:id="rId26"/>
    <p:sldId id="290" r:id="rId27"/>
    <p:sldId id="267" r:id="rId28"/>
    <p:sldId id="265" r:id="rId29"/>
    <p:sldId id="29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ehedi Hasan" userId="5eb39d97-deb0-466a-af4c-298e34812974" providerId="ADAL" clId="{76A6B035-B870-45FB-95D7-67CAD0B3B0F2}"/>
    <pc:docChg chg="modSld">
      <pc:chgData name="Dr. Md Mehedi Hasan" userId="5eb39d97-deb0-466a-af4c-298e34812974" providerId="ADAL" clId="{76A6B035-B870-45FB-95D7-67CAD0B3B0F2}" dt="2023-02-06T05:55:00.738" v="9" actId="20577"/>
      <pc:docMkLst>
        <pc:docMk/>
      </pc:docMkLst>
      <pc:sldChg chg="modSp mod">
        <pc:chgData name="Dr. Md Mehedi Hasan" userId="5eb39d97-deb0-466a-af4c-298e34812974" providerId="ADAL" clId="{76A6B035-B870-45FB-95D7-67CAD0B3B0F2}" dt="2023-02-06T05:55:00.738" v="9" actId="20577"/>
        <pc:sldMkLst>
          <pc:docMk/>
          <pc:sldMk cId="1364228296" sldId="269"/>
        </pc:sldMkLst>
      </pc:sldChg>
    </pc:docChg>
  </pc:docChgLst>
  <pc:docChgLst>
    <pc:chgData name="Dr. Md Mehedi Hasan" userId="5eb39d97-deb0-466a-af4c-298e34812974" providerId="ADAL" clId="{31F1AC62-1959-40BD-A68A-7C1554D56AB4}"/>
    <pc:docChg chg="modSld">
      <pc:chgData name="Dr. Md Mehedi Hasan" userId="5eb39d97-deb0-466a-af4c-298e34812974" providerId="ADAL" clId="{31F1AC62-1959-40BD-A68A-7C1554D56AB4}" dt="2022-10-02T08:13:00.379" v="21" actId="20577"/>
      <pc:docMkLst>
        <pc:docMk/>
      </pc:docMkLst>
      <pc:sldChg chg="modSp mod">
        <pc:chgData name="Dr. Md Mehedi Hasan" userId="5eb39d97-deb0-466a-af4c-298e34812974" providerId="ADAL" clId="{31F1AC62-1959-40BD-A68A-7C1554D56AB4}" dt="2022-10-02T08:13:00.379" v="21" actId="20577"/>
        <pc:sldMkLst>
          <pc:docMk/>
          <pc:sldMk cId="1364228296" sldId="269"/>
        </pc:sldMkLst>
      </pc:sldChg>
    </pc:docChg>
  </pc:docChgLst>
  <pc:docChgLst>
    <pc:chgData name="Dr. Md Mehedi Hasan" userId="239fb861-385a-4bac-bb29-9c26fc54d0ba" providerId="ADAL" clId="{0D5363B3-4D0C-4BE5-A1CF-63D28EC1C9AD}"/>
    <pc:docChg chg="modSld">
      <pc:chgData name="Dr. Md Mehedi Hasan" userId="239fb861-385a-4bac-bb29-9c26fc54d0ba" providerId="ADAL" clId="{0D5363B3-4D0C-4BE5-A1CF-63D28EC1C9AD}" dt="2025-03-09T06:54:28.541" v="9" actId="20577"/>
      <pc:docMkLst>
        <pc:docMk/>
      </pc:docMkLst>
      <pc:sldChg chg="modSp mod">
        <pc:chgData name="Dr. Md Mehedi Hasan" userId="239fb861-385a-4bac-bb29-9c26fc54d0ba" providerId="ADAL" clId="{0D5363B3-4D0C-4BE5-A1CF-63D28EC1C9AD}" dt="2025-03-09T06:54:28.541" v="9" actId="20577"/>
        <pc:sldMkLst>
          <pc:docMk/>
          <pc:sldMk cId="1364228296" sldId="269"/>
        </pc:sldMkLst>
        <pc:graphicFrameChg chg="modGraphic">
          <ac:chgData name="Dr. Md Mehedi Hasan" userId="239fb861-385a-4bac-bb29-9c26fc54d0ba" providerId="ADAL" clId="{0D5363B3-4D0C-4BE5-A1CF-63D28EC1C9AD}" dt="2025-03-09T06:54:28.541" v="9" actId="20577"/>
          <ac:graphicFrameMkLst>
            <pc:docMk/>
            <pc:sldMk cId="1364228296" sldId="269"/>
            <ac:graphicFrameMk id="9" creationId="{CB8E50EB-B8BF-461C-AA1A-96FEBBF10DCA}"/>
          </ac:graphicFrameMkLst>
        </pc:graphicFrameChg>
      </pc:sldChg>
    </pc:docChg>
  </pc:docChgLst>
  <pc:docChgLst>
    <pc:chgData name="Dr. Md Mehedi Hasan" userId="5eb39d97-deb0-466a-af4c-298e34812974" providerId="ADAL" clId="{BF7D9E96-8493-4A41-BEC2-8851C67B3F6C}"/>
    <pc:docChg chg="modSld">
      <pc:chgData name="Dr. Md Mehedi Hasan" userId="5eb39d97-deb0-466a-af4c-298e34812974" providerId="ADAL" clId="{BF7D9E96-8493-4A41-BEC2-8851C67B3F6C}" dt="2023-10-02T09:53:42.096" v="23" actId="20577"/>
      <pc:docMkLst>
        <pc:docMk/>
      </pc:docMkLst>
      <pc:sldChg chg="modSp mod">
        <pc:chgData name="Dr. Md Mehedi Hasan" userId="5eb39d97-deb0-466a-af4c-298e34812974" providerId="ADAL" clId="{BF7D9E96-8493-4A41-BEC2-8851C67B3F6C}" dt="2023-10-02T06:21:48.223" v="17" actId="20577"/>
        <pc:sldMkLst>
          <pc:docMk/>
          <pc:sldMk cId="1364228296" sldId="269"/>
        </pc:sldMkLst>
      </pc:sldChg>
      <pc:sldChg chg="modSp mod">
        <pc:chgData name="Dr. Md Mehedi Hasan" userId="5eb39d97-deb0-466a-af4c-298e34812974" providerId="ADAL" clId="{BF7D9E96-8493-4A41-BEC2-8851C67B3F6C}" dt="2023-10-02T09:53:32.771" v="19" actId="20577"/>
        <pc:sldMkLst>
          <pc:docMk/>
          <pc:sldMk cId="4206169228" sldId="287"/>
        </pc:sldMkLst>
      </pc:sldChg>
      <pc:sldChg chg="modSp mod">
        <pc:chgData name="Dr. Md Mehedi Hasan" userId="5eb39d97-deb0-466a-af4c-298e34812974" providerId="ADAL" clId="{BF7D9E96-8493-4A41-BEC2-8851C67B3F6C}" dt="2023-10-02T09:53:42.096" v="23" actId="20577"/>
        <pc:sldMkLst>
          <pc:docMk/>
          <pc:sldMk cId="1487167270" sldId="288"/>
        </pc:sldMkLst>
      </pc:sldChg>
    </pc:docChg>
  </pc:docChgLst>
  <pc:docChgLst>
    <pc:chgData name="Dr. Md Mehedi Hasan" userId="239fb861-385a-4bac-bb29-9c26fc54d0ba" providerId="ADAL" clId="{A0321645-F2A1-4B49-B713-277199F85AEB}"/>
    <pc:docChg chg="custSel modSld sldOrd">
      <pc:chgData name="Dr. Md Mehedi Hasan" userId="239fb861-385a-4bac-bb29-9c26fc54d0ba" providerId="ADAL" clId="{A0321645-F2A1-4B49-B713-277199F85AEB}" dt="2024-11-11T04:50:58.498" v="20" actId="20577"/>
      <pc:docMkLst>
        <pc:docMk/>
      </pc:docMkLst>
      <pc:sldChg chg="modSp mod">
        <pc:chgData name="Dr. Md Mehedi Hasan" userId="239fb861-385a-4bac-bb29-9c26fc54d0ba" providerId="ADAL" clId="{A0321645-F2A1-4B49-B713-277199F85AEB}" dt="2024-11-11T03:50:28.819" v="6" actId="33524"/>
        <pc:sldMkLst>
          <pc:docMk/>
          <pc:sldMk cId="2134390752" sldId="266"/>
        </pc:sldMkLst>
      </pc:sldChg>
      <pc:sldChg chg="modSp mod">
        <pc:chgData name="Dr. Md Mehedi Hasan" userId="239fb861-385a-4bac-bb29-9c26fc54d0ba" providerId="ADAL" clId="{A0321645-F2A1-4B49-B713-277199F85AEB}" dt="2024-11-11T04:50:58.498" v="20" actId="20577"/>
        <pc:sldMkLst>
          <pc:docMk/>
          <pc:sldMk cId="1364228296" sldId="269"/>
        </pc:sldMkLst>
      </pc:sldChg>
      <pc:sldChg chg="modSp mod ord">
        <pc:chgData name="Dr. Md Mehedi Hasan" userId="239fb861-385a-4bac-bb29-9c26fc54d0ba" providerId="ADAL" clId="{A0321645-F2A1-4B49-B713-277199F85AEB}" dt="2024-11-11T04:50:27.078" v="16"/>
        <pc:sldMkLst>
          <pc:docMk/>
          <pc:sldMk cId="2325914939" sldId="292"/>
        </pc:sldMkLst>
      </pc:sldChg>
      <pc:sldChg chg="modSp mod">
        <pc:chgData name="Dr. Md Mehedi Hasan" userId="239fb861-385a-4bac-bb29-9c26fc54d0ba" providerId="ADAL" clId="{A0321645-F2A1-4B49-B713-277199F85AEB}" dt="2024-11-11T03:53:28.340" v="12" actId="207"/>
        <pc:sldMkLst>
          <pc:docMk/>
          <pc:sldMk cId="283185864" sldId="2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AB42F-7612-4D46-8CF7-33503BBE7DB3}" type="datetimeFigureOut">
              <a:rPr lang="en-US" smtClean="0"/>
              <a:t>3/9/2025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C86CC2-741D-40AB-A07D-F221DF25BA51}" type="slidenum">
              <a:rPr lang="en-US" smtClean="0"/>
              <a:t>‹#›</a:t>
            </a:fld>
            <a:endParaRPr lang="en-US"/>
          </a:p>
        </p:txBody>
      </p:sp>
    </p:spTree>
    <p:extLst>
      <p:ext uri="{BB962C8B-B14F-4D97-AF65-F5344CB8AC3E}">
        <p14:creationId xmlns:p14="http://schemas.microsoft.com/office/powerpoint/2010/main" val="213762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21C86CC2-741D-40AB-A07D-F221DF25BA51}" type="slidenum">
              <a:rPr lang="en-US" smtClean="0"/>
              <a:t>20</a:t>
            </a:fld>
            <a:endParaRPr lang="en-US"/>
          </a:p>
        </p:txBody>
      </p:sp>
    </p:spTree>
    <p:extLst>
      <p:ext uri="{BB962C8B-B14F-4D97-AF65-F5344CB8AC3E}">
        <p14:creationId xmlns:p14="http://schemas.microsoft.com/office/powerpoint/2010/main" val="1963780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3/9/2025</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3/9/2025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mhasa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a:t>
            </a:r>
            <a:r>
              <a:rPr lang="en-US"/>
              <a:t>Access Techniques I</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id="{CB8E50EB-B8BF-461C-AA1A-96FEBBF10DCA}"/>
              </a:ext>
            </a:extLst>
          </p:cNvPr>
          <p:cNvGraphicFramePr>
            <a:graphicFrameLocks noGrp="1"/>
          </p:cNvGraphicFramePr>
          <p:nvPr>
            <p:extLst>
              <p:ext uri="{D42A27DB-BD31-4B8C-83A1-F6EECF244321}">
                <p14:modId xmlns:p14="http://schemas.microsoft.com/office/powerpoint/2010/main" val="366624185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990600">
                  <a:extLst>
                    <a:ext uri="{9D8B030D-6E8A-4147-A177-3AD203B41FA5}">
                      <a16:colId xmlns:a16="http://schemas.microsoft.com/office/drawing/2014/main" val="2889894460"/>
                    </a:ext>
                  </a:extLst>
                </a:gridCol>
                <a:gridCol w="1208314">
                  <a:extLst>
                    <a:ext uri="{9D8B030D-6E8A-4147-A177-3AD203B41FA5}">
                      <a16:colId xmlns:a16="http://schemas.microsoft.com/office/drawing/2014/main" val="3023211198"/>
                    </a:ext>
                  </a:extLst>
                </a:gridCol>
                <a:gridCol w="1110343">
                  <a:extLst>
                    <a:ext uri="{9D8B030D-6E8A-4147-A177-3AD203B41FA5}">
                      <a16:colId xmlns:a16="http://schemas.microsoft.com/office/drawing/2014/main" val="1762131981"/>
                    </a:ext>
                  </a:extLst>
                </a:gridCol>
                <a:gridCol w="1208314">
                  <a:extLst>
                    <a:ext uri="{9D8B030D-6E8A-4147-A177-3AD203B41FA5}">
                      <a16:colId xmlns:a16="http://schemas.microsoft.com/office/drawing/2014/main" val="445458238"/>
                    </a:ext>
                  </a:extLst>
                </a:gridCol>
                <a:gridCol w="23350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pPr algn="ctr"/>
                      <a:r>
                        <a:rPr lang="en-US" b="0" dirty="0"/>
                        <a:t>4</a:t>
                      </a:r>
                    </a:p>
                  </a:txBody>
                  <a:tcPr/>
                </a:tc>
                <a:tc>
                  <a:txBody>
                    <a:bodyPr/>
                    <a:lstStyle/>
                    <a:p>
                      <a:r>
                        <a:rPr lang="en-US" dirty="0"/>
                        <a:t>Week No:</a:t>
                      </a:r>
                    </a:p>
                  </a:txBody>
                  <a:tcPr/>
                </a:tc>
                <a:tc>
                  <a:txBody>
                    <a:bodyPr/>
                    <a:lstStyle/>
                    <a:p>
                      <a:pPr algn="ctr"/>
                      <a:r>
                        <a:rPr lang="en-US" b="0" dirty="0"/>
                        <a:t>4</a:t>
                      </a:r>
                    </a:p>
                  </a:txBody>
                  <a:tcPr/>
                </a:tc>
                <a:tc>
                  <a:txBody>
                    <a:bodyPr/>
                    <a:lstStyle/>
                    <a:p>
                      <a:r>
                        <a:rPr lang="en-US" dirty="0"/>
                        <a:t>Semester:</a:t>
                      </a:r>
                    </a:p>
                  </a:txBody>
                  <a:tcPr/>
                </a:tc>
                <a:tc>
                  <a:txBody>
                    <a:bodyPr/>
                    <a:lstStyle/>
                    <a:p>
                      <a:endParaRPr lang="en-US" b="0"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Dr. Mehedi Hasan; </a:t>
                      </a:r>
                      <a:r>
                        <a:rPr lang="en-US" i="1" dirty="0">
                          <a:hlinkClick r:id="rId2"/>
                        </a:rPr>
                        <a:t>mmhasan@aiub.edu</a:t>
                      </a:r>
                      <a:r>
                        <a:rPr lang="en-US" i="1" dirty="0"/>
                        <a:t> </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136422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TDMA</a:t>
            </a:r>
            <a:endParaRPr lang="en-FI" dirty="0"/>
          </a:p>
        </p:txBody>
      </p:sp>
      <p:grpSp>
        <p:nvGrpSpPr>
          <p:cNvPr id="4" name="Group 3">
            <a:extLst>
              <a:ext uri="{FF2B5EF4-FFF2-40B4-BE49-F238E27FC236}">
                <a16:creationId xmlns:a16="http://schemas.microsoft.com/office/drawing/2014/main" id="{3B62497F-5D50-4D3B-ABB9-5899B9C071AD}"/>
              </a:ext>
            </a:extLst>
          </p:cNvPr>
          <p:cNvGrpSpPr/>
          <p:nvPr/>
        </p:nvGrpSpPr>
        <p:grpSpPr>
          <a:xfrm>
            <a:off x="1077802" y="2124694"/>
            <a:ext cx="6175610" cy="3493005"/>
            <a:chOff x="1077802" y="2124694"/>
            <a:chExt cx="6175610" cy="3493005"/>
          </a:xfrm>
        </p:grpSpPr>
        <p:grpSp>
          <p:nvGrpSpPr>
            <p:cNvPr id="3" name="Group 2">
              <a:extLst>
                <a:ext uri="{FF2B5EF4-FFF2-40B4-BE49-F238E27FC236}">
                  <a16:creationId xmlns:a16="http://schemas.microsoft.com/office/drawing/2014/main" id="{394364A9-B75F-4915-9956-11AFAC1CB95F}"/>
                </a:ext>
              </a:extLst>
            </p:cNvPr>
            <p:cNvGrpSpPr/>
            <p:nvPr/>
          </p:nvGrpSpPr>
          <p:grpSpPr>
            <a:xfrm>
              <a:off x="1077802" y="2124694"/>
              <a:ext cx="6175610" cy="3493005"/>
              <a:chOff x="1223799" y="2055538"/>
              <a:chExt cx="6175610" cy="3493005"/>
            </a:xfrm>
          </p:grpSpPr>
          <p:pic>
            <p:nvPicPr>
              <p:cNvPr id="7" name="Picture 2">
                <a:extLst>
                  <a:ext uri="{FF2B5EF4-FFF2-40B4-BE49-F238E27FC236}">
                    <a16:creationId xmlns:a16="http://schemas.microsoft.com/office/drawing/2014/main" id="{11E52AAF-864A-48DA-A20F-64DCB7ADA2CE}"/>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6781"/>
              <a:stretch/>
            </p:blipFill>
            <p:spPr bwMode="auto">
              <a:xfrm>
                <a:off x="1223799" y="2055538"/>
                <a:ext cx="6175610" cy="3493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id="{271577ED-ED89-40A0-A937-591F3A96F414}"/>
                  </a:ext>
                </a:extLst>
              </p:cNvPr>
              <p:cNvSpPr/>
              <p:nvPr/>
            </p:nvSpPr>
            <p:spPr>
              <a:xfrm rot="16200000">
                <a:off x="2559931" y="3914842"/>
                <a:ext cx="351261" cy="125653"/>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930DA70-836C-4D94-9A10-59AF58247F42}"/>
                  </a:ext>
                </a:extLst>
              </p:cNvPr>
              <p:cNvSpPr/>
              <p:nvPr/>
            </p:nvSpPr>
            <p:spPr>
              <a:xfrm rot="16200000">
                <a:off x="2917993" y="3914842"/>
                <a:ext cx="351261" cy="125653"/>
              </a:xfrm>
              <a:prstGeom prst="rect">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799CBA-9BA4-48C5-B6C8-974BEA58198A}"/>
                  </a:ext>
                </a:extLst>
              </p:cNvPr>
              <p:cNvSpPr/>
              <p:nvPr/>
            </p:nvSpPr>
            <p:spPr>
              <a:xfrm rot="16200000">
                <a:off x="3095997" y="3914841"/>
                <a:ext cx="351261" cy="125653"/>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5D36079-F755-469A-AA2E-07E7A5A70850}"/>
                  </a:ext>
                </a:extLst>
              </p:cNvPr>
              <p:cNvSpPr/>
              <p:nvPr/>
            </p:nvSpPr>
            <p:spPr>
              <a:xfrm rot="16200000">
                <a:off x="2654600" y="4940699"/>
                <a:ext cx="351261" cy="125653"/>
              </a:xfrm>
              <a:prstGeom prst="rect">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2D14243-7EC1-4634-83D4-8E740FCBE794}"/>
                  </a:ext>
                </a:extLst>
              </p:cNvPr>
              <p:cNvSpPr/>
              <p:nvPr/>
            </p:nvSpPr>
            <p:spPr>
              <a:xfrm rot="16200000">
                <a:off x="5664051" y="4958895"/>
                <a:ext cx="351261" cy="125653"/>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D9A76A61-757A-47F3-A310-2A9490116C57}"/>
                </a:ext>
              </a:extLst>
            </p:cNvPr>
            <p:cNvSpPr/>
            <p:nvPr/>
          </p:nvSpPr>
          <p:spPr>
            <a:xfrm rot="16200000">
              <a:off x="2151396" y="2862024"/>
              <a:ext cx="351261" cy="125653"/>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25A3B0C4-BF66-4563-9214-61EC5457EC58}"/>
              </a:ext>
            </a:extLst>
          </p:cNvPr>
          <p:cNvSpPr txBox="1"/>
          <p:nvPr/>
        </p:nvSpPr>
        <p:spPr>
          <a:xfrm>
            <a:off x="2937672" y="5860875"/>
            <a:ext cx="2814617" cy="369332"/>
          </a:xfrm>
          <a:prstGeom prst="rect">
            <a:avLst/>
          </a:prstGeom>
          <a:noFill/>
        </p:spPr>
        <p:txBody>
          <a:bodyPr wrap="none" rtlCol="0">
            <a:spAutoFit/>
          </a:bodyPr>
          <a:lstStyle/>
          <a:p>
            <a:r>
              <a:rPr lang="en-US" dirty="0">
                <a:latin typeface="Perpetua" panose="02020502060401020303" pitchFamily="18" charset="0"/>
              </a:rPr>
              <a:t>Fig. 3 Illustration of  TDMA [1] </a:t>
            </a:r>
          </a:p>
        </p:txBody>
      </p:sp>
    </p:spTree>
    <p:extLst>
      <p:ext uri="{BB962C8B-B14F-4D97-AF65-F5344CB8AC3E}">
        <p14:creationId xmlns:p14="http://schemas.microsoft.com/office/powerpoint/2010/main" val="101170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3" name="Rectangle 2">
            <a:extLst>
              <a:ext uri="{FF2B5EF4-FFF2-40B4-BE49-F238E27FC236}">
                <a16:creationId xmlns:a16="http://schemas.microsoft.com/office/drawing/2014/main" id="{B547368C-5AC6-47EB-A496-C85843C48B8E}"/>
              </a:ext>
            </a:extLst>
          </p:cNvPr>
          <p:cNvSpPr/>
          <p:nvPr/>
        </p:nvSpPr>
        <p:spPr>
          <a:xfrm>
            <a:off x="421341" y="2620563"/>
            <a:ext cx="8191590" cy="2169825"/>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Unlike TDMA, in CDMA all stations can transmit data simultaneously.</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CDMA allows each station to transmit over the entire frequency spectrum all the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Multiple simultaneous transmissions are separated using coding theory.</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CDMA, each user is given a unique code sequence [1].</a:t>
            </a:r>
          </a:p>
        </p:txBody>
      </p:sp>
    </p:spTree>
    <p:extLst>
      <p:ext uri="{BB962C8B-B14F-4D97-AF65-F5344CB8AC3E}">
        <p14:creationId xmlns:p14="http://schemas.microsoft.com/office/powerpoint/2010/main" val="331217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rPr>
              <a:t>Working process of CDMA</a:t>
            </a:r>
          </a:p>
        </p:txBody>
      </p:sp>
      <p:sp>
        <p:nvSpPr>
          <p:cNvPr id="3" name="Subtitle 2"/>
          <p:cNvSpPr>
            <a:spLocks noGrp="1"/>
          </p:cNvSpPr>
          <p:nvPr>
            <p:ph type="subTitle" idx="1"/>
          </p:nvPr>
        </p:nvSpPr>
        <p:spPr>
          <a:xfrm>
            <a:off x="333659" y="2329841"/>
            <a:ext cx="8292230" cy="3332115"/>
          </a:xfrm>
        </p:spPr>
        <p:txBody>
          <a:bodyPr>
            <a:noAutofit/>
          </a:bodyPr>
          <a:lstStyle/>
          <a:p>
            <a:pPr marL="342900" indent="-342900" algn="just">
              <a:buFont typeface="Arial" pitchFamily="34" charset="0"/>
              <a:buChar char="•"/>
            </a:pPr>
            <a:r>
              <a:rPr lang="en-US" sz="2000" dirty="0">
                <a:solidFill>
                  <a:schemeClr val="tx1"/>
                </a:solidFill>
                <a:latin typeface="Arial" pitchFamily="34" charset="0"/>
                <a:cs typeface="Arial" pitchFamily="34" charset="0"/>
              </a:rPr>
              <a:t>Let us assume that we have 4 stations: 1, 2, 3 and 4; those are connected to the same channel.</a:t>
            </a:r>
          </a:p>
          <a:p>
            <a:pPr marL="342900" indent="-342900">
              <a:buFont typeface="Arial" pitchFamily="34" charset="0"/>
              <a:buChar char="•"/>
            </a:pPr>
            <a:endParaRPr lang="en-US" sz="2000" dirty="0">
              <a:solidFill>
                <a:schemeClr val="tx1"/>
              </a:solidFill>
              <a:latin typeface="Arial" pitchFamily="34" charset="0"/>
              <a:cs typeface="Arial" pitchFamily="34" charset="0"/>
            </a:endParaRPr>
          </a:p>
          <a:p>
            <a:pPr marL="342900" indent="-342900" algn="just">
              <a:buFont typeface="Arial" pitchFamily="34" charset="0"/>
              <a:buChar char="•"/>
            </a:pPr>
            <a:r>
              <a:rPr lang="en-US" sz="2000" dirty="0">
                <a:solidFill>
                  <a:schemeClr val="tx1"/>
                </a:solidFill>
                <a:latin typeface="Arial" pitchFamily="34" charset="0"/>
                <a:cs typeface="Arial" pitchFamily="34" charset="0"/>
              </a:rPr>
              <a:t>The data from station 1 is d1, from station 2 is d2 and so on.</a:t>
            </a:r>
          </a:p>
          <a:p>
            <a:pPr marL="342900" indent="-342900" algn="just">
              <a:buFont typeface="Arial" pitchFamily="34" charset="0"/>
              <a:buChar char="•"/>
            </a:pPr>
            <a:endParaRPr lang="en-US" sz="2000" dirty="0">
              <a:solidFill>
                <a:schemeClr val="tx1"/>
              </a:solidFill>
              <a:latin typeface="Arial" pitchFamily="34" charset="0"/>
              <a:cs typeface="Arial" pitchFamily="34" charset="0"/>
            </a:endParaRPr>
          </a:p>
          <a:p>
            <a:pPr marL="342900" indent="-342900" algn="just">
              <a:buFont typeface="Arial" pitchFamily="34" charset="0"/>
              <a:buChar char="•"/>
            </a:pPr>
            <a:r>
              <a:rPr lang="en-US" sz="2000" dirty="0">
                <a:solidFill>
                  <a:schemeClr val="tx1"/>
                </a:solidFill>
                <a:latin typeface="Arial" pitchFamily="34" charset="0"/>
                <a:cs typeface="Arial" pitchFamily="34" charset="0"/>
              </a:rPr>
              <a:t>The code assigned to station 1 is c1, station c2 and so on.</a:t>
            </a:r>
          </a:p>
          <a:p>
            <a:pPr marL="342900" indent="-342900" algn="just">
              <a:buFont typeface="Arial" pitchFamily="34" charset="0"/>
              <a:buChar char="•"/>
            </a:pPr>
            <a:endParaRPr lang="en-US" sz="2000" dirty="0">
              <a:solidFill>
                <a:schemeClr val="tx1"/>
              </a:solidFill>
              <a:latin typeface="Arial" pitchFamily="34" charset="0"/>
              <a:cs typeface="Arial" pitchFamily="34" charset="0"/>
            </a:endParaRPr>
          </a:p>
          <a:p>
            <a:pPr marL="342900" indent="-342900" algn="just">
              <a:buFont typeface="Arial" pitchFamily="34" charset="0"/>
              <a:buChar char="•"/>
            </a:pPr>
            <a:r>
              <a:rPr lang="en-US" sz="2000" dirty="0">
                <a:solidFill>
                  <a:srgbClr val="FF0000"/>
                </a:solidFill>
                <a:latin typeface="Arial" pitchFamily="34" charset="0"/>
                <a:cs typeface="Arial" pitchFamily="34" charset="0"/>
              </a:rPr>
              <a:t>These assigned codes have two properties:</a:t>
            </a:r>
          </a:p>
          <a:p>
            <a:pPr algn="just"/>
            <a:endParaRPr lang="en-US" sz="1100" dirty="0">
              <a:solidFill>
                <a:srgbClr val="FF0000"/>
              </a:solidFill>
              <a:latin typeface="Arial" pitchFamily="34" charset="0"/>
              <a:cs typeface="Arial" pitchFamily="34" charset="0"/>
            </a:endParaRPr>
          </a:p>
          <a:p>
            <a:pPr marL="342900" indent="-342900" algn="just">
              <a:buFont typeface="Wingdings" pitchFamily="2" charset="2"/>
              <a:buChar char="v"/>
            </a:pPr>
            <a:r>
              <a:rPr lang="en-US" dirty="0">
                <a:solidFill>
                  <a:srgbClr val="FF0000"/>
                </a:solidFill>
                <a:latin typeface="Arial" pitchFamily="34" charset="0"/>
                <a:cs typeface="Arial" pitchFamily="34" charset="0"/>
              </a:rPr>
              <a:t>If we multiply each code by another, we get 0</a:t>
            </a:r>
          </a:p>
          <a:p>
            <a:pPr marL="342900" indent="-342900" algn="just">
              <a:buFont typeface="Wingdings" pitchFamily="2" charset="2"/>
              <a:buChar char="v"/>
            </a:pPr>
            <a:r>
              <a:rPr lang="en-US" dirty="0">
                <a:solidFill>
                  <a:srgbClr val="FF0000"/>
                </a:solidFill>
                <a:latin typeface="Arial" pitchFamily="34" charset="0"/>
                <a:cs typeface="Arial" pitchFamily="34" charset="0"/>
              </a:rPr>
              <a:t>If we multiply each code by itself, we get 4 (no of stations)</a:t>
            </a:r>
          </a:p>
          <a:p>
            <a:pPr marL="342900" indent="-342900">
              <a:buFont typeface="Wingdings" pitchFamily="2" charset="2"/>
              <a:buChar char="v"/>
            </a:pPr>
            <a:endParaRPr lang="en-US" sz="2000" dirty="0">
              <a:solidFill>
                <a:schemeClr val="tx1"/>
              </a:solidFill>
              <a:latin typeface="Arial" pitchFamily="34" charset="0"/>
              <a:cs typeface="Arial" pitchFamily="34" charset="0"/>
            </a:endParaRPr>
          </a:p>
          <a:p>
            <a:pPr marL="342900" indent="-342900">
              <a:buFont typeface="Arial" pitchFamily="34" charset="0"/>
              <a:buChar char="•"/>
            </a:pPr>
            <a:endParaRPr lang="en-US" sz="2000" dirty="0">
              <a:solidFill>
                <a:schemeClr val="tx1"/>
              </a:solidFill>
              <a:latin typeface="Arial" pitchFamily="34" charset="0"/>
              <a:cs typeface="Arial" pitchFamily="34" charset="0"/>
            </a:endParaRPr>
          </a:p>
          <a:p>
            <a:pPr marL="342900" indent="-342900">
              <a:buAutoNum type="arabicPeriod"/>
            </a:pPr>
            <a:endParaRPr lang="en-US" sz="2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8318586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362" y="447805"/>
            <a:ext cx="8229600" cy="1066800"/>
          </a:xfrm>
        </p:spPr>
        <p:txBody>
          <a:bodyPr/>
          <a:lstStyle/>
          <a:p>
            <a:pPr algn="ctr" fontAlgn="base"/>
            <a:r>
              <a:rPr lang="en-US" dirty="0"/>
              <a:t>Working process of CDMA</a:t>
            </a:r>
            <a:endParaRPr lang="en-US" b="1" dirty="0"/>
          </a:p>
        </p:txBody>
      </p:sp>
      <p:sp>
        <p:nvSpPr>
          <p:cNvPr id="3" name="Content Placeholder 2"/>
          <p:cNvSpPr>
            <a:spLocks noGrp="1"/>
          </p:cNvSpPr>
          <p:nvPr>
            <p:ph idx="1"/>
          </p:nvPr>
        </p:nvSpPr>
        <p:spPr>
          <a:xfrm>
            <a:off x="294363" y="2129425"/>
            <a:ext cx="8523960" cy="4507740"/>
          </a:xfrm>
        </p:spPr>
        <p:txBody>
          <a:bodyPr>
            <a:normAutofit/>
          </a:bodyPr>
          <a:lstStyle/>
          <a:p>
            <a:pPr algn="just" fontAlgn="base">
              <a:buFont typeface="Arial" pitchFamily="34" charset="0"/>
              <a:buChar char="•"/>
            </a:pPr>
            <a:r>
              <a:rPr lang="en-US" sz="2000" dirty="0">
                <a:latin typeface="Arial" pitchFamily="34" charset="0"/>
                <a:cs typeface="Arial" pitchFamily="34" charset="0"/>
              </a:rPr>
              <a:t>When these four stations send data on the same channel., then station 1 multiplies its data by its code i.e. d1c1, station 2 multiplies its data by its code i.e. d2c2 and so on.</a:t>
            </a:r>
          </a:p>
          <a:p>
            <a:pPr algn="just" fontAlgn="base">
              <a:buFont typeface="Arial" pitchFamily="34" charset="0"/>
              <a:buChar char="•"/>
            </a:pPr>
            <a:r>
              <a:rPr lang="en-US" sz="2000" dirty="0">
                <a:latin typeface="Arial" pitchFamily="34" charset="0"/>
                <a:cs typeface="Arial" pitchFamily="34" charset="0"/>
              </a:rPr>
              <a:t>The data that goes on the chancel is the sum of all these terms:</a:t>
            </a:r>
          </a:p>
          <a:p>
            <a:pPr marL="0" indent="0" algn="just" fontAlgn="base">
              <a:buNone/>
            </a:pPr>
            <a:r>
              <a:rPr lang="en-US" sz="2000" dirty="0">
                <a:latin typeface="Arial" pitchFamily="34" charset="0"/>
                <a:cs typeface="Arial" pitchFamily="34" charset="0"/>
              </a:rPr>
              <a:t>                           d1c1 + d2c2 + d3c3 + d4c4</a:t>
            </a:r>
          </a:p>
          <a:p>
            <a:pPr algn="just" fontAlgn="base">
              <a:buFont typeface="Arial" pitchFamily="34" charset="0"/>
              <a:buChar char="•"/>
            </a:pPr>
            <a:r>
              <a:rPr lang="en-US" sz="2000" dirty="0">
                <a:latin typeface="Arial" pitchFamily="34" charset="0"/>
                <a:cs typeface="Arial" pitchFamily="34" charset="0"/>
              </a:rPr>
              <a:t>Any station that wants to receive data from the channel multiplies the data on the channel by the code of the sender.</a:t>
            </a:r>
          </a:p>
          <a:p>
            <a:pPr algn="just" fontAlgn="base">
              <a:buFont typeface="Arial" pitchFamily="34" charset="0"/>
              <a:buChar char="•"/>
            </a:pPr>
            <a:endParaRPr lang="en-US" sz="2000" dirty="0">
              <a:latin typeface="Arial" pitchFamily="34" charset="0"/>
              <a:cs typeface="Arial" pitchFamily="34" charset="0"/>
            </a:endParaRPr>
          </a:p>
          <a:p>
            <a:pPr algn="just" fontAlgn="base">
              <a:buFont typeface="Arial" pitchFamily="34" charset="0"/>
              <a:buChar char="•"/>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86019043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954C-B4BE-4D72-A7F3-10FB7F27FD86}"/>
              </a:ext>
            </a:extLst>
          </p:cNvPr>
          <p:cNvSpPr>
            <a:spLocks noGrp="1"/>
          </p:cNvSpPr>
          <p:nvPr>
            <p:ph type="title"/>
          </p:nvPr>
        </p:nvSpPr>
        <p:spPr/>
        <p:txBody>
          <a:bodyPr/>
          <a:lstStyle/>
          <a:p>
            <a:r>
              <a:rPr lang="en-US" dirty="0"/>
              <a:t>Working process of CDMA</a:t>
            </a:r>
          </a:p>
        </p:txBody>
      </p:sp>
      <p:pic>
        <p:nvPicPr>
          <p:cNvPr id="4" name="Content Placeholder 3">
            <a:extLst>
              <a:ext uri="{FF2B5EF4-FFF2-40B4-BE49-F238E27FC236}">
                <a16:creationId xmlns:a16="http://schemas.microsoft.com/office/drawing/2014/main" id="{6A610E5B-7E62-4DBB-96E5-EEF624C7C396}"/>
              </a:ext>
            </a:extLst>
          </p:cNvPr>
          <p:cNvPicPr>
            <a:picLocks noGrp="1" noChangeAspect="1"/>
          </p:cNvPicPr>
          <p:nvPr>
            <p:ph idx="1"/>
          </p:nvPr>
        </p:nvPicPr>
        <p:blipFill>
          <a:blip r:embed="rId2">
            <a:grayscl/>
            <a:extLst>
              <a:ext uri="{BEBA8EAE-BF5A-486C-A8C5-ECC9F3942E4B}">
                <a14:imgProps xmlns:a14="http://schemas.microsoft.com/office/drawing/2010/main">
                  <a14:imgLayer r:embed="rId3">
                    <a14:imgEffect>
                      <a14:saturation sat="0"/>
                    </a14:imgEffect>
                  </a14:imgLayer>
                </a14:imgProps>
              </a:ext>
            </a:extLst>
          </a:blip>
          <a:srcRect b="10738"/>
          <a:stretch/>
        </p:blipFill>
        <p:spPr>
          <a:xfrm>
            <a:off x="871537" y="2134531"/>
            <a:ext cx="7400925" cy="4408773"/>
          </a:xfrm>
          <a:prstGeom prst="rect">
            <a:avLst/>
          </a:prstGeom>
        </p:spPr>
      </p:pic>
    </p:spTree>
    <p:extLst>
      <p:ext uri="{BB962C8B-B14F-4D97-AF65-F5344CB8AC3E}">
        <p14:creationId xmlns:p14="http://schemas.microsoft.com/office/powerpoint/2010/main" val="2325914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362" y="447805"/>
            <a:ext cx="8229600" cy="1066800"/>
          </a:xfrm>
        </p:spPr>
        <p:txBody>
          <a:bodyPr/>
          <a:lstStyle/>
          <a:p>
            <a:pPr algn="ctr" fontAlgn="base"/>
            <a:r>
              <a:rPr lang="en-US" dirty="0"/>
              <a:t>Working process of CDMA</a:t>
            </a:r>
            <a:endParaRPr lang="en-US" b="1" dirty="0"/>
          </a:p>
        </p:txBody>
      </p:sp>
      <p:sp>
        <p:nvSpPr>
          <p:cNvPr id="3" name="Content Placeholder 2"/>
          <p:cNvSpPr>
            <a:spLocks noGrp="1"/>
          </p:cNvSpPr>
          <p:nvPr>
            <p:ph idx="1"/>
          </p:nvPr>
        </p:nvSpPr>
        <p:spPr>
          <a:xfrm>
            <a:off x="457200" y="1916481"/>
            <a:ext cx="8229600" cy="4432585"/>
          </a:xfrm>
        </p:spPr>
        <p:txBody>
          <a:bodyPr>
            <a:normAutofit/>
          </a:bodyPr>
          <a:lstStyle/>
          <a:p>
            <a:pPr algn="just" fontAlgn="base">
              <a:buFont typeface="Arial" pitchFamily="34" charset="0"/>
              <a:buChar char="•"/>
            </a:pPr>
            <a:r>
              <a:rPr lang="en-US" sz="2000" dirty="0">
                <a:latin typeface="Arial" pitchFamily="34" charset="0"/>
                <a:cs typeface="Arial" pitchFamily="34" charset="0"/>
              </a:rPr>
              <a:t>For e.g. suppose station 2 wants to receive data from station 1</a:t>
            </a:r>
          </a:p>
          <a:p>
            <a:pPr algn="just" fontAlgn="base">
              <a:buFont typeface="Arial" pitchFamily="34" charset="0"/>
              <a:buChar char="•"/>
            </a:pPr>
            <a:r>
              <a:rPr lang="en-US" sz="2000" dirty="0">
                <a:latin typeface="Arial" pitchFamily="34" charset="0"/>
                <a:cs typeface="Arial" pitchFamily="34" charset="0"/>
              </a:rPr>
              <a:t>It multiplies the data on the channel by c1, (code of station 1)</a:t>
            </a:r>
          </a:p>
          <a:p>
            <a:pPr algn="just" fontAlgn="base">
              <a:buFont typeface="Arial" pitchFamily="34" charset="0"/>
              <a:buChar char="•"/>
            </a:pPr>
            <a:r>
              <a:rPr lang="en-US" sz="2000" dirty="0">
                <a:latin typeface="Arial" pitchFamily="34" charset="0"/>
                <a:cs typeface="Arial" pitchFamily="34" charset="0"/>
              </a:rPr>
              <a:t>Because (c1, c1) is 4, but (c2, c1), (c3,c1) and (c4,c1) are all 0s, station 2 divides the result by 4 to get the data from station 1.</a:t>
            </a:r>
          </a:p>
          <a:p>
            <a:pPr marL="0" indent="0" algn="just" fontAlgn="base">
              <a:buNone/>
            </a:pPr>
            <a:r>
              <a:rPr lang="en-US" sz="2000" dirty="0">
                <a:latin typeface="Arial" pitchFamily="34" charset="0"/>
                <a:cs typeface="Arial" pitchFamily="34" charset="0"/>
              </a:rPr>
              <a:t>                     data = (d1c1 + d2c2 + d3c3 + d4c4).c1</a:t>
            </a:r>
          </a:p>
          <a:p>
            <a:pPr marL="0" indent="0" algn="just" fontAlgn="base">
              <a:buNone/>
            </a:pPr>
            <a:r>
              <a:rPr lang="en-US" sz="2000" dirty="0">
                <a:latin typeface="Arial" pitchFamily="34" charset="0"/>
                <a:cs typeface="Arial" pitchFamily="34" charset="0"/>
              </a:rPr>
              <a:t>                             = d1.c1.c1 + d2.c2.c1 + d3.c3.c1 + d4.c4.c1</a:t>
            </a:r>
          </a:p>
          <a:p>
            <a:pPr marL="0" indent="0" algn="just" fontAlgn="base">
              <a:buNone/>
            </a:pPr>
            <a:r>
              <a:rPr lang="en-US" sz="2000" dirty="0">
                <a:latin typeface="Arial" pitchFamily="34" charset="0"/>
                <a:cs typeface="Arial" pitchFamily="34" charset="0"/>
              </a:rPr>
              <a:t>                             = d1.4 + 0 + 0 + 0</a:t>
            </a:r>
          </a:p>
          <a:p>
            <a:pPr marL="0" indent="0" algn="just" fontAlgn="base">
              <a:buNone/>
            </a:pPr>
            <a:r>
              <a:rPr lang="en-US" sz="2000" dirty="0">
                <a:latin typeface="Arial" pitchFamily="34" charset="0"/>
                <a:cs typeface="Arial" pitchFamily="34" charset="0"/>
              </a:rPr>
              <a:t>                            =(d1.4)/4 = d1</a:t>
            </a:r>
          </a:p>
          <a:p>
            <a:pPr marL="0" indent="0" fontAlgn="base">
              <a:buNone/>
            </a:pPr>
            <a:endParaRPr lang="en-US" dirty="0"/>
          </a:p>
        </p:txBody>
      </p:sp>
    </p:spTree>
    <p:extLst>
      <p:ext uri="{BB962C8B-B14F-4D97-AF65-F5344CB8AC3E}">
        <p14:creationId xmlns:p14="http://schemas.microsoft.com/office/powerpoint/2010/main" val="250748837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6FC3F6-5B12-4056-B832-217A014E72D1}"/>
              </a:ext>
            </a:extLst>
          </p:cNvPr>
          <p:cNvSpPr/>
          <p:nvPr/>
        </p:nvSpPr>
        <p:spPr>
          <a:xfrm>
            <a:off x="4572000" y="4124577"/>
            <a:ext cx="3790950" cy="276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3" name="TextBox 2">
            <a:extLst>
              <a:ext uri="{FF2B5EF4-FFF2-40B4-BE49-F238E27FC236}">
                <a16:creationId xmlns:a16="http://schemas.microsoft.com/office/drawing/2014/main" id="{41A856E2-72AF-4F2D-8EB6-55B997E9206E}"/>
              </a:ext>
            </a:extLst>
          </p:cNvPr>
          <p:cNvSpPr txBox="1"/>
          <p:nvPr/>
        </p:nvSpPr>
        <p:spPr>
          <a:xfrm>
            <a:off x="207458" y="2093142"/>
            <a:ext cx="2744341" cy="369332"/>
          </a:xfrm>
          <a:prstGeom prst="rect">
            <a:avLst/>
          </a:prstGeom>
          <a:noFill/>
        </p:spPr>
        <p:txBody>
          <a:bodyPr wrap="none" rtlCol="0">
            <a:spAutoFit/>
          </a:bodyPr>
          <a:lstStyle/>
          <a:p>
            <a:pPr marL="285750" indent="-285750">
              <a:buFont typeface="Wingdings" panose="05000000000000000000" pitchFamily="2" charset="2"/>
              <a:buChar char="v"/>
            </a:pPr>
            <a:r>
              <a:rPr lang="en-US" dirty="0">
                <a:solidFill>
                  <a:srgbClr val="0070C0"/>
                </a:solidFill>
              </a:rPr>
              <a:t>How to generate codes?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3065F5-3308-4045-9010-DED71E7D5065}"/>
                  </a:ext>
                </a:extLst>
              </p:cNvPr>
              <p:cNvSpPr txBox="1"/>
              <p:nvPr/>
            </p:nvSpPr>
            <p:spPr>
              <a:xfrm>
                <a:off x="554648" y="5188137"/>
                <a:ext cx="2556021" cy="1020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b="0" i="1" smtClean="0">
                                    <a:solidFill>
                                      <a:srgbClr val="FF0000"/>
                                    </a:solidFill>
                                    <a:latin typeface="Cambria Math" panose="02040503050406030204" pitchFamily="18" charset="0"/>
                                  </a:rPr>
                                  <m:t>1</m:t>
                                </m:r>
                              </m:e>
                              <m:e>
                                <m:r>
                                  <a:rPr lang="en-US" b="0" i="1" smtClean="0">
                                    <a:solidFill>
                                      <a:srgbClr val="FF000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mr>
                            <m:mr>
                              <m:e>
                                <m:r>
                                  <a:rPr lang="en-US" b="0" i="1" smtClean="0">
                                    <a:solidFill>
                                      <a:srgbClr val="FF0000"/>
                                    </a:solidFill>
                                    <a:latin typeface="Cambria Math" panose="02040503050406030204" pitchFamily="18" charset="0"/>
                                  </a:rPr>
                                  <m:t>1</m:t>
                                </m:r>
                              </m:e>
                              <m:e>
                                <m:r>
                                  <a:rPr lang="en-US" b="0" i="1" smtClean="0">
                                    <a:solidFill>
                                      <a:srgbClr val="FF000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mr>
                            <m:mr>
                              <m:e>
                                <m:r>
                                  <a:rPr lang="en-US" b="0" i="1" smtClean="0">
                                    <a:solidFill>
                                      <a:srgbClr val="00B0F0"/>
                                    </a:solidFill>
                                    <a:latin typeface="Cambria Math" panose="02040503050406030204" pitchFamily="18" charset="0"/>
                                  </a:rPr>
                                  <m:t>1</m:t>
                                </m:r>
                              </m:e>
                              <m:e>
                                <m:r>
                                  <a:rPr lang="en-US" b="0" i="1" smtClean="0">
                                    <a:solidFill>
                                      <a:srgbClr val="00B0F0"/>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mr>
                            <m:mr>
                              <m:e>
                                <m:r>
                                  <a:rPr lang="en-US" b="0" i="1" smtClean="0">
                                    <a:solidFill>
                                      <a:srgbClr val="00B0F0"/>
                                    </a:solidFill>
                                    <a:latin typeface="Cambria Math" panose="02040503050406030204" pitchFamily="18" charset="0"/>
                                  </a:rPr>
                                  <m:t>1</m:t>
                                </m:r>
                              </m:e>
                              <m:e>
                                <m:r>
                                  <a:rPr lang="en-US" b="0" i="1" smtClean="0">
                                    <a:solidFill>
                                      <a:srgbClr val="00B0F0"/>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mr>
                          </m:m>
                        </m:e>
                      </m:d>
                    </m:oMath>
                  </m:oMathPara>
                </a14:m>
                <a:endParaRPr lang="en-US" dirty="0"/>
              </a:p>
            </p:txBody>
          </p:sp>
        </mc:Choice>
        <mc:Fallback xmlns="">
          <p:sp>
            <p:nvSpPr>
              <p:cNvPr id="8" name="TextBox 7">
                <a:extLst>
                  <a:ext uri="{FF2B5EF4-FFF2-40B4-BE49-F238E27FC236}">
                    <a16:creationId xmlns:a16="http://schemas.microsoft.com/office/drawing/2014/main" id="{B43065F5-3308-4045-9010-DED71E7D5065}"/>
                  </a:ext>
                </a:extLst>
              </p:cNvPr>
              <p:cNvSpPr txBox="1">
                <a:spLocks noRot="1" noChangeAspect="1" noMove="1" noResize="1" noEditPoints="1" noAdjustHandles="1" noChangeArrowheads="1" noChangeShapeType="1" noTextEdit="1"/>
              </p:cNvSpPr>
              <p:nvPr/>
            </p:nvSpPr>
            <p:spPr>
              <a:xfrm>
                <a:off x="554648" y="5188137"/>
                <a:ext cx="2556021" cy="102047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D09A645-9073-40B9-B814-3D3F04967827}"/>
                  </a:ext>
                </a:extLst>
              </p:cNvPr>
              <p:cNvSpPr txBox="1"/>
              <p:nvPr/>
            </p:nvSpPr>
            <p:spPr>
              <a:xfrm>
                <a:off x="3843308" y="4124577"/>
                <a:ext cx="4651851" cy="20840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8</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
                        </m:e>
                      </m:d>
                    </m:oMath>
                  </m:oMathPara>
                </a14:m>
                <a:endParaRPr lang="en-US" dirty="0"/>
              </a:p>
            </p:txBody>
          </p:sp>
        </mc:Choice>
        <mc:Fallback xmlns="">
          <p:sp>
            <p:nvSpPr>
              <p:cNvPr id="9" name="TextBox 8">
                <a:extLst>
                  <a:ext uri="{FF2B5EF4-FFF2-40B4-BE49-F238E27FC236}">
                    <a16:creationId xmlns:a16="http://schemas.microsoft.com/office/drawing/2014/main" id="{DD09A645-9073-40B9-B814-3D3F04967827}"/>
                  </a:ext>
                </a:extLst>
              </p:cNvPr>
              <p:cNvSpPr txBox="1">
                <a:spLocks noRot="1" noChangeAspect="1" noMove="1" noResize="1" noEditPoints="1" noAdjustHandles="1" noChangeArrowheads="1" noChangeShapeType="1" noTextEdit="1"/>
              </p:cNvSpPr>
              <p:nvPr/>
            </p:nvSpPr>
            <p:spPr>
              <a:xfrm>
                <a:off x="3843308" y="4124577"/>
                <a:ext cx="4651851" cy="20840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2F0DC59-198B-4F11-BD58-5944C2C339D2}"/>
                  </a:ext>
                </a:extLst>
              </p:cNvPr>
              <p:cNvSpPr txBox="1"/>
              <p:nvPr/>
            </p:nvSpPr>
            <p:spPr>
              <a:xfrm>
                <a:off x="702497" y="3717565"/>
                <a:ext cx="1465722" cy="460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mr>
                          </m:m>
                        </m:e>
                      </m:d>
                    </m:oMath>
                  </m:oMathPara>
                </a14:m>
                <a:endParaRPr lang="en-US" dirty="0"/>
              </a:p>
            </p:txBody>
          </p:sp>
        </mc:Choice>
        <mc:Fallback xmlns="">
          <p:sp>
            <p:nvSpPr>
              <p:cNvPr id="10" name="TextBox 9">
                <a:extLst>
                  <a:ext uri="{FF2B5EF4-FFF2-40B4-BE49-F238E27FC236}">
                    <a16:creationId xmlns:a16="http://schemas.microsoft.com/office/drawing/2014/main" id="{72F0DC59-198B-4F11-BD58-5944C2C339D2}"/>
                  </a:ext>
                </a:extLst>
              </p:cNvPr>
              <p:cNvSpPr txBox="1">
                <a:spLocks noRot="1" noChangeAspect="1" noMove="1" noResize="1" noEditPoints="1" noAdjustHandles="1" noChangeArrowheads="1" noChangeShapeType="1" noTextEdit="1"/>
              </p:cNvSpPr>
              <p:nvPr/>
            </p:nvSpPr>
            <p:spPr>
              <a:xfrm>
                <a:off x="702497" y="3717565"/>
                <a:ext cx="1465722" cy="46012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4F76FA9-0339-4BA1-B836-151FC2FA762C}"/>
                  </a:ext>
                </a:extLst>
              </p:cNvPr>
              <p:cNvSpPr txBox="1"/>
              <p:nvPr/>
            </p:nvSpPr>
            <p:spPr>
              <a:xfrm>
                <a:off x="702497" y="2566474"/>
                <a:ext cx="8191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en-US" dirty="0"/>
              </a:p>
            </p:txBody>
          </p:sp>
        </mc:Choice>
        <mc:Fallback xmlns="">
          <p:sp>
            <p:nvSpPr>
              <p:cNvPr id="11" name="TextBox 10">
                <a:extLst>
                  <a:ext uri="{FF2B5EF4-FFF2-40B4-BE49-F238E27FC236}">
                    <a16:creationId xmlns:a16="http://schemas.microsoft.com/office/drawing/2014/main" id="{E4F76FA9-0339-4BA1-B836-151FC2FA762C}"/>
                  </a:ext>
                </a:extLst>
              </p:cNvPr>
              <p:cNvSpPr txBox="1">
                <a:spLocks noRot="1" noChangeAspect="1" noMove="1" noResize="1" noEditPoints="1" noAdjustHandles="1" noChangeArrowheads="1" noChangeShapeType="1" noTextEdit="1"/>
              </p:cNvSpPr>
              <p:nvPr/>
            </p:nvSpPr>
            <p:spPr>
              <a:xfrm>
                <a:off x="702497" y="2566474"/>
                <a:ext cx="819135" cy="276999"/>
              </a:xfrm>
              <a:prstGeom prst="rect">
                <a:avLst/>
              </a:prstGeom>
              <a:blipFill>
                <a:blip r:embed="rId5"/>
                <a:stretch>
                  <a:fillRect l="-5926"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47C949-0BD8-4237-B7F6-AAA55924CE8E}"/>
                  </a:ext>
                </a:extLst>
              </p:cNvPr>
              <p:cNvSpPr txBox="1"/>
              <p:nvPr/>
            </p:nvSpPr>
            <p:spPr>
              <a:xfrm>
                <a:off x="702497" y="3049539"/>
                <a:ext cx="1770421" cy="4949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1</m:t>
                                    </m:r>
                                  </m:sup>
                                </m:sSup>
                              </m:e>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1</m:t>
                                    </m:r>
                                  </m:sup>
                                </m:sSup>
                              </m:e>
                            </m:mr>
                            <m:mr>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1</m:t>
                                    </m:r>
                                  </m:sup>
                                </m:sSup>
                              </m:e>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𝐻</m:t>
                                    </m:r>
                                  </m:e>
                                  <m:sup>
                                    <m:r>
                                      <a:rPr lang="en-US" b="0" i="1" smtClean="0">
                                        <a:latin typeface="Cambria Math" panose="02040503050406030204" pitchFamily="18" charset="0"/>
                                      </a:rPr>
                                      <m:t>1</m:t>
                                    </m:r>
                                  </m:sup>
                                </m:sSup>
                              </m:e>
                            </m:mr>
                          </m:m>
                        </m:e>
                      </m:d>
                    </m:oMath>
                  </m:oMathPara>
                </a14:m>
                <a:endParaRPr lang="en-US" dirty="0"/>
              </a:p>
            </p:txBody>
          </p:sp>
        </mc:Choice>
        <mc:Fallback xmlns="">
          <p:sp>
            <p:nvSpPr>
              <p:cNvPr id="12" name="TextBox 11">
                <a:extLst>
                  <a:ext uri="{FF2B5EF4-FFF2-40B4-BE49-F238E27FC236}">
                    <a16:creationId xmlns:a16="http://schemas.microsoft.com/office/drawing/2014/main" id="{1B47C949-0BD8-4237-B7F6-AAA55924CE8E}"/>
                  </a:ext>
                </a:extLst>
              </p:cNvPr>
              <p:cNvSpPr txBox="1">
                <a:spLocks noRot="1" noChangeAspect="1" noMove="1" noResize="1" noEditPoints="1" noAdjustHandles="1" noChangeArrowheads="1" noChangeShapeType="1" noTextEdit="1"/>
              </p:cNvSpPr>
              <p:nvPr/>
            </p:nvSpPr>
            <p:spPr>
              <a:xfrm>
                <a:off x="702497" y="3049539"/>
                <a:ext cx="1770421" cy="494944"/>
              </a:xfrm>
              <a:prstGeom prst="rect">
                <a:avLst/>
              </a:prstGeom>
              <a:blipFill>
                <a:blip r:embed="rId6"/>
                <a:stretch>
                  <a:fillRect b="-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DFF8F2A-4493-40B9-94FB-FED179A5871E}"/>
                  </a:ext>
                </a:extLst>
              </p:cNvPr>
              <p:cNvSpPr txBox="1"/>
              <p:nvPr/>
            </p:nvSpPr>
            <p:spPr>
              <a:xfrm>
                <a:off x="671174" y="4401166"/>
                <a:ext cx="1833066" cy="514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𝐻</m:t>
                                    </m:r>
                                  </m:e>
                                  <m:sup>
                                    <m:r>
                                      <a:rPr lang="en-US" b="0" i="1" smtClean="0">
                                        <a:solidFill>
                                          <a:srgbClr val="FF0000"/>
                                        </a:solidFill>
                                        <a:latin typeface="Cambria Math" panose="02040503050406030204" pitchFamily="18" charset="0"/>
                                      </a:rPr>
                                      <m:t>2</m:t>
                                    </m:r>
                                  </m:sup>
                                </m:sSup>
                              </m:e>
                              <m:e>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𝐻</m:t>
                                    </m:r>
                                  </m:e>
                                  <m:sup>
                                    <m:r>
                                      <a:rPr lang="en-US" b="0" i="1" smtClean="0">
                                        <a:solidFill>
                                          <a:srgbClr val="00B050"/>
                                        </a:solidFill>
                                        <a:latin typeface="Cambria Math" panose="02040503050406030204" pitchFamily="18" charset="0"/>
                                      </a:rPr>
                                      <m:t>2</m:t>
                                    </m:r>
                                  </m:sup>
                                </m:sSup>
                              </m:e>
                            </m:mr>
                            <m:mr>
                              <m:e>
                                <m:sSup>
                                  <m:sSupPr>
                                    <m:ctrlPr>
                                      <a:rPr lang="en-US" i="1" smtClean="0">
                                        <a:solidFill>
                                          <a:srgbClr val="00B0F0"/>
                                        </a:solidFill>
                                        <a:latin typeface="Cambria Math" panose="02040503050406030204" pitchFamily="18" charset="0"/>
                                      </a:rPr>
                                    </m:ctrlPr>
                                  </m:sSupPr>
                                  <m:e>
                                    <m:r>
                                      <a:rPr lang="en-US" b="0" i="1" smtClean="0">
                                        <a:solidFill>
                                          <a:srgbClr val="00B0F0"/>
                                        </a:solidFill>
                                        <a:latin typeface="Cambria Math" panose="02040503050406030204" pitchFamily="18" charset="0"/>
                                      </a:rPr>
                                      <m:t>𝐻</m:t>
                                    </m:r>
                                  </m:e>
                                  <m:sup>
                                    <m:r>
                                      <a:rPr lang="en-US" b="0" i="1" smtClean="0">
                                        <a:solidFill>
                                          <a:srgbClr val="00B0F0"/>
                                        </a:solidFill>
                                        <a:latin typeface="Cambria Math" panose="02040503050406030204" pitchFamily="18" charset="0"/>
                                      </a:rPr>
                                      <m:t>2</m:t>
                                    </m:r>
                                  </m:sup>
                                </m:sSup>
                              </m:e>
                              <m:e>
                                <m:sSup>
                                  <m:sSupPr>
                                    <m:ctrlPr>
                                      <a:rPr lang="en-US" i="1" smtClean="0">
                                        <a:solidFill>
                                          <a:schemeClr val="accent2">
                                            <a:lumMod val="75000"/>
                                          </a:schemeClr>
                                        </a:solidFill>
                                        <a:latin typeface="Cambria Math" panose="02040503050406030204" pitchFamily="18" charset="0"/>
                                      </a:rPr>
                                    </m:ctrlPr>
                                  </m:sSupPr>
                                  <m:e>
                                    <m:r>
                                      <a:rPr lang="en-US" b="0" i="1" smtClean="0">
                                        <a:solidFill>
                                          <a:schemeClr val="accent2">
                                            <a:lumMod val="75000"/>
                                          </a:schemeClr>
                                        </a:solidFill>
                                        <a:latin typeface="Cambria Math" panose="02040503050406030204" pitchFamily="18" charset="0"/>
                                      </a:rPr>
                                      <m:t>−</m:t>
                                    </m:r>
                                    <m:r>
                                      <a:rPr lang="en-US" b="0" i="1" smtClean="0">
                                        <a:solidFill>
                                          <a:schemeClr val="accent2">
                                            <a:lumMod val="75000"/>
                                          </a:schemeClr>
                                        </a:solidFill>
                                        <a:latin typeface="Cambria Math" panose="02040503050406030204" pitchFamily="18" charset="0"/>
                                      </a:rPr>
                                      <m:t>𝐻</m:t>
                                    </m:r>
                                  </m:e>
                                  <m:sup>
                                    <m:r>
                                      <a:rPr lang="en-US" b="0" i="1" smtClean="0">
                                        <a:solidFill>
                                          <a:schemeClr val="accent2">
                                            <a:lumMod val="75000"/>
                                          </a:schemeClr>
                                        </a:solidFill>
                                        <a:latin typeface="Cambria Math" panose="02040503050406030204" pitchFamily="18" charset="0"/>
                                      </a:rPr>
                                      <m:t>2</m:t>
                                    </m:r>
                                  </m:sup>
                                </m:sSup>
                              </m:e>
                            </m:mr>
                          </m:m>
                        </m:e>
                      </m:d>
                    </m:oMath>
                  </m:oMathPara>
                </a14:m>
                <a:endParaRPr lang="en-US" dirty="0"/>
              </a:p>
            </p:txBody>
          </p:sp>
        </mc:Choice>
        <mc:Fallback xmlns="">
          <p:sp>
            <p:nvSpPr>
              <p:cNvPr id="13" name="TextBox 12">
                <a:extLst>
                  <a:ext uri="{FF2B5EF4-FFF2-40B4-BE49-F238E27FC236}">
                    <a16:creationId xmlns:a16="http://schemas.microsoft.com/office/drawing/2014/main" id="{FDFF8F2A-4493-40B9-94FB-FED179A5871E}"/>
                  </a:ext>
                </a:extLst>
              </p:cNvPr>
              <p:cNvSpPr txBox="1">
                <a:spLocks noRot="1" noChangeAspect="1" noMove="1" noResize="1" noEditPoints="1" noAdjustHandles="1" noChangeArrowheads="1" noChangeShapeType="1" noTextEdit="1"/>
              </p:cNvSpPr>
              <p:nvPr/>
            </p:nvSpPr>
            <p:spPr>
              <a:xfrm>
                <a:off x="671174" y="4401166"/>
                <a:ext cx="1833066" cy="5140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93CD5B3-DABC-4420-BBB3-0FDEE8CA1F3D}"/>
                  </a:ext>
                </a:extLst>
              </p:cNvPr>
              <p:cNvSpPr txBox="1"/>
              <p:nvPr/>
            </p:nvSpPr>
            <p:spPr>
              <a:xfrm>
                <a:off x="3753577" y="3410518"/>
                <a:ext cx="1838004" cy="512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8</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e>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e>
                            </m:mr>
                            <m:mr>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e>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𝐻</m:t>
                                    </m:r>
                                  </m:e>
                                  <m:sup>
                                    <m:r>
                                      <a:rPr lang="en-US" b="0" i="1" smtClean="0">
                                        <a:latin typeface="Cambria Math" panose="02040503050406030204" pitchFamily="18" charset="0"/>
                                      </a:rPr>
                                      <m:t>4</m:t>
                                    </m:r>
                                  </m:sup>
                                </m:sSup>
                              </m:e>
                            </m:mr>
                          </m:m>
                        </m:e>
                      </m:d>
                    </m:oMath>
                  </m:oMathPara>
                </a14:m>
                <a:endParaRPr lang="en-US" dirty="0"/>
              </a:p>
            </p:txBody>
          </p:sp>
        </mc:Choice>
        <mc:Fallback xmlns="">
          <p:sp>
            <p:nvSpPr>
              <p:cNvPr id="14" name="TextBox 13">
                <a:extLst>
                  <a:ext uri="{FF2B5EF4-FFF2-40B4-BE49-F238E27FC236}">
                    <a16:creationId xmlns:a16="http://schemas.microsoft.com/office/drawing/2014/main" id="{293CD5B3-DABC-4420-BBB3-0FDEE8CA1F3D}"/>
                  </a:ext>
                </a:extLst>
              </p:cNvPr>
              <p:cNvSpPr txBox="1">
                <a:spLocks noRot="1" noChangeAspect="1" noMove="1" noResize="1" noEditPoints="1" noAdjustHandles="1" noChangeArrowheads="1" noChangeShapeType="1" noTextEdit="1"/>
              </p:cNvSpPr>
              <p:nvPr/>
            </p:nvSpPr>
            <p:spPr>
              <a:xfrm>
                <a:off x="3753577" y="3410518"/>
                <a:ext cx="1838004" cy="512897"/>
              </a:xfrm>
              <a:prstGeom prst="rect">
                <a:avLst/>
              </a:prstGeom>
              <a:blipFill>
                <a:blip r:embed="rId8"/>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45A2014-B8FF-494C-B7C1-C01BCFE0EF62}"/>
              </a:ext>
            </a:extLst>
          </p:cNvPr>
          <p:cNvSpPr txBox="1"/>
          <p:nvPr/>
        </p:nvSpPr>
        <p:spPr>
          <a:xfrm>
            <a:off x="3242662" y="2343630"/>
            <a:ext cx="5664692" cy="1015663"/>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Perpetua" panose="02020502060401020303" pitchFamily="18" charset="0"/>
              </a:rPr>
              <a:t>Each row of H is a code of a user. </a:t>
            </a:r>
          </a:p>
          <a:p>
            <a:pPr marL="342900" indent="-342900">
              <a:buFont typeface="Arial" panose="020B0604020202020204" pitchFamily="34" charset="0"/>
              <a:buChar char="•"/>
            </a:pPr>
            <a:r>
              <a:rPr lang="en-US" sz="2000" dirty="0">
                <a:latin typeface="Perpetua" panose="02020502060401020303" pitchFamily="18" charset="0"/>
              </a:rPr>
              <a:t>Codes are orthogonal to each other. That is, multiplying</a:t>
            </a:r>
          </a:p>
          <a:p>
            <a:pPr lvl="1"/>
            <a:r>
              <a:rPr lang="en-US" sz="2000" dirty="0">
                <a:latin typeface="Perpetua" panose="02020502060401020303" pitchFamily="18" charset="0"/>
              </a:rPr>
              <a:t>any two code results in a zero.</a:t>
            </a:r>
          </a:p>
        </p:txBody>
      </p:sp>
      <p:sp>
        <p:nvSpPr>
          <p:cNvPr id="6" name="Rectangle 5">
            <a:extLst>
              <a:ext uri="{FF2B5EF4-FFF2-40B4-BE49-F238E27FC236}">
                <a16:creationId xmlns:a16="http://schemas.microsoft.com/office/drawing/2014/main" id="{2803C578-5EAC-450C-ACC5-869EB79C32A8}"/>
              </a:ext>
            </a:extLst>
          </p:cNvPr>
          <p:cNvSpPr/>
          <p:nvPr/>
        </p:nvSpPr>
        <p:spPr>
          <a:xfrm>
            <a:off x="4572000" y="4124577"/>
            <a:ext cx="1829370" cy="1015663"/>
          </a:xfrm>
          <a:prstGeom prst="rect">
            <a:avLst/>
          </a:prstGeom>
          <a:solidFill>
            <a:srgbClr val="000000">
              <a:alpha val="5098"/>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lumMod val="75000"/>
                  </a:schemeClr>
                </a:solidFill>
              </a:rPr>
              <a:t>H</a:t>
            </a:r>
            <a:r>
              <a:rPr lang="en-US" baseline="30000" dirty="0">
                <a:solidFill>
                  <a:schemeClr val="bg2">
                    <a:lumMod val="75000"/>
                  </a:schemeClr>
                </a:solidFill>
              </a:rPr>
              <a:t>4</a:t>
            </a:r>
            <a:endParaRPr lang="en-US" dirty="0">
              <a:solidFill>
                <a:schemeClr val="bg2">
                  <a:lumMod val="75000"/>
                </a:schemeClr>
              </a:solidFill>
            </a:endParaRPr>
          </a:p>
        </p:txBody>
      </p:sp>
      <p:sp>
        <p:nvSpPr>
          <p:cNvPr id="15" name="Rectangle 14">
            <a:extLst>
              <a:ext uri="{FF2B5EF4-FFF2-40B4-BE49-F238E27FC236}">
                <a16:creationId xmlns:a16="http://schemas.microsoft.com/office/drawing/2014/main" id="{5DD830EF-CF29-432E-82F2-0696AFC87FB4}"/>
              </a:ext>
            </a:extLst>
          </p:cNvPr>
          <p:cNvSpPr/>
          <p:nvPr/>
        </p:nvSpPr>
        <p:spPr>
          <a:xfrm>
            <a:off x="6533579" y="4137459"/>
            <a:ext cx="1829371" cy="1015663"/>
          </a:xfrm>
          <a:prstGeom prst="rect">
            <a:avLst/>
          </a:prstGeom>
          <a:solidFill>
            <a:srgbClr val="000000">
              <a:alpha val="5098"/>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lumMod val="75000"/>
                  </a:schemeClr>
                </a:solidFill>
              </a:rPr>
              <a:t>H</a:t>
            </a:r>
            <a:r>
              <a:rPr lang="en-US" baseline="30000" dirty="0">
                <a:solidFill>
                  <a:schemeClr val="bg2">
                    <a:lumMod val="75000"/>
                  </a:schemeClr>
                </a:solidFill>
              </a:rPr>
              <a:t>4</a:t>
            </a:r>
            <a:endParaRPr lang="en-US" dirty="0">
              <a:solidFill>
                <a:schemeClr val="bg2">
                  <a:lumMod val="75000"/>
                </a:schemeClr>
              </a:solidFill>
            </a:endParaRPr>
          </a:p>
        </p:txBody>
      </p:sp>
      <p:sp>
        <p:nvSpPr>
          <p:cNvPr id="16" name="Rectangle 15">
            <a:extLst>
              <a:ext uri="{FF2B5EF4-FFF2-40B4-BE49-F238E27FC236}">
                <a16:creationId xmlns:a16="http://schemas.microsoft.com/office/drawing/2014/main" id="{DC69DFE6-EDF7-40A5-96D5-34C51D929125}"/>
              </a:ext>
            </a:extLst>
          </p:cNvPr>
          <p:cNvSpPr/>
          <p:nvPr/>
        </p:nvSpPr>
        <p:spPr>
          <a:xfrm>
            <a:off x="4572000" y="5188137"/>
            <a:ext cx="1829370" cy="1015663"/>
          </a:xfrm>
          <a:prstGeom prst="rect">
            <a:avLst/>
          </a:prstGeom>
          <a:solidFill>
            <a:srgbClr val="000000">
              <a:alpha val="5098"/>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lumMod val="75000"/>
                  </a:schemeClr>
                </a:solidFill>
              </a:rPr>
              <a:t>H</a:t>
            </a:r>
            <a:r>
              <a:rPr lang="en-US" baseline="30000" dirty="0">
                <a:solidFill>
                  <a:schemeClr val="bg2">
                    <a:lumMod val="75000"/>
                  </a:schemeClr>
                </a:solidFill>
              </a:rPr>
              <a:t>4</a:t>
            </a:r>
            <a:endParaRPr lang="en-US" dirty="0">
              <a:solidFill>
                <a:schemeClr val="bg2">
                  <a:lumMod val="75000"/>
                </a:schemeClr>
              </a:solidFill>
            </a:endParaRPr>
          </a:p>
        </p:txBody>
      </p:sp>
      <p:sp>
        <p:nvSpPr>
          <p:cNvPr id="17" name="Rectangle 16">
            <a:extLst>
              <a:ext uri="{FF2B5EF4-FFF2-40B4-BE49-F238E27FC236}">
                <a16:creationId xmlns:a16="http://schemas.microsoft.com/office/drawing/2014/main" id="{A2D415FD-72C8-4CA4-940B-ED1C32662EA0}"/>
              </a:ext>
            </a:extLst>
          </p:cNvPr>
          <p:cNvSpPr/>
          <p:nvPr/>
        </p:nvSpPr>
        <p:spPr>
          <a:xfrm>
            <a:off x="6533579" y="5201609"/>
            <a:ext cx="1829370" cy="1015663"/>
          </a:xfrm>
          <a:prstGeom prst="rect">
            <a:avLst/>
          </a:prstGeom>
          <a:solidFill>
            <a:srgbClr val="000000">
              <a:alpha val="5098"/>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lumMod val="75000"/>
                  </a:schemeClr>
                </a:solidFill>
              </a:rPr>
              <a:t>-H</a:t>
            </a:r>
            <a:r>
              <a:rPr lang="en-US" baseline="30000" dirty="0">
                <a:solidFill>
                  <a:schemeClr val="bg2">
                    <a:lumMod val="75000"/>
                  </a:schemeClr>
                </a:solidFill>
              </a:rPr>
              <a:t>4</a:t>
            </a:r>
            <a:endParaRPr lang="en-US" dirty="0">
              <a:solidFill>
                <a:schemeClr val="bg2">
                  <a:lumMod val="75000"/>
                </a:schemeClr>
              </a:solidFill>
            </a:endParaRPr>
          </a:p>
        </p:txBody>
      </p:sp>
    </p:spTree>
    <p:extLst>
      <p:ext uri="{BB962C8B-B14F-4D97-AF65-F5344CB8AC3E}">
        <p14:creationId xmlns:p14="http://schemas.microsoft.com/office/powerpoint/2010/main" val="3206059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7" name="Rectangle 6">
            <a:extLst>
              <a:ext uri="{FF2B5EF4-FFF2-40B4-BE49-F238E27FC236}">
                <a16:creationId xmlns:a16="http://schemas.microsoft.com/office/drawing/2014/main" id="{E74E2C28-505F-4935-91E7-BAE9896D90F3}"/>
              </a:ext>
            </a:extLst>
          </p:cNvPr>
          <p:cNvSpPr/>
          <p:nvPr/>
        </p:nvSpPr>
        <p:spPr>
          <a:xfrm>
            <a:off x="421341" y="2172447"/>
            <a:ext cx="8151159" cy="1541448"/>
          </a:xfrm>
          <a:prstGeom prst="rect">
            <a:avLst/>
          </a:prstGeom>
        </p:spPr>
        <p:txBody>
          <a:bodyPr wrap="square">
            <a:spAutoFit/>
          </a:bodyPr>
          <a:lstStyle/>
          <a:p>
            <a:pPr marL="342900" marR="0" lvl="0" indent="-342900" algn="just">
              <a:lnSpc>
                <a:spcPct val="107000"/>
              </a:lnSpc>
              <a:spcBef>
                <a:spcPts val="0"/>
              </a:spcBef>
              <a:spcAft>
                <a:spcPts val="800"/>
              </a:spcAft>
              <a:buClr>
                <a:srgbClr val="C00000"/>
              </a:buClr>
              <a:buFont typeface="Wingdings" panose="05000000000000000000" pitchFamily="2" charset="2"/>
              <a:buChar char="v"/>
            </a:pPr>
            <a:r>
              <a:rPr lang="en-US" sz="2200" dirty="0">
                <a:solidFill>
                  <a:srgbClr val="0070C0"/>
                </a:solidFill>
                <a:latin typeface="Perpetua" panose="02020502060401020303" pitchFamily="18" charset="0"/>
                <a:ea typeface="Calibri" panose="020F0502020204030204" pitchFamily="34" charset="0"/>
                <a:cs typeface="Arial" panose="020B0604020202020204" pitchFamily="34" charset="0"/>
              </a:rPr>
              <a:t>Suppose there are five users A, B, C, D and E. They want to send 0, +1, +1, -1, -1 bits, respectively. Generate the code for each user and find the transmit sequence. Suppose that a user G wants to decode the information sent from the user B.  How can he do this?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FF5AB64-D723-47FB-A3F9-47646B1CB010}"/>
                  </a:ext>
                </a:extLst>
              </p:cNvPr>
              <p:cNvSpPr txBox="1"/>
              <p:nvPr/>
            </p:nvSpPr>
            <p:spPr>
              <a:xfrm>
                <a:off x="812347" y="3898778"/>
                <a:ext cx="4453399" cy="1107996"/>
              </a:xfrm>
              <a:prstGeom prst="rect">
                <a:avLst/>
              </a:prstGeom>
              <a:noFill/>
            </p:spPr>
            <p:txBody>
              <a:bodyPr wrap="none" rtlCol="0">
                <a:spAutoFit/>
              </a:bodyPr>
              <a:lstStyle/>
              <a:p>
                <a:pPr marL="342900" indent="-342900">
                  <a:buFont typeface="Wingdings" panose="05000000000000000000" pitchFamily="2" charset="2"/>
                  <a:buChar char="§"/>
                </a:pPr>
                <a:r>
                  <a:rPr lang="en-US" sz="2200" dirty="0">
                    <a:solidFill>
                      <a:schemeClr val="tx1"/>
                    </a:solidFill>
                    <a:latin typeface="Perpetua" panose="02020502060401020303" pitchFamily="18" charset="0"/>
                  </a:rPr>
                  <a:t>Since the number of users is 5, use </a:t>
                </a:r>
                <a14:m>
                  <m:oMath xmlns:m="http://schemas.openxmlformats.org/officeDocument/2006/math">
                    <m:sSup>
                      <m:sSupPr>
                        <m:ctrlPr>
                          <a:rPr lang="en-US" sz="2200" i="1" smtClean="0">
                            <a:solidFill>
                              <a:schemeClr val="tx1"/>
                            </a:solidFill>
                            <a:latin typeface="Cambria Math" panose="02040503050406030204" pitchFamily="18" charset="0"/>
                          </a:rPr>
                        </m:ctrlPr>
                      </m:sSupPr>
                      <m:e>
                        <m:r>
                          <a:rPr lang="en-US" sz="2200" b="0" i="1" smtClean="0">
                            <a:solidFill>
                              <a:schemeClr val="tx1"/>
                            </a:solidFill>
                            <a:latin typeface="Cambria Math" panose="02040503050406030204" pitchFamily="18" charset="0"/>
                          </a:rPr>
                          <m:t>𝐻</m:t>
                        </m:r>
                      </m:e>
                      <m:sup>
                        <m:r>
                          <a:rPr lang="en-US" sz="2200" b="0" i="1" smtClean="0">
                            <a:solidFill>
                              <a:schemeClr val="tx1"/>
                            </a:solidFill>
                            <a:latin typeface="Cambria Math" panose="02040503050406030204" pitchFamily="18" charset="0"/>
                          </a:rPr>
                          <m:t>8</m:t>
                        </m:r>
                      </m:sup>
                    </m:sSup>
                  </m:oMath>
                </a14:m>
                <a:endParaRPr lang="en-US" sz="2200" dirty="0">
                  <a:solidFill>
                    <a:schemeClr val="tx1"/>
                  </a:solidFill>
                  <a:latin typeface="Perpetua" panose="02020502060401020303" pitchFamily="18" charset="0"/>
                </a:endParaRPr>
              </a:p>
              <a:p>
                <a:pPr marL="342900" indent="-342900">
                  <a:buFont typeface="Wingdings" panose="05000000000000000000" pitchFamily="2" charset="2"/>
                  <a:buChar char="§"/>
                </a:pPr>
                <a:r>
                  <a:rPr lang="en-US" sz="2200" dirty="0">
                    <a:solidFill>
                      <a:schemeClr val="tx1"/>
                    </a:solidFill>
                    <a:latin typeface="Perpetua" panose="02020502060401020303" pitchFamily="18" charset="0"/>
                  </a:rPr>
                  <a:t>Multiply user code by his bit</a:t>
                </a:r>
              </a:p>
              <a:p>
                <a:pPr marL="342900" indent="-342900">
                  <a:buFont typeface="Wingdings" panose="05000000000000000000" pitchFamily="2" charset="2"/>
                  <a:buChar char="§"/>
                </a:pPr>
                <a:r>
                  <a:rPr lang="en-US" sz="2200" dirty="0">
                    <a:solidFill>
                      <a:schemeClr val="tx1"/>
                    </a:solidFill>
                    <a:latin typeface="Perpetua" panose="02020502060401020303" pitchFamily="18" charset="0"/>
                  </a:rPr>
                  <a:t>Add the results of the multiplication</a:t>
                </a:r>
              </a:p>
            </p:txBody>
          </p:sp>
        </mc:Choice>
        <mc:Fallback xmlns="">
          <p:sp>
            <p:nvSpPr>
              <p:cNvPr id="22" name="TextBox 21">
                <a:extLst>
                  <a:ext uri="{FF2B5EF4-FFF2-40B4-BE49-F238E27FC236}">
                    <a16:creationId xmlns:a16="http://schemas.microsoft.com/office/drawing/2014/main" id="{DFF5AB64-D723-47FB-A3F9-47646B1CB010}"/>
                  </a:ext>
                </a:extLst>
              </p:cNvPr>
              <p:cNvSpPr txBox="1">
                <a:spLocks noRot="1" noChangeAspect="1" noMove="1" noResize="1" noEditPoints="1" noAdjustHandles="1" noChangeArrowheads="1" noChangeShapeType="1" noTextEdit="1"/>
              </p:cNvSpPr>
              <p:nvPr/>
            </p:nvSpPr>
            <p:spPr>
              <a:xfrm>
                <a:off x="812347" y="3898778"/>
                <a:ext cx="4453399" cy="1107996"/>
              </a:xfrm>
              <a:prstGeom prst="rect">
                <a:avLst/>
              </a:prstGeom>
              <a:blipFill>
                <a:blip r:embed="rId2"/>
                <a:stretch>
                  <a:fillRect l="-1505" t="-3315" b="-10497"/>
                </a:stretch>
              </a:blipFill>
            </p:spPr>
            <p:txBody>
              <a:bodyPr/>
              <a:lstStyle/>
              <a:p>
                <a:r>
                  <a:rPr lang="en-US">
                    <a:noFill/>
                  </a:rPr>
                  <a:t> </a:t>
                </a:r>
              </a:p>
            </p:txBody>
          </p:sp>
        </mc:Fallback>
      </mc:AlternateContent>
    </p:spTree>
    <p:extLst>
      <p:ext uri="{BB962C8B-B14F-4D97-AF65-F5344CB8AC3E}">
        <p14:creationId xmlns:p14="http://schemas.microsoft.com/office/powerpoint/2010/main" val="4079741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grpSp>
        <p:nvGrpSpPr>
          <p:cNvPr id="3" name="Group 2">
            <a:extLst>
              <a:ext uri="{FF2B5EF4-FFF2-40B4-BE49-F238E27FC236}">
                <a16:creationId xmlns:a16="http://schemas.microsoft.com/office/drawing/2014/main" id="{F612A4E5-CC19-4911-8C98-CC86E2D819C2}"/>
              </a:ext>
            </a:extLst>
          </p:cNvPr>
          <p:cNvGrpSpPr/>
          <p:nvPr/>
        </p:nvGrpSpPr>
        <p:grpSpPr>
          <a:xfrm>
            <a:off x="428115" y="2477583"/>
            <a:ext cx="5443253" cy="2258239"/>
            <a:chOff x="428115" y="2477583"/>
            <a:chExt cx="5443253" cy="2258239"/>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35ACC2C-D52C-4D88-BC61-0FF9DB72CD72}"/>
                    </a:ext>
                  </a:extLst>
                </p:cNvPr>
                <p:cNvSpPr txBox="1"/>
                <p:nvPr/>
              </p:nvSpPr>
              <p:spPr>
                <a:xfrm>
                  <a:off x="595351" y="2477583"/>
                  <a:ext cx="8535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1=</m:t>
                        </m:r>
                      </m:oMath>
                    </m:oMathPara>
                  </a14:m>
                  <a:endParaRPr lang="en-US" sz="1600" dirty="0"/>
                </a:p>
              </p:txBody>
            </p:sp>
          </mc:Choice>
          <mc:Fallback xmlns="">
            <p:sp>
              <p:nvSpPr>
                <p:cNvPr id="7" name="TextBox 6">
                  <a:extLst>
                    <a:ext uri="{FF2B5EF4-FFF2-40B4-BE49-F238E27FC236}">
                      <a16:creationId xmlns:a16="http://schemas.microsoft.com/office/drawing/2014/main" id="{E35ACC2C-D52C-4D88-BC61-0FF9DB72CD72}"/>
                    </a:ext>
                  </a:extLst>
                </p:cNvPr>
                <p:cNvSpPr txBox="1">
                  <a:spLocks noRot="1" noChangeAspect="1" noMove="1" noResize="1" noEditPoints="1" noAdjustHandles="1" noChangeArrowheads="1" noChangeShapeType="1" noTextEdit="1"/>
                </p:cNvSpPr>
                <p:nvPr/>
              </p:nvSpPr>
              <p:spPr>
                <a:xfrm>
                  <a:off x="595351" y="2477583"/>
                  <a:ext cx="853502" cy="246221"/>
                </a:xfrm>
                <a:prstGeom prst="rect">
                  <a:avLst/>
                </a:prstGeom>
                <a:blipFill>
                  <a:blip r:embed="rId2"/>
                  <a:stretch>
                    <a:fillRect l="-5714" r="-1429"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4C311FC-5ACA-4654-AE40-08639E56491C}"/>
                    </a:ext>
                  </a:extLst>
                </p:cNvPr>
                <p:cNvSpPr txBox="1"/>
                <p:nvPr/>
              </p:nvSpPr>
              <p:spPr>
                <a:xfrm>
                  <a:off x="1553199" y="2477583"/>
                  <a:ext cx="36590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mr>
                            </m:m>
                          </m:e>
                        </m:d>
                      </m:oMath>
                    </m:oMathPara>
                  </a14:m>
                  <a:endParaRPr lang="en-US" sz="1600" dirty="0"/>
                </a:p>
              </p:txBody>
            </p:sp>
          </mc:Choice>
          <mc:Fallback xmlns="">
            <p:sp>
              <p:nvSpPr>
                <p:cNvPr id="8" name="TextBox 7">
                  <a:extLst>
                    <a:ext uri="{FF2B5EF4-FFF2-40B4-BE49-F238E27FC236}">
                      <a16:creationId xmlns:a16="http://schemas.microsoft.com/office/drawing/2014/main" id="{A4C311FC-5ACA-4654-AE40-08639E56491C}"/>
                    </a:ext>
                  </a:extLst>
                </p:cNvPr>
                <p:cNvSpPr txBox="1">
                  <a:spLocks noRot="1" noChangeAspect="1" noMove="1" noResize="1" noEditPoints="1" noAdjustHandles="1" noChangeArrowheads="1" noChangeShapeType="1" noTextEdit="1"/>
                </p:cNvSpPr>
                <p:nvPr/>
              </p:nvSpPr>
              <p:spPr>
                <a:xfrm>
                  <a:off x="1553199" y="2477583"/>
                  <a:ext cx="3659014" cy="246221"/>
                </a:xfrm>
                <a:prstGeom prst="rect">
                  <a:avLst/>
                </a:prstGeom>
                <a:blipFill>
                  <a:blip r:embed="rId3"/>
                  <a:stretch>
                    <a:fillRect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9CF51A-3A20-4730-BAF2-47EE3FB81846}"/>
                    </a:ext>
                  </a:extLst>
                </p:cNvPr>
                <p:cNvSpPr txBox="1"/>
                <p:nvPr/>
              </p:nvSpPr>
              <p:spPr>
                <a:xfrm>
                  <a:off x="595351" y="2845639"/>
                  <a:ext cx="8535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2=</m:t>
                        </m:r>
                      </m:oMath>
                    </m:oMathPara>
                  </a14:m>
                  <a:endParaRPr lang="en-US" sz="1600" dirty="0"/>
                </a:p>
              </p:txBody>
            </p:sp>
          </mc:Choice>
          <mc:Fallback xmlns="">
            <p:sp>
              <p:nvSpPr>
                <p:cNvPr id="9" name="TextBox 8">
                  <a:extLst>
                    <a:ext uri="{FF2B5EF4-FFF2-40B4-BE49-F238E27FC236}">
                      <a16:creationId xmlns:a16="http://schemas.microsoft.com/office/drawing/2014/main" id="{339CF51A-3A20-4730-BAF2-47EE3FB81846}"/>
                    </a:ext>
                  </a:extLst>
                </p:cNvPr>
                <p:cNvSpPr txBox="1">
                  <a:spLocks noRot="1" noChangeAspect="1" noMove="1" noResize="1" noEditPoints="1" noAdjustHandles="1" noChangeArrowheads="1" noChangeShapeType="1" noTextEdit="1"/>
                </p:cNvSpPr>
                <p:nvPr/>
              </p:nvSpPr>
              <p:spPr>
                <a:xfrm>
                  <a:off x="595351" y="2845639"/>
                  <a:ext cx="853502" cy="246221"/>
                </a:xfrm>
                <a:prstGeom prst="rect">
                  <a:avLst/>
                </a:prstGeom>
                <a:blipFill>
                  <a:blip r:embed="rId4"/>
                  <a:stretch>
                    <a:fillRect l="-5714" r="-1429"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470247F-903E-4A17-A563-B38C9AF2AAE6}"/>
                    </a:ext>
                  </a:extLst>
                </p:cNvPr>
                <p:cNvSpPr txBox="1"/>
                <p:nvPr/>
              </p:nvSpPr>
              <p:spPr>
                <a:xfrm>
                  <a:off x="1553199" y="2845639"/>
                  <a:ext cx="369107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mr>
                            </m:m>
                          </m:e>
                        </m:d>
                      </m:oMath>
                    </m:oMathPara>
                  </a14:m>
                  <a:endParaRPr lang="en-US" sz="1600" dirty="0"/>
                </a:p>
              </p:txBody>
            </p:sp>
          </mc:Choice>
          <mc:Fallback xmlns="">
            <p:sp>
              <p:nvSpPr>
                <p:cNvPr id="10" name="TextBox 9">
                  <a:extLst>
                    <a:ext uri="{FF2B5EF4-FFF2-40B4-BE49-F238E27FC236}">
                      <a16:creationId xmlns:a16="http://schemas.microsoft.com/office/drawing/2014/main" id="{4470247F-903E-4A17-A563-B38C9AF2AAE6}"/>
                    </a:ext>
                  </a:extLst>
                </p:cNvPr>
                <p:cNvSpPr txBox="1">
                  <a:spLocks noRot="1" noChangeAspect="1" noMove="1" noResize="1" noEditPoints="1" noAdjustHandles="1" noChangeArrowheads="1" noChangeShapeType="1" noTextEdit="1"/>
                </p:cNvSpPr>
                <p:nvPr/>
              </p:nvSpPr>
              <p:spPr>
                <a:xfrm>
                  <a:off x="1553199" y="2845639"/>
                  <a:ext cx="3691074" cy="246221"/>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37CC3E2-A4E8-467E-9FC2-9A56CD20F9BC}"/>
                    </a:ext>
                  </a:extLst>
                </p:cNvPr>
                <p:cNvSpPr txBox="1"/>
                <p:nvPr/>
              </p:nvSpPr>
              <p:spPr>
                <a:xfrm>
                  <a:off x="595351" y="3220575"/>
                  <a:ext cx="8535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3=</m:t>
                        </m:r>
                      </m:oMath>
                    </m:oMathPara>
                  </a14:m>
                  <a:endParaRPr lang="en-US" sz="1600" dirty="0"/>
                </a:p>
              </p:txBody>
            </p:sp>
          </mc:Choice>
          <mc:Fallback xmlns="">
            <p:sp>
              <p:nvSpPr>
                <p:cNvPr id="11" name="TextBox 10">
                  <a:extLst>
                    <a:ext uri="{FF2B5EF4-FFF2-40B4-BE49-F238E27FC236}">
                      <a16:creationId xmlns:a16="http://schemas.microsoft.com/office/drawing/2014/main" id="{D37CC3E2-A4E8-467E-9FC2-9A56CD20F9BC}"/>
                    </a:ext>
                  </a:extLst>
                </p:cNvPr>
                <p:cNvSpPr txBox="1">
                  <a:spLocks noRot="1" noChangeAspect="1" noMove="1" noResize="1" noEditPoints="1" noAdjustHandles="1" noChangeArrowheads="1" noChangeShapeType="1" noTextEdit="1"/>
                </p:cNvSpPr>
                <p:nvPr/>
              </p:nvSpPr>
              <p:spPr>
                <a:xfrm>
                  <a:off x="595351" y="3220575"/>
                  <a:ext cx="853502" cy="246221"/>
                </a:xfrm>
                <a:prstGeom prst="rect">
                  <a:avLst/>
                </a:prstGeom>
                <a:blipFill>
                  <a:blip r:embed="rId6"/>
                  <a:stretch>
                    <a:fillRect l="-5714" r="-1429"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095E865-2CD1-4387-8D27-46154D974258}"/>
                    </a:ext>
                  </a:extLst>
                </p:cNvPr>
                <p:cNvSpPr txBox="1"/>
                <p:nvPr/>
              </p:nvSpPr>
              <p:spPr>
                <a:xfrm>
                  <a:off x="1553199" y="3220575"/>
                  <a:ext cx="373595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mr>
                            </m:m>
                          </m:e>
                        </m:d>
                      </m:oMath>
                    </m:oMathPara>
                  </a14:m>
                  <a:endParaRPr lang="en-US" sz="1600" dirty="0"/>
                </a:p>
              </p:txBody>
            </p:sp>
          </mc:Choice>
          <mc:Fallback xmlns="">
            <p:sp>
              <p:nvSpPr>
                <p:cNvPr id="12" name="TextBox 11">
                  <a:extLst>
                    <a:ext uri="{FF2B5EF4-FFF2-40B4-BE49-F238E27FC236}">
                      <a16:creationId xmlns:a16="http://schemas.microsoft.com/office/drawing/2014/main" id="{7095E865-2CD1-4387-8D27-46154D974258}"/>
                    </a:ext>
                  </a:extLst>
                </p:cNvPr>
                <p:cNvSpPr txBox="1">
                  <a:spLocks noRot="1" noChangeAspect="1" noMove="1" noResize="1" noEditPoints="1" noAdjustHandles="1" noChangeArrowheads="1" noChangeShapeType="1" noTextEdit="1"/>
                </p:cNvSpPr>
                <p:nvPr/>
              </p:nvSpPr>
              <p:spPr>
                <a:xfrm>
                  <a:off x="1553199" y="3220575"/>
                  <a:ext cx="3735958" cy="246221"/>
                </a:xfrm>
                <a:prstGeom prst="rect">
                  <a:avLst/>
                </a:prstGeom>
                <a:blipFill>
                  <a:blip r:embed="rId7"/>
                  <a:stretch>
                    <a:fillRect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F89DEF-6B53-488E-B0F3-7A5AB1D05900}"/>
                    </a:ext>
                  </a:extLst>
                </p:cNvPr>
                <p:cNvSpPr txBox="1"/>
                <p:nvPr/>
              </p:nvSpPr>
              <p:spPr>
                <a:xfrm>
                  <a:off x="476205" y="3586858"/>
                  <a:ext cx="100739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b="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4=</m:t>
                        </m:r>
                      </m:oMath>
                    </m:oMathPara>
                  </a14:m>
                  <a:endParaRPr lang="en-US" sz="1600" dirty="0"/>
                </a:p>
              </p:txBody>
            </p:sp>
          </mc:Choice>
          <mc:Fallback xmlns="">
            <p:sp>
              <p:nvSpPr>
                <p:cNvPr id="13" name="TextBox 12">
                  <a:extLst>
                    <a:ext uri="{FF2B5EF4-FFF2-40B4-BE49-F238E27FC236}">
                      <a16:creationId xmlns:a16="http://schemas.microsoft.com/office/drawing/2014/main" id="{13F89DEF-6B53-488E-B0F3-7A5AB1D05900}"/>
                    </a:ext>
                  </a:extLst>
                </p:cNvPr>
                <p:cNvSpPr txBox="1">
                  <a:spLocks noRot="1" noChangeAspect="1" noMove="1" noResize="1" noEditPoints="1" noAdjustHandles="1" noChangeArrowheads="1" noChangeShapeType="1" noTextEdit="1"/>
                </p:cNvSpPr>
                <p:nvPr/>
              </p:nvSpPr>
              <p:spPr>
                <a:xfrm>
                  <a:off x="476205" y="3586858"/>
                  <a:ext cx="1007392" cy="246221"/>
                </a:xfrm>
                <a:prstGeom prst="rect">
                  <a:avLst/>
                </a:prstGeom>
                <a:blipFill>
                  <a:blip r:embed="rId8"/>
                  <a:stretch>
                    <a:fillRect r="-1818"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45B22A-A030-44FD-BD1A-4BCA17DA8F66}"/>
                    </a:ext>
                  </a:extLst>
                </p:cNvPr>
                <p:cNvSpPr txBox="1"/>
                <p:nvPr/>
              </p:nvSpPr>
              <p:spPr>
                <a:xfrm>
                  <a:off x="1499663" y="3549540"/>
                  <a:ext cx="378084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mr>
                            </m:m>
                          </m:e>
                        </m:d>
                      </m:oMath>
                    </m:oMathPara>
                  </a14:m>
                  <a:endParaRPr lang="en-US" sz="1600" dirty="0"/>
                </a:p>
              </p:txBody>
            </p:sp>
          </mc:Choice>
          <mc:Fallback xmlns="">
            <p:sp>
              <p:nvSpPr>
                <p:cNvPr id="14" name="TextBox 13">
                  <a:extLst>
                    <a:ext uri="{FF2B5EF4-FFF2-40B4-BE49-F238E27FC236}">
                      <a16:creationId xmlns:a16="http://schemas.microsoft.com/office/drawing/2014/main" id="{F745B22A-A030-44FD-BD1A-4BCA17DA8F66}"/>
                    </a:ext>
                  </a:extLst>
                </p:cNvPr>
                <p:cNvSpPr txBox="1">
                  <a:spLocks noRot="1" noChangeAspect="1" noMove="1" noResize="1" noEditPoints="1" noAdjustHandles="1" noChangeArrowheads="1" noChangeShapeType="1" noTextEdit="1"/>
                </p:cNvSpPr>
                <p:nvPr/>
              </p:nvSpPr>
              <p:spPr>
                <a:xfrm>
                  <a:off x="1499663" y="3549540"/>
                  <a:ext cx="3780843" cy="246221"/>
                </a:xfrm>
                <a:prstGeom prst="rect">
                  <a:avLst/>
                </a:prstGeom>
                <a:blipFill>
                  <a:blip r:embed="rId9"/>
                  <a:stretch>
                    <a:fillRect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8E58983-8DB4-49E5-8A85-B5C05C70305B}"/>
                    </a:ext>
                  </a:extLst>
                </p:cNvPr>
                <p:cNvSpPr txBox="1"/>
                <p:nvPr/>
              </p:nvSpPr>
              <p:spPr>
                <a:xfrm>
                  <a:off x="428115" y="3953958"/>
                  <a:ext cx="100739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5=</m:t>
                        </m:r>
                      </m:oMath>
                    </m:oMathPara>
                  </a14:m>
                  <a:endParaRPr lang="en-US" sz="1600" dirty="0"/>
                </a:p>
              </p:txBody>
            </p:sp>
          </mc:Choice>
          <mc:Fallback xmlns="">
            <p:sp>
              <p:nvSpPr>
                <p:cNvPr id="15" name="TextBox 14">
                  <a:extLst>
                    <a:ext uri="{FF2B5EF4-FFF2-40B4-BE49-F238E27FC236}">
                      <a16:creationId xmlns:a16="http://schemas.microsoft.com/office/drawing/2014/main" id="{D8E58983-8DB4-49E5-8A85-B5C05C70305B}"/>
                    </a:ext>
                  </a:extLst>
                </p:cNvPr>
                <p:cNvSpPr txBox="1">
                  <a:spLocks noRot="1" noChangeAspect="1" noMove="1" noResize="1" noEditPoints="1" noAdjustHandles="1" noChangeArrowheads="1" noChangeShapeType="1" noTextEdit="1"/>
                </p:cNvSpPr>
                <p:nvPr/>
              </p:nvSpPr>
              <p:spPr>
                <a:xfrm>
                  <a:off x="428115" y="3953958"/>
                  <a:ext cx="1007392" cy="246221"/>
                </a:xfrm>
                <a:prstGeom prst="rect">
                  <a:avLst/>
                </a:prstGeom>
                <a:blipFill>
                  <a:blip r:embed="rId10"/>
                  <a:stretch>
                    <a:fillRect r="-1818"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8BF343C-4F85-4A07-A8BD-63498616FE07}"/>
                    </a:ext>
                  </a:extLst>
                </p:cNvPr>
                <p:cNvSpPr txBox="1"/>
                <p:nvPr/>
              </p:nvSpPr>
              <p:spPr>
                <a:xfrm>
                  <a:off x="1553199" y="3953958"/>
                  <a:ext cx="373595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mr>
                            </m:m>
                          </m:e>
                        </m:d>
                      </m:oMath>
                    </m:oMathPara>
                  </a14:m>
                  <a:endParaRPr lang="en-US" sz="1600" dirty="0"/>
                </a:p>
              </p:txBody>
            </p:sp>
          </mc:Choice>
          <mc:Fallback xmlns="">
            <p:sp>
              <p:nvSpPr>
                <p:cNvPr id="16" name="TextBox 15">
                  <a:extLst>
                    <a:ext uri="{FF2B5EF4-FFF2-40B4-BE49-F238E27FC236}">
                      <a16:creationId xmlns:a16="http://schemas.microsoft.com/office/drawing/2014/main" id="{18BF343C-4F85-4A07-A8BD-63498616FE07}"/>
                    </a:ext>
                  </a:extLst>
                </p:cNvPr>
                <p:cNvSpPr txBox="1">
                  <a:spLocks noRot="1" noChangeAspect="1" noMove="1" noResize="1" noEditPoints="1" noAdjustHandles="1" noChangeArrowheads="1" noChangeShapeType="1" noTextEdit="1"/>
                </p:cNvSpPr>
                <p:nvPr/>
              </p:nvSpPr>
              <p:spPr>
                <a:xfrm>
                  <a:off x="1553199" y="3953958"/>
                  <a:ext cx="3735958" cy="246221"/>
                </a:xfrm>
                <a:prstGeom prst="rect">
                  <a:avLst/>
                </a:prstGeom>
                <a:blipFill>
                  <a:blip r:embed="rId11"/>
                  <a:stretch>
                    <a:fillRect b="-10000"/>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88CDEFB8-1BBC-46BD-9355-6183585D726A}"/>
                </a:ext>
              </a:extLst>
            </p:cNvPr>
            <p:cNvCxnSpPr/>
            <p:nvPr/>
          </p:nvCxnSpPr>
          <p:spPr>
            <a:xfrm>
              <a:off x="1185901" y="4411158"/>
              <a:ext cx="46854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E58F02-E310-45D7-A5D9-F9F02474B679}"/>
                    </a:ext>
                  </a:extLst>
                </p:cNvPr>
                <p:cNvSpPr txBox="1"/>
                <p:nvPr/>
              </p:nvSpPr>
              <p:spPr>
                <a:xfrm>
                  <a:off x="1634097" y="4489601"/>
                  <a:ext cx="374237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−4</m:t>
                                  </m:r>
                                </m:e>
                                <m:e>
                                  <m:r>
                                    <a:rPr lang="en-US" sz="1600" b="0" i="1" smtClean="0">
                                      <a:latin typeface="Cambria Math" panose="02040503050406030204" pitchFamily="18" charset="0"/>
                                    </a:rPr>
                                    <m:t>    2</m:t>
                                  </m:r>
                                </m:e>
                                <m:e>
                                  <m:r>
                                    <a:rPr lang="en-US" sz="1600" b="0" i="1" smtClean="0">
                                      <a:latin typeface="Cambria Math" panose="02040503050406030204" pitchFamily="18" charset="0"/>
                                    </a:rPr>
                                    <m:t>   2</m:t>
                                  </m:r>
                                </m:e>
                                <m:e>
                                  <m:r>
                                    <a:rPr lang="en-US" sz="1600" b="0" i="1" smtClean="0">
                                      <a:latin typeface="Cambria Math" panose="02040503050406030204" pitchFamily="18" charset="0"/>
                                    </a:rPr>
                                    <m:t>   2</m:t>
                                  </m:r>
                                </m:e>
                                <m:e>
                                  <m:r>
                                    <a:rPr lang="en-US" sz="1600" b="0" i="1" smtClean="0">
                                      <a:latin typeface="Cambria Math" panose="02040503050406030204" pitchFamily="18" charset="0"/>
                                    </a:rPr>
                                    <m:t>   −2</m:t>
                                  </m:r>
                                </m:e>
                              </m:mr>
                            </m:m>
                          </m:e>
                        </m:d>
                      </m:oMath>
                    </m:oMathPara>
                  </a14:m>
                  <a:endParaRPr lang="en-US" sz="1600" dirty="0"/>
                </a:p>
              </p:txBody>
            </p:sp>
          </mc:Choice>
          <mc:Fallback xmlns="">
            <p:sp>
              <p:nvSpPr>
                <p:cNvPr id="18" name="TextBox 17">
                  <a:extLst>
                    <a:ext uri="{FF2B5EF4-FFF2-40B4-BE49-F238E27FC236}">
                      <a16:creationId xmlns:a16="http://schemas.microsoft.com/office/drawing/2014/main" id="{64E58F02-E310-45D7-A5D9-F9F02474B679}"/>
                    </a:ext>
                  </a:extLst>
                </p:cNvPr>
                <p:cNvSpPr txBox="1">
                  <a:spLocks noRot="1" noChangeAspect="1" noMove="1" noResize="1" noEditPoints="1" noAdjustHandles="1" noChangeArrowheads="1" noChangeShapeType="1" noTextEdit="1"/>
                </p:cNvSpPr>
                <p:nvPr/>
              </p:nvSpPr>
              <p:spPr>
                <a:xfrm>
                  <a:off x="1634097" y="4489601"/>
                  <a:ext cx="3742370" cy="246221"/>
                </a:xfrm>
                <a:prstGeom prst="rect">
                  <a:avLst/>
                </a:prstGeom>
                <a:blipFill>
                  <a:blip r:embed="rId12"/>
                  <a:stretch>
                    <a:fillRect b="-975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22C640-79CA-4D92-BBD9-AEA356F70908}"/>
                  </a:ext>
                </a:extLst>
              </p:cNvPr>
              <p:cNvSpPr txBox="1"/>
              <p:nvPr/>
            </p:nvSpPr>
            <p:spPr>
              <a:xfrm>
                <a:off x="2550854" y="5298438"/>
                <a:ext cx="42284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    0</m:t>
                                </m:r>
                              </m:e>
                              <m:e>
                                <m:r>
                                  <a:rPr lang="en-US" b="0" i="1" smtClean="0">
                                    <a:latin typeface="Cambria Math" panose="02040503050406030204" pitchFamily="18" charset="0"/>
                                  </a:rPr>
                                  <m:t>   0</m:t>
                                </m:r>
                              </m:e>
                              <m:e>
                                <m:r>
                                  <a:rPr lang="en-US" b="0" i="1" smtClean="0">
                                    <a:latin typeface="Cambria Math" panose="02040503050406030204" pitchFamily="18" charset="0"/>
                                  </a:rPr>
                                  <m:t>−4</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mr>
                          </m:m>
                        </m:e>
                      </m:d>
                    </m:oMath>
                  </m:oMathPara>
                </a14:m>
                <a:endParaRPr lang="en-US" dirty="0"/>
              </a:p>
            </p:txBody>
          </p:sp>
        </mc:Choice>
        <mc:Fallback xmlns="">
          <p:sp>
            <p:nvSpPr>
              <p:cNvPr id="19" name="TextBox 18">
                <a:extLst>
                  <a:ext uri="{FF2B5EF4-FFF2-40B4-BE49-F238E27FC236}">
                    <a16:creationId xmlns:a16="http://schemas.microsoft.com/office/drawing/2014/main" id="{9922C640-79CA-4D92-BBD9-AEA356F70908}"/>
                  </a:ext>
                </a:extLst>
              </p:cNvPr>
              <p:cNvSpPr txBox="1">
                <a:spLocks noRot="1" noChangeAspect="1" noMove="1" noResize="1" noEditPoints="1" noAdjustHandles="1" noChangeArrowheads="1" noChangeShapeType="1" noTextEdit="1"/>
              </p:cNvSpPr>
              <p:nvPr/>
            </p:nvSpPr>
            <p:spPr>
              <a:xfrm>
                <a:off x="2550854" y="5298438"/>
                <a:ext cx="4228402" cy="276999"/>
              </a:xfrm>
              <a:prstGeom prst="rect">
                <a:avLst/>
              </a:prstGeom>
              <a:blipFill>
                <a:blip r:embed="rId13"/>
                <a:stretch>
                  <a:fillRect b="-1087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978BD597-6ADD-4164-80BB-DAAEFFC8EB67}"/>
              </a:ext>
            </a:extLst>
          </p:cNvPr>
          <p:cNvSpPr txBox="1"/>
          <p:nvPr/>
        </p:nvSpPr>
        <p:spPr>
          <a:xfrm>
            <a:off x="138151" y="5232793"/>
            <a:ext cx="2009076" cy="369332"/>
          </a:xfrm>
          <a:prstGeom prst="rect">
            <a:avLst/>
          </a:prstGeom>
          <a:noFill/>
        </p:spPr>
        <p:txBody>
          <a:bodyPr wrap="none" rtlCol="0">
            <a:spAutoFit/>
          </a:bodyPr>
          <a:lstStyle/>
          <a:p>
            <a:r>
              <a:rPr lang="en-US" dirty="0"/>
              <a:t>Transmit sequence: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77DF6CA-58F2-41E7-AB0A-329EEDD0DE10}"/>
                  </a:ext>
                </a:extLst>
              </p:cNvPr>
              <p:cNvSpPr txBox="1"/>
              <p:nvPr/>
            </p:nvSpPr>
            <p:spPr>
              <a:xfrm>
                <a:off x="5433660" y="2374725"/>
                <a:ext cx="3614066" cy="16208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8</m:t>
                          </m:r>
                        </m:sup>
                      </m:sSup>
                      <m:r>
                        <a:rPr lang="en-US" sz="1400" b="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8"/>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
                        </m:e>
                      </m:d>
                    </m:oMath>
                  </m:oMathPara>
                </a14:m>
                <a:endParaRPr lang="en-US" sz="1400" dirty="0"/>
              </a:p>
            </p:txBody>
          </p:sp>
        </mc:Choice>
        <mc:Fallback xmlns="">
          <p:sp>
            <p:nvSpPr>
              <p:cNvPr id="21" name="TextBox 20">
                <a:extLst>
                  <a:ext uri="{FF2B5EF4-FFF2-40B4-BE49-F238E27FC236}">
                    <a16:creationId xmlns:a16="http://schemas.microsoft.com/office/drawing/2014/main" id="{077DF6CA-58F2-41E7-AB0A-329EEDD0DE10}"/>
                  </a:ext>
                </a:extLst>
              </p:cNvPr>
              <p:cNvSpPr txBox="1">
                <a:spLocks noRot="1" noChangeAspect="1" noMove="1" noResize="1" noEditPoints="1" noAdjustHandles="1" noChangeArrowheads="1" noChangeShapeType="1" noTextEdit="1"/>
              </p:cNvSpPr>
              <p:nvPr/>
            </p:nvSpPr>
            <p:spPr>
              <a:xfrm>
                <a:off x="5433660" y="2374725"/>
                <a:ext cx="3614066" cy="1620893"/>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9558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31" name="Content Placeholder 2">
            <a:extLst>
              <a:ext uri="{FF2B5EF4-FFF2-40B4-BE49-F238E27FC236}">
                <a16:creationId xmlns:a16="http://schemas.microsoft.com/office/drawing/2014/main" id="{0CB9ECD1-DD3B-4AEE-9FD4-89EA6437073D}"/>
              </a:ext>
            </a:extLst>
          </p:cNvPr>
          <p:cNvSpPr txBox="1">
            <a:spLocks/>
          </p:cNvSpPr>
          <p:nvPr/>
        </p:nvSpPr>
        <p:spPr>
          <a:xfrm>
            <a:off x="-147737" y="2253584"/>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a:p>
          <a:p>
            <a:endParaRPr lang="en-US"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19A27E1-6B7E-4349-978E-1E4589F81FFC}"/>
                  </a:ext>
                </a:extLst>
              </p:cNvPr>
              <p:cNvSpPr txBox="1"/>
              <p:nvPr/>
            </p:nvSpPr>
            <p:spPr>
              <a:xfrm>
                <a:off x="281940" y="2681287"/>
                <a:ext cx="490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𝑅𝑒𝑐𝑒𝑖𝑣𝑒𝑑</m:t>
                      </m:r>
                      <m:r>
                        <a:rPr lang="en-US" b="0" i="1" smtClean="0">
                          <a:latin typeface="Cambria Math" panose="02040503050406030204" pitchFamily="18" charset="0"/>
                        </a:rPr>
                        <m:t> </m:t>
                      </m:r>
                      <m:r>
                        <a:rPr lang="en-US" b="0" i="1" smtClean="0">
                          <a:latin typeface="Cambria Math" panose="02040503050406030204" pitchFamily="18" charset="0"/>
                        </a:rPr>
                        <m:t>𝑠𝑒𝑞𝑢𝑒𝑛𝑐𝑒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𝐷𝑒𝑠𝑖𝑟𝑒𝑑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𝑢𝑠𝑒</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𝐵</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𝑐𝑜𝑑𝑒</m:t>
                      </m:r>
                    </m:oMath>
                  </m:oMathPara>
                </a14:m>
                <a:endParaRPr lang="en-US" dirty="0"/>
              </a:p>
            </p:txBody>
          </p:sp>
        </mc:Choice>
        <mc:Fallback xmlns="">
          <p:sp>
            <p:nvSpPr>
              <p:cNvPr id="32" name="TextBox 31">
                <a:extLst>
                  <a:ext uri="{FF2B5EF4-FFF2-40B4-BE49-F238E27FC236}">
                    <a16:creationId xmlns:a16="http://schemas.microsoft.com/office/drawing/2014/main" id="{C19A27E1-6B7E-4349-978E-1E4589F81FFC}"/>
                  </a:ext>
                </a:extLst>
              </p:cNvPr>
              <p:cNvSpPr txBox="1">
                <a:spLocks noRot="1" noChangeAspect="1" noMove="1" noResize="1" noEditPoints="1" noAdjustHandles="1" noChangeArrowheads="1" noChangeShapeType="1" noTextEdit="1"/>
              </p:cNvSpPr>
              <p:nvPr/>
            </p:nvSpPr>
            <p:spPr>
              <a:xfrm>
                <a:off x="281940" y="2681287"/>
                <a:ext cx="4901791" cy="276999"/>
              </a:xfrm>
              <a:prstGeom prst="rect">
                <a:avLst/>
              </a:prstGeom>
              <a:blipFill>
                <a:blip r:embed="rId2"/>
                <a:stretch>
                  <a:fillRect l="-746" r="-746" b="-2666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22740187-899D-4916-9196-89CDCC85AB75}"/>
              </a:ext>
            </a:extLst>
          </p:cNvPr>
          <p:cNvGrpSpPr/>
          <p:nvPr/>
        </p:nvGrpSpPr>
        <p:grpSpPr>
          <a:xfrm>
            <a:off x="281940" y="3322176"/>
            <a:ext cx="8241485" cy="276999"/>
            <a:chOff x="281940" y="3322176"/>
            <a:chExt cx="8241485" cy="276999"/>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5DF3B6E-D413-4034-B8B2-1ACF8A8888E1}"/>
                    </a:ext>
                  </a:extLst>
                </p:cNvPr>
                <p:cNvSpPr txBox="1"/>
                <p:nvPr/>
              </p:nvSpPr>
              <p:spPr>
                <a:xfrm>
                  <a:off x="281940" y="3322176"/>
                  <a:ext cx="42284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    0</m:t>
                                  </m:r>
                                </m:e>
                                <m:e>
                                  <m:r>
                                    <a:rPr lang="en-US" b="0" i="1" smtClean="0">
                                      <a:latin typeface="Cambria Math" panose="02040503050406030204" pitchFamily="18" charset="0"/>
                                    </a:rPr>
                                    <m:t>   0</m:t>
                                  </m:r>
                                </m:e>
                                <m:e>
                                  <m:r>
                                    <a:rPr lang="en-US" b="0" i="1" smtClean="0">
                                      <a:latin typeface="Cambria Math" panose="02040503050406030204" pitchFamily="18" charset="0"/>
                                    </a:rPr>
                                    <m:t>−4</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mr>
                            </m:m>
                          </m:e>
                        </m:d>
                      </m:oMath>
                    </m:oMathPara>
                  </a14:m>
                  <a:endParaRPr lang="en-US" dirty="0"/>
                </a:p>
              </p:txBody>
            </p:sp>
          </mc:Choice>
          <mc:Fallback xmlns="">
            <p:sp>
              <p:nvSpPr>
                <p:cNvPr id="33" name="TextBox 32">
                  <a:extLst>
                    <a:ext uri="{FF2B5EF4-FFF2-40B4-BE49-F238E27FC236}">
                      <a16:creationId xmlns:a16="http://schemas.microsoft.com/office/drawing/2014/main" id="{15DF3B6E-D413-4034-B8B2-1ACF8A8888E1}"/>
                    </a:ext>
                  </a:extLst>
                </p:cNvPr>
                <p:cNvSpPr txBox="1">
                  <a:spLocks noRot="1" noChangeAspect="1" noMove="1" noResize="1" noEditPoints="1" noAdjustHandles="1" noChangeArrowheads="1" noChangeShapeType="1" noTextEdit="1"/>
                </p:cNvSpPr>
                <p:nvPr/>
              </p:nvSpPr>
              <p:spPr>
                <a:xfrm>
                  <a:off x="281940" y="3322176"/>
                  <a:ext cx="4228402" cy="276999"/>
                </a:xfrm>
                <a:prstGeom prst="rect">
                  <a:avLst/>
                </a:prstGeom>
                <a:blipFill>
                  <a:blip r:embed="rId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0BB44F0-4A7F-488C-BDB7-7E8FAF366E74}"/>
                    </a:ext>
                  </a:extLst>
                </p:cNvPr>
                <p:cNvSpPr txBox="1"/>
                <p:nvPr/>
              </p:nvSpPr>
              <p:spPr>
                <a:xfrm>
                  <a:off x="4718216" y="3322176"/>
                  <a:ext cx="3805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 −1</m:t>
                                  </m:r>
                                </m:e>
                                <m:e>
                                  <m:r>
                                    <a:rPr lang="en-US" b="0" i="1" smtClean="0">
                                      <a:latin typeface="Cambria Math" panose="02040503050406030204" pitchFamily="18" charset="0"/>
                                    </a:rPr>
                                    <m:t>  1</m:t>
                                  </m:r>
                                </m:e>
                                <m:e>
                                  <m:r>
                                    <a:rPr lang="en-US" b="0" i="1" smtClean="0">
                                      <a:latin typeface="Cambria Math" panose="02040503050406030204" pitchFamily="18" charset="0"/>
                                    </a:rPr>
                                    <m:t>−1</m:t>
                                  </m:r>
                                </m:e>
                                <m:e>
                                  <m:r>
                                    <a:rPr lang="en-US" b="0" i="1" smtClean="0">
                                      <a:latin typeface="Cambria Math" panose="02040503050406030204" pitchFamily="18" charset="0"/>
                                    </a:rPr>
                                    <m:t> 1</m:t>
                                  </m:r>
                                </m:e>
                                <m:e>
                                  <m:r>
                                    <a:rPr lang="en-US" b="0" i="1" smtClean="0">
                                      <a:latin typeface="Cambria Math" panose="02040503050406030204" pitchFamily="18" charset="0"/>
                                    </a:rPr>
                                    <m:t>−1</m:t>
                                  </m:r>
                                </m:e>
                                <m:e>
                                  <m:r>
                                    <a:rPr lang="en-US" b="0" i="1" smtClean="0">
                                      <a:latin typeface="Cambria Math" panose="02040503050406030204" pitchFamily="18" charset="0"/>
                                    </a:rPr>
                                    <m:t> 1</m:t>
                                  </m:r>
                                </m:e>
                                <m:e>
                                  <m:r>
                                    <a:rPr lang="en-US" b="0" i="1" smtClean="0">
                                      <a:latin typeface="Cambria Math" panose="02040503050406030204" pitchFamily="18" charset="0"/>
                                    </a:rPr>
                                    <m:t>−1</m:t>
                                  </m:r>
                                </m:e>
                              </m:mr>
                            </m:m>
                          </m:e>
                        </m:d>
                      </m:oMath>
                    </m:oMathPara>
                  </a14:m>
                  <a:endParaRPr lang="en-US" dirty="0"/>
                </a:p>
              </p:txBody>
            </p:sp>
          </mc:Choice>
          <mc:Fallback xmlns="">
            <p:sp>
              <p:nvSpPr>
                <p:cNvPr id="34" name="TextBox 33">
                  <a:extLst>
                    <a:ext uri="{FF2B5EF4-FFF2-40B4-BE49-F238E27FC236}">
                      <a16:creationId xmlns:a16="http://schemas.microsoft.com/office/drawing/2014/main" id="{20BB44F0-4A7F-488C-BDB7-7E8FAF366E74}"/>
                    </a:ext>
                  </a:extLst>
                </p:cNvPr>
                <p:cNvSpPr txBox="1">
                  <a:spLocks noRot="1" noChangeAspect="1" noMove="1" noResize="1" noEditPoints="1" noAdjustHandles="1" noChangeArrowheads="1" noChangeShapeType="1" noTextEdit="1"/>
                </p:cNvSpPr>
                <p:nvPr/>
              </p:nvSpPr>
              <p:spPr>
                <a:xfrm>
                  <a:off x="4718216" y="3322176"/>
                  <a:ext cx="3805209" cy="276999"/>
                </a:xfrm>
                <a:prstGeom prst="rect">
                  <a:avLst/>
                </a:prstGeom>
                <a:blipFill>
                  <a:blip r:embed="rId4"/>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5E0D5B3-BAB7-4C0C-B1B3-A6FF5C4FC0DA}"/>
                    </a:ext>
                  </a:extLst>
                </p:cNvPr>
                <p:cNvSpPr txBox="1"/>
                <p:nvPr/>
              </p:nvSpPr>
              <p:spPr>
                <a:xfrm>
                  <a:off x="4428571" y="3322176"/>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5" name="TextBox 34">
                  <a:extLst>
                    <a:ext uri="{FF2B5EF4-FFF2-40B4-BE49-F238E27FC236}">
                      <a16:creationId xmlns:a16="http://schemas.microsoft.com/office/drawing/2014/main" id="{55E0D5B3-BAB7-4C0C-B1B3-A6FF5C4FC0DA}"/>
                    </a:ext>
                  </a:extLst>
                </p:cNvPr>
                <p:cNvSpPr txBox="1">
                  <a:spLocks noRot="1" noChangeAspect="1" noMove="1" noResize="1" noEditPoints="1" noAdjustHandles="1" noChangeArrowheads="1" noChangeShapeType="1" noTextEdit="1"/>
                </p:cNvSpPr>
                <p:nvPr/>
              </p:nvSpPr>
              <p:spPr>
                <a:xfrm>
                  <a:off x="4428571" y="3322176"/>
                  <a:ext cx="218008" cy="276999"/>
                </a:xfrm>
                <a:prstGeom prst="rect">
                  <a:avLst/>
                </a:prstGeom>
                <a:blipFill>
                  <a:blip r:embed="rId5"/>
                  <a:stretch>
                    <a:fillRect l="-19444" r="-16667" b="-2222"/>
                  </a:stretch>
                </a:blipFill>
              </p:spPr>
              <p:txBody>
                <a:bodyPr/>
                <a:lstStyle/>
                <a:p>
                  <a:r>
                    <a:rPr lang="en-US">
                      <a:noFill/>
                    </a:rPr>
                    <a:t> </a:t>
                  </a:r>
                </a:p>
              </p:txBody>
            </p:sp>
          </mc:Fallback>
        </mc:AlternateContent>
      </p:grpSp>
      <p:grpSp>
        <p:nvGrpSpPr>
          <p:cNvPr id="4" name="Group 3">
            <a:extLst>
              <a:ext uri="{FF2B5EF4-FFF2-40B4-BE49-F238E27FC236}">
                <a16:creationId xmlns:a16="http://schemas.microsoft.com/office/drawing/2014/main" id="{4C2D026B-9978-4443-BC97-7976E33CF0B2}"/>
              </a:ext>
            </a:extLst>
          </p:cNvPr>
          <p:cNvGrpSpPr/>
          <p:nvPr/>
        </p:nvGrpSpPr>
        <p:grpSpPr>
          <a:xfrm>
            <a:off x="205740" y="4110037"/>
            <a:ext cx="4738678" cy="2084032"/>
            <a:chOff x="205740" y="4110037"/>
            <a:chExt cx="4738678" cy="2084032"/>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5021162-949F-4447-898D-547441F91627}"/>
                    </a:ext>
                  </a:extLst>
                </p:cNvPr>
                <p:cNvSpPr txBox="1"/>
                <p:nvPr/>
              </p:nvSpPr>
              <p:spPr>
                <a:xfrm>
                  <a:off x="205740" y="4110037"/>
                  <a:ext cx="42284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    0</m:t>
                                  </m:r>
                                </m:e>
                                <m:e>
                                  <m:r>
                                    <a:rPr lang="en-US" b="0" i="1" smtClean="0">
                                      <a:latin typeface="Cambria Math" panose="02040503050406030204" pitchFamily="18" charset="0"/>
                                    </a:rPr>
                                    <m:t>   0</m:t>
                                  </m:r>
                                </m:e>
                                <m:e>
                                  <m:r>
                                    <a:rPr lang="en-US" b="0" i="1" smtClean="0">
                                      <a:latin typeface="Cambria Math" panose="02040503050406030204" pitchFamily="18" charset="0"/>
                                    </a:rPr>
                                    <m:t>−4</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mr>
                            </m:m>
                          </m:e>
                        </m:d>
                      </m:oMath>
                    </m:oMathPara>
                  </a14:m>
                  <a:endParaRPr lang="en-US" dirty="0"/>
                </a:p>
              </p:txBody>
            </p:sp>
          </mc:Choice>
          <mc:Fallback xmlns="">
            <p:sp>
              <p:nvSpPr>
                <p:cNvPr id="36" name="TextBox 35">
                  <a:extLst>
                    <a:ext uri="{FF2B5EF4-FFF2-40B4-BE49-F238E27FC236}">
                      <a16:creationId xmlns:a16="http://schemas.microsoft.com/office/drawing/2014/main" id="{45021162-949F-4447-898D-547441F91627}"/>
                    </a:ext>
                  </a:extLst>
                </p:cNvPr>
                <p:cNvSpPr txBox="1">
                  <a:spLocks noRot="1" noChangeAspect="1" noMove="1" noResize="1" noEditPoints="1" noAdjustHandles="1" noChangeArrowheads="1" noChangeShapeType="1" noTextEdit="1"/>
                </p:cNvSpPr>
                <p:nvPr/>
              </p:nvSpPr>
              <p:spPr>
                <a:xfrm>
                  <a:off x="205740" y="4110037"/>
                  <a:ext cx="4228402" cy="276999"/>
                </a:xfrm>
                <a:prstGeom prst="rect">
                  <a:avLst/>
                </a:prstGeom>
                <a:blipFill>
                  <a:blip r:embed="rId6"/>
                  <a:stretch>
                    <a:fillRect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97E3EC8-F940-4D07-8099-27C042DEBEE8}"/>
                    </a:ext>
                  </a:extLst>
                </p:cNvPr>
                <p:cNvSpPr txBox="1"/>
                <p:nvPr/>
              </p:nvSpPr>
              <p:spPr>
                <a:xfrm>
                  <a:off x="4428571" y="4110037"/>
                  <a:ext cx="515847" cy="20840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
                          </m:e>
                        </m:d>
                      </m:oMath>
                    </m:oMathPara>
                  </a14:m>
                  <a:endParaRPr lang="en-US" dirty="0"/>
                </a:p>
              </p:txBody>
            </p:sp>
          </mc:Choice>
          <mc:Fallback xmlns="">
            <p:sp>
              <p:nvSpPr>
                <p:cNvPr id="37" name="TextBox 36">
                  <a:extLst>
                    <a:ext uri="{FF2B5EF4-FFF2-40B4-BE49-F238E27FC236}">
                      <a16:creationId xmlns:a16="http://schemas.microsoft.com/office/drawing/2014/main" id="{297E3EC8-F940-4D07-8099-27C042DEBEE8}"/>
                    </a:ext>
                  </a:extLst>
                </p:cNvPr>
                <p:cNvSpPr txBox="1">
                  <a:spLocks noRot="1" noChangeAspect="1" noMove="1" noResize="1" noEditPoints="1" noAdjustHandles="1" noChangeArrowheads="1" noChangeShapeType="1" noTextEdit="1"/>
                </p:cNvSpPr>
                <p:nvPr/>
              </p:nvSpPr>
              <p:spPr>
                <a:xfrm>
                  <a:off x="4428571" y="4110037"/>
                  <a:ext cx="515847" cy="20840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FEBC72A-9A83-421A-8409-6ECBD7DCC247}"/>
                  </a:ext>
                </a:extLst>
              </p:cNvPr>
              <p:cNvSpPr txBox="1"/>
              <p:nvPr/>
            </p:nvSpPr>
            <p:spPr>
              <a:xfrm>
                <a:off x="5110063" y="4682331"/>
                <a:ext cx="3614772" cy="553998"/>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×1+0×</m:t>
                    </m:r>
                  </m:oMath>
                </a14:m>
                <a:r>
                  <a:rPr lang="en-US" dirty="0"/>
                  <a:t>-1 + 0</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1 - 4</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a:t>
                </a:r>
              </a:p>
              <a:p>
                <a:r>
                  <a:rPr lang="en-US" dirty="0"/>
                  <a:t>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a:t>
                </a:r>
              </a:p>
            </p:txBody>
          </p:sp>
        </mc:Choice>
        <mc:Fallback xmlns="">
          <p:sp>
            <p:nvSpPr>
              <p:cNvPr id="38" name="TextBox 37">
                <a:extLst>
                  <a:ext uri="{FF2B5EF4-FFF2-40B4-BE49-F238E27FC236}">
                    <a16:creationId xmlns:a16="http://schemas.microsoft.com/office/drawing/2014/main" id="{AFEBC72A-9A83-421A-8409-6ECBD7DCC247}"/>
                  </a:ext>
                </a:extLst>
              </p:cNvPr>
              <p:cNvSpPr txBox="1">
                <a:spLocks noRot="1" noChangeAspect="1" noMove="1" noResize="1" noEditPoints="1" noAdjustHandles="1" noChangeArrowheads="1" noChangeShapeType="1" noTextEdit="1"/>
              </p:cNvSpPr>
              <p:nvPr/>
            </p:nvSpPr>
            <p:spPr>
              <a:xfrm>
                <a:off x="5110063" y="4682331"/>
                <a:ext cx="3614772" cy="553998"/>
              </a:xfrm>
              <a:prstGeom prst="rect">
                <a:avLst/>
              </a:prstGeom>
              <a:blipFill>
                <a:blip r:embed="rId8"/>
                <a:stretch>
                  <a:fillRect l="-1349" t="-14286" r="-3035" b="-252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C2C4476-8015-4E85-AA26-8BE80AE187B2}"/>
                  </a:ext>
                </a:extLst>
              </p:cNvPr>
              <p:cNvSpPr txBox="1"/>
              <p:nvPr/>
            </p:nvSpPr>
            <p:spPr>
              <a:xfrm>
                <a:off x="5158740" y="5152053"/>
                <a:ext cx="298318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+0</m:t>
                    </m:r>
                  </m:oMath>
                </a14:m>
                <a:r>
                  <a:rPr lang="en-US" dirty="0"/>
                  <a:t> + 0 + 4</a:t>
                </a:r>
                <a:r>
                  <a:rPr lang="en-US" b="0" dirty="0">
                    <a:ea typeface="Cambria Math" panose="02040503050406030204" pitchFamily="18" charset="0"/>
                  </a:rPr>
                  <a:t> </a:t>
                </a:r>
                <a:r>
                  <a:rPr lang="en-US" dirty="0"/>
                  <a:t> + 2 - 2</a:t>
                </a:r>
                <a:r>
                  <a:rPr lang="en-US" b="0" dirty="0">
                    <a:ea typeface="Cambria Math" panose="02040503050406030204" pitchFamily="18" charset="0"/>
                  </a:rPr>
                  <a:t> </a:t>
                </a:r>
                <a:r>
                  <a:rPr lang="en-US" dirty="0"/>
                  <a:t> + 2</a:t>
                </a:r>
                <a:r>
                  <a:rPr lang="en-US" b="0" dirty="0">
                    <a:ea typeface="Cambria Math" panose="02040503050406030204" pitchFamily="18" charset="0"/>
                  </a:rPr>
                  <a:t> </a:t>
                </a:r>
                <a:r>
                  <a:rPr lang="en-US" dirty="0"/>
                  <a:t> + 2</a:t>
                </a:r>
              </a:p>
            </p:txBody>
          </p:sp>
        </mc:Choice>
        <mc:Fallback xmlns="">
          <p:sp>
            <p:nvSpPr>
              <p:cNvPr id="39" name="TextBox 38">
                <a:extLst>
                  <a:ext uri="{FF2B5EF4-FFF2-40B4-BE49-F238E27FC236}">
                    <a16:creationId xmlns:a16="http://schemas.microsoft.com/office/drawing/2014/main" id="{9C2C4476-8015-4E85-AA26-8BE80AE187B2}"/>
                  </a:ext>
                </a:extLst>
              </p:cNvPr>
              <p:cNvSpPr txBox="1">
                <a:spLocks noRot="1" noChangeAspect="1" noMove="1" noResize="1" noEditPoints="1" noAdjustHandles="1" noChangeArrowheads="1" noChangeShapeType="1" noTextEdit="1"/>
              </p:cNvSpPr>
              <p:nvPr/>
            </p:nvSpPr>
            <p:spPr>
              <a:xfrm>
                <a:off x="5158740" y="5152053"/>
                <a:ext cx="2983189" cy="276999"/>
              </a:xfrm>
              <a:prstGeom prst="rect">
                <a:avLst/>
              </a:prstGeom>
              <a:blipFill>
                <a:blip r:embed="rId9"/>
                <a:stretch>
                  <a:fillRect l="-1633" t="-28261" r="-1429"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ABEBC0A-9712-41D8-B7DD-D42AC5F091AF}"/>
                  </a:ext>
                </a:extLst>
              </p:cNvPr>
              <p:cNvSpPr txBox="1"/>
              <p:nvPr/>
            </p:nvSpPr>
            <p:spPr>
              <a:xfrm>
                <a:off x="5158740" y="5563989"/>
                <a:ext cx="4183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m:t>
                      </m:r>
                    </m:oMath>
                  </m:oMathPara>
                </a14:m>
                <a:endParaRPr lang="en-US" dirty="0"/>
              </a:p>
            </p:txBody>
          </p:sp>
        </mc:Choice>
        <mc:Fallback xmlns="">
          <p:sp>
            <p:nvSpPr>
              <p:cNvPr id="40" name="TextBox 39">
                <a:extLst>
                  <a:ext uri="{FF2B5EF4-FFF2-40B4-BE49-F238E27FC236}">
                    <a16:creationId xmlns:a16="http://schemas.microsoft.com/office/drawing/2014/main" id="{CABEBC0A-9712-41D8-B7DD-D42AC5F091AF}"/>
                  </a:ext>
                </a:extLst>
              </p:cNvPr>
              <p:cNvSpPr txBox="1">
                <a:spLocks noRot="1" noChangeAspect="1" noMove="1" noResize="1" noEditPoints="1" noAdjustHandles="1" noChangeArrowheads="1" noChangeShapeType="1" noTextEdit="1"/>
              </p:cNvSpPr>
              <p:nvPr/>
            </p:nvSpPr>
            <p:spPr>
              <a:xfrm>
                <a:off x="5158740" y="5563989"/>
                <a:ext cx="418384" cy="276999"/>
              </a:xfrm>
              <a:prstGeom prst="rect">
                <a:avLst/>
              </a:prstGeom>
              <a:blipFill>
                <a:blip r:embed="rId10"/>
                <a:stretch>
                  <a:fillRect l="-4348" r="-1304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21B0396-339E-4FCF-BD44-86825DCFC23A}"/>
                  </a:ext>
                </a:extLst>
              </p:cNvPr>
              <p:cNvSpPr txBox="1"/>
              <p:nvPr/>
            </p:nvSpPr>
            <p:spPr>
              <a:xfrm>
                <a:off x="281940" y="6279914"/>
                <a:ext cx="10603743" cy="646331"/>
              </a:xfrm>
              <a:prstGeom prst="rect">
                <a:avLst/>
              </a:prstGeom>
              <a:noFill/>
            </p:spPr>
            <p:txBody>
              <a:bodyPr wrap="square" rtlCol="0">
                <a:spAutoFit/>
              </a:bodyPr>
              <a:lstStyle/>
              <a:p>
                <a:r>
                  <a:rPr lang="en-US" dirty="0"/>
                  <a:t>The bit sent from user B   =</a:t>
                </a:r>
                <a14:m>
                  <m:oMath xmlns:m="http://schemas.openxmlformats.org/officeDocument/2006/math">
                    <m:r>
                      <a:rPr lang="en-US" b="0" i="1" smtClean="0">
                        <a:latin typeface="Cambria Math" panose="02040503050406030204" pitchFamily="18" charset="0"/>
                      </a:rPr>
                      <m:t>𝑅𝑒𝑐𝑒𝑖𝑣𝑒𝑑</m:t>
                    </m:r>
                    <m:r>
                      <a:rPr lang="en-US" b="0" i="1" smtClean="0">
                        <a:latin typeface="Cambria Math" panose="02040503050406030204" pitchFamily="18" charset="0"/>
                      </a:rPr>
                      <m:t> </m:t>
                    </m:r>
                    <m:r>
                      <a:rPr lang="en-US" b="0" i="1" smtClean="0">
                        <a:latin typeface="Cambria Math" panose="02040503050406030204" pitchFamily="18" charset="0"/>
                      </a:rPr>
                      <m:t>𝑠𝑒𝑞𝑢𝑒𝑛𝑐𝑒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𝑐𝑜𝑑𝑒</m:t>
                    </m:r>
                    <m:r>
                      <a:rPr lang="en-US" b="0" i="1" smtClean="0">
                        <a:latin typeface="Cambria Math" panose="02040503050406030204" pitchFamily="18" charset="0"/>
                        <a:ea typeface="Cambria Math" panose="02040503050406030204" pitchFamily="18" charset="0"/>
                      </a:rPr>
                      <m:t> </m:t>
                    </m:r>
                  </m:oMath>
                </a14:m>
                <a:r>
                  <a:rPr lang="en-US" dirty="0"/>
                  <a:t>/(</a:t>
                </a:r>
                <a:r>
                  <a:rPr lang="en-US" i="1" dirty="0">
                    <a:latin typeface="Times New Roman" panose="02020603050405020304" pitchFamily="18" charset="0"/>
                    <a:cs typeface="Times New Roman" panose="02020603050405020304" pitchFamily="18" charset="0"/>
                  </a:rPr>
                  <a:t>length of the code</a:t>
                </a:r>
                <a:r>
                  <a:rPr lang="en-US" dirty="0"/>
                  <a:t>)</a:t>
                </a:r>
              </a:p>
              <a:p>
                <a:r>
                  <a:rPr lang="en-US" dirty="0"/>
                  <a:t>                                               =8/8= 1</a:t>
                </a:r>
              </a:p>
            </p:txBody>
          </p:sp>
        </mc:Choice>
        <mc:Fallback xmlns="">
          <p:sp>
            <p:nvSpPr>
              <p:cNvPr id="41" name="TextBox 40">
                <a:extLst>
                  <a:ext uri="{FF2B5EF4-FFF2-40B4-BE49-F238E27FC236}">
                    <a16:creationId xmlns:a16="http://schemas.microsoft.com/office/drawing/2014/main" id="{421B0396-339E-4FCF-BD44-86825DCFC23A}"/>
                  </a:ext>
                </a:extLst>
              </p:cNvPr>
              <p:cNvSpPr txBox="1">
                <a:spLocks noRot="1" noChangeAspect="1" noMove="1" noResize="1" noEditPoints="1" noAdjustHandles="1" noChangeArrowheads="1" noChangeShapeType="1" noTextEdit="1"/>
              </p:cNvSpPr>
              <p:nvPr/>
            </p:nvSpPr>
            <p:spPr>
              <a:xfrm>
                <a:off x="281940" y="6279914"/>
                <a:ext cx="10603743" cy="646331"/>
              </a:xfrm>
              <a:prstGeom prst="rect">
                <a:avLst/>
              </a:prstGeom>
              <a:blipFill>
                <a:blip r:embed="rId11"/>
                <a:stretch>
                  <a:fillRect l="-460" t="-5660" b="-14151"/>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53A9B64E-8B2A-4365-80C1-8C93D0C3B525}"/>
              </a:ext>
            </a:extLst>
          </p:cNvPr>
          <p:cNvSpPr txBox="1"/>
          <p:nvPr/>
        </p:nvSpPr>
        <p:spPr>
          <a:xfrm>
            <a:off x="205740" y="1975967"/>
            <a:ext cx="4475521" cy="430887"/>
          </a:xfrm>
          <a:prstGeom prst="rect">
            <a:avLst/>
          </a:prstGeom>
          <a:noFill/>
        </p:spPr>
        <p:txBody>
          <a:bodyPr wrap="none" rtlCol="0">
            <a:spAutoFit/>
          </a:bodyPr>
          <a:lstStyle/>
          <a:p>
            <a:r>
              <a:rPr lang="en-US" sz="2200" b="1" dirty="0">
                <a:solidFill>
                  <a:srgbClr val="0070C0"/>
                </a:solidFill>
                <a:latin typeface="Perpetua" panose="02020502060401020303" pitchFamily="18" charset="0"/>
                <a:cs typeface="Times New Roman" panose="02020603050405020304" pitchFamily="18" charset="0"/>
              </a:rPr>
              <a:t>Recovery of the bit sent from user B</a:t>
            </a:r>
          </a:p>
        </p:txBody>
      </p:sp>
    </p:spTree>
    <p:extLst>
      <p:ext uri="{BB962C8B-B14F-4D97-AF65-F5344CB8AC3E}">
        <p14:creationId xmlns:p14="http://schemas.microsoft.com/office/powerpoint/2010/main" val="138228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a:t>
            </a:r>
            <a:r>
              <a:rPr lang="en-US"/>
              <a:t>Access Techniques</a:t>
            </a:r>
            <a:endParaRPr lang="en-US" dirty="0"/>
          </a:p>
        </p:txBody>
      </p:sp>
      <p:sp>
        <p:nvSpPr>
          <p:cNvPr id="5" name="Subtitle 4">
            <a:extLst>
              <a:ext uri="{FF2B5EF4-FFF2-40B4-BE49-F238E27FC236}">
                <a16:creationId xmlns:a16="http://schemas.microsoft.com/office/drawing/2014/main" id="{14B6963F-3DF8-421C-AD2D-C67F5440B597}"/>
              </a:ext>
            </a:extLst>
          </p:cNvPr>
          <p:cNvSpPr>
            <a:spLocks noGrp="1"/>
          </p:cNvSpPr>
          <p:nvPr>
            <p:ph type="subTitle" idx="1"/>
          </p:nvPr>
        </p:nvSpPr>
        <p:spPr/>
        <p:txBody>
          <a:bodyPr/>
          <a:lstStyle/>
          <a:p>
            <a:endParaRPr lang="en-US"/>
          </a:p>
        </p:txBody>
      </p:sp>
      <p:sp>
        <p:nvSpPr>
          <p:cNvPr id="9" name="TextBox 8">
            <a:extLst>
              <a:ext uri="{FF2B5EF4-FFF2-40B4-BE49-F238E27FC236}">
                <a16:creationId xmlns:a16="http://schemas.microsoft.com/office/drawing/2014/main" id="{30A5CC81-2016-43C5-A350-0EA485D0B5C6}"/>
              </a:ext>
            </a:extLst>
          </p:cNvPr>
          <p:cNvSpPr txBox="1"/>
          <p:nvPr/>
        </p:nvSpPr>
        <p:spPr>
          <a:xfrm>
            <a:off x="421341" y="2514600"/>
            <a:ext cx="3251596" cy="3200876"/>
          </a:xfrm>
          <a:prstGeom prst="rect">
            <a:avLst/>
          </a:prstGeom>
          <a:noFill/>
        </p:spPr>
        <p:txBody>
          <a:bodyPr wrap="none" rtlCol="0">
            <a:spAutoFit/>
          </a:bodyPr>
          <a:lstStyle/>
          <a:p>
            <a:pPr marL="285750" indent="-285750">
              <a:buFont typeface="Wingdings" panose="05000000000000000000" pitchFamily="2" charset="2"/>
              <a:buChar char="§"/>
            </a:pPr>
            <a:r>
              <a:rPr lang="en-US" sz="2400" dirty="0">
                <a:latin typeface="Perpetua" panose="02020502060401020303" pitchFamily="18" charset="0"/>
              </a:rPr>
              <a:t>Introduction</a:t>
            </a:r>
          </a:p>
          <a:p>
            <a:pPr marL="285750" indent="-285750">
              <a:buFont typeface="Wingdings" panose="05000000000000000000" pitchFamily="2" charset="2"/>
              <a:buChar char="§"/>
            </a:pPr>
            <a:r>
              <a:rPr lang="en-US" sz="2400" dirty="0">
                <a:latin typeface="Perpetua" panose="02020502060401020303" pitchFamily="18" charset="0"/>
              </a:rPr>
              <a:t>Channelization Protocols</a:t>
            </a:r>
          </a:p>
          <a:p>
            <a:pPr marL="742950" lvl="1" indent="-285750">
              <a:buFont typeface="Courier New" panose="02070309020205020404" pitchFamily="49" charset="0"/>
              <a:buChar char="o"/>
            </a:pPr>
            <a:r>
              <a:rPr lang="en-US" sz="2200" dirty="0">
                <a:latin typeface="Perpetua" panose="02020502060401020303" pitchFamily="18" charset="0"/>
              </a:rPr>
              <a:t>FDMA</a:t>
            </a:r>
          </a:p>
          <a:p>
            <a:pPr marL="742950" lvl="1" indent="-285750">
              <a:buFont typeface="Courier New" panose="02070309020205020404" pitchFamily="49" charset="0"/>
              <a:buChar char="o"/>
            </a:pPr>
            <a:r>
              <a:rPr lang="en-US" sz="2200" dirty="0">
                <a:latin typeface="Perpetua" panose="02020502060401020303" pitchFamily="18" charset="0"/>
              </a:rPr>
              <a:t>TDMA</a:t>
            </a:r>
          </a:p>
          <a:p>
            <a:pPr marL="742950" lvl="1" indent="-285750">
              <a:buFont typeface="Courier New" panose="02070309020205020404" pitchFamily="49" charset="0"/>
              <a:buChar char="o"/>
            </a:pPr>
            <a:r>
              <a:rPr lang="en-US" sz="2200" dirty="0">
                <a:latin typeface="Perpetua" panose="02020502060401020303" pitchFamily="18" charset="0"/>
              </a:rPr>
              <a:t>CDMA</a:t>
            </a:r>
          </a:p>
          <a:p>
            <a:pPr marL="285750" indent="-285750">
              <a:buFont typeface="Wingdings" panose="05000000000000000000" pitchFamily="2" charset="2"/>
              <a:buChar char="§"/>
            </a:pPr>
            <a:r>
              <a:rPr lang="en-US" sz="2400" dirty="0">
                <a:latin typeface="Perpetua" panose="02020502060401020303" pitchFamily="18" charset="0"/>
              </a:rPr>
              <a:t>Controlled Access</a:t>
            </a:r>
          </a:p>
          <a:p>
            <a:pPr marL="742950" lvl="1" indent="-285750">
              <a:buFont typeface="Courier New" panose="02070309020205020404" pitchFamily="49" charset="0"/>
              <a:buChar char="o"/>
            </a:pPr>
            <a:r>
              <a:rPr lang="en-US" sz="2200" dirty="0">
                <a:latin typeface="Perpetua" panose="02020502060401020303" pitchFamily="18" charset="0"/>
              </a:rPr>
              <a:t>Reservation</a:t>
            </a:r>
          </a:p>
          <a:p>
            <a:pPr marL="742950" lvl="1" indent="-285750">
              <a:buFont typeface="Courier New" panose="02070309020205020404" pitchFamily="49" charset="0"/>
              <a:buChar char="o"/>
            </a:pPr>
            <a:r>
              <a:rPr lang="en-US" sz="2200" dirty="0">
                <a:latin typeface="Perpetua" panose="02020502060401020303" pitchFamily="18" charset="0"/>
              </a:rPr>
              <a:t>Pooling</a:t>
            </a:r>
          </a:p>
          <a:p>
            <a:pPr marL="742950" lvl="1" indent="-285750">
              <a:buFont typeface="Courier New" panose="02070309020205020404" pitchFamily="49" charset="0"/>
              <a:buChar char="o"/>
            </a:pPr>
            <a:r>
              <a:rPr lang="en-US" sz="2200" dirty="0">
                <a:latin typeface="Perpetua" panose="02020502060401020303" pitchFamily="18" charset="0"/>
              </a:rPr>
              <a:t>Token-passing</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Task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7" name="Rectangle 6">
            <a:extLst>
              <a:ext uri="{FF2B5EF4-FFF2-40B4-BE49-F238E27FC236}">
                <a16:creationId xmlns:a16="http://schemas.microsoft.com/office/drawing/2014/main" id="{E74E2C28-505F-4935-91E7-BAE9896D90F3}"/>
              </a:ext>
            </a:extLst>
          </p:cNvPr>
          <p:cNvSpPr/>
          <p:nvPr/>
        </p:nvSpPr>
        <p:spPr>
          <a:xfrm>
            <a:off x="421341" y="2172447"/>
            <a:ext cx="8151159" cy="1541448"/>
          </a:xfrm>
          <a:prstGeom prst="rect">
            <a:avLst/>
          </a:prstGeom>
        </p:spPr>
        <p:txBody>
          <a:bodyPr wrap="square">
            <a:spAutoFit/>
          </a:bodyPr>
          <a:lstStyle/>
          <a:p>
            <a:pPr marL="342900" marR="0" lvl="0" indent="-342900" algn="just">
              <a:lnSpc>
                <a:spcPct val="107000"/>
              </a:lnSpc>
              <a:spcBef>
                <a:spcPts val="0"/>
              </a:spcBef>
              <a:spcAft>
                <a:spcPts val="800"/>
              </a:spcAft>
              <a:buClr>
                <a:srgbClr val="C00000"/>
              </a:buClr>
              <a:buFont typeface="Wingdings" panose="05000000000000000000" pitchFamily="2" charset="2"/>
              <a:buChar char="v"/>
            </a:pPr>
            <a:r>
              <a:rPr lang="en-US" sz="2200" dirty="0">
                <a:solidFill>
                  <a:srgbClr val="0070C0"/>
                </a:solidFill>
                <a:latin typeface="Perpetua" panose="02020502060401020303" pitchFamily="18" charset="0"/>
                <a:ea typeface="Calibri" panose="020F0502020204030204" pitchFamily="34" charset="0"/>
                <a:cs typeface="Arial" panose="020B0604020202020204" pitchFamily="34" charset="0"/>
              </a:rPr>
              <a:t>Suppose there are four users A, B, C, and D. They want to send -3, +1, +5, and -1, respectively. Generate the code for each user and find the transmit sequence. Suppose that a user B wants to decode the information sent from the user A.  How can he do this?</a:t>
            </a:r>
          </a:p>
        </p:txBody>
      </p:sp>
    </p:spTree>
    <p:extLst>
      <p:ext uri="{BB962C8B-B14F-4D97-AF65-F5344CB8AC3E}">
        <p14:creationId xmlns:p14="http://schemas.microsoft.com/office/powerpoint/2010/main" val="1764521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Classification</a:t>
            </a:r>
            <a:endParaRPr lang="en-FI" dirty="0"/>
          </a:p>
        </p:txBody>
      </p:sp>
      <p:sp>
        <p:nvSpPr>
          <p:cNvPr id="4" name="Rectangle 3">
            <a:extLst>
              <a:ext uri="{FF2B5EF4-FFF2-40B4-BE49-F238E27FC236}">
                <a16:creationId xmlns:a16="http://schemas.microsoft.com/office/drawing/2014/main" id="{369153E5-2D55-4795-8EA3-3CF426D6F45E}"/>
              </a:ext>
            </a:extLst>
          </p:cNvPr>
          <p:cNvSpPr/>
          <p:nvPr/>
        </p:nvSpPr>
        <p:spPr>
          <a:xfrm>
            <a:off x="257466" y="2348821"/>
            <a:ext cx="8191589" cy="2508379"/>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controlled access, the stations consult one another to find which station has the right to send. A station cannot send unless it has been authorized by other stations. We discuss three popular controlled-access methods.</a:t>
            </a:r>
          </a:p>
          <a:p>
            <a:pPr marL="457200" lvl="0" indent="-4572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Reservation</a:t>
            </a:r>
          </a:p>
          <a:p>
            <a:pPr marL="457200" lvl="0" indent="-4572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Polling</a:t>
            </a:r>
          </a:p>
          <a:p>
            <a:pPr marL="457200" lvl="0" indent="-4572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Token Passing [1]</a:t>
            </a:r>
          </a:p>
        </p:txBody>
      </p:sp>
    </p:spTree>
    <p:extLst>
      <p:ext uri="{BB962C8B-B14F-4D97-AF65-F5344CB8AC3E}">
        <p14:creationId xmlns:p14="http://schemas.microsoft.com/office/powerpoint/2010/main" val="1712568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Reservation</a:t>
            </a:r>
            <a:endParaRPr lang="en-FI" dirty="0"/>
          </a:p>
        </p:txBody>
      </p:sp>
      <p:sp>
        <p:nvSpPr>
          <p:cNvPr id="3" name="Rectangle 2">
            <a:extLst>
              <a:ext uri="{FF2B5EF4-FFF2-40B4-BE49-F238E27FC236}">
                <a16:creationId xmlns:a16="http://schemas.microsoft.com/office/drawing/2014/main" id="{4AED5B00-C5ED-48EA-827D-28F2E6BB19EA}"/>
              </a:ext>
            </a:extLst>
          </p:cNvPr>
          <p:cNvSpPr/>
          <p:nvPr/>
        </p:nvSpPr>
        <p:spPr>
          <a:xfrm>
            <a:off x="202602" y="2178085"/>
            <a:ext cx="8246454" cy="3365024"/>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reservation method, a station needs to make a reservation before sending data. Time is divided into intervals. In each interval, a reservation frame precedes the data frames sent in that interval.</a:t>
            </a:r>
          </a:p>
          <a:p>
            <a:pPr marL="342900" lvl="0" indent="-342900" algn="just" defTabSz="457200">
              <a:spcBef>
                <a:spcPts val="1000"/>
              </a:spcBef>
              <a:buClr>
                <a:srgbClr val="B31166"/>
              </a:buClr>
              <a:buSzPct val="80000"/>
              <a:buFont typeface="Wingdings 3" charset="2"/>
              <a:buChar char=""/>
            </a:pPr>
            <a:r>
              <a:rPr lang="en-US" sz="2000" b="1" dirty="0">
                <a:solidFill>
                  <a:prstClr val="black"/>
                </a:solidFill>
                <a:latin typeface="Perpetua" panose="02020502060401020303" pitchFamily="18" charset="0"/>
                <a:cs typeface="Calibri" panose="020F0502020204030204" pitchFamily="34" charset="0"/>
              </a:rPr>
              <a:t>How it Works: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If there are N stations in the system, there are exactly N reservation </a:t>
            </a:r>
            <a:r>
              <a:rPr lang="en-US" sz="2200" dirty="0" err="1">
                <a:solidFill>
                  <a:prstClr val="black"/>
                </a:solidFill>
                <a:latin typeface="Perpetua" panose="02020502060401020303" pitchFamily="18" charset="0"/>
                <a:cs typeface="Calibri" panose="020F0502020204030204" pitchFamily="34" charset="0"/>
              </a:rPr>
              <a:t>minislots</a:t>
            </a:r>
            <a:r>
              <a:rPr lang="en-US" sz="2200" dirty="0">
                <a:solidFill>
                  <a:prstClr val="black"/>
                </a:solidFill>
                <a:latin typeface="Perpetua" panose="02020502060401020303" pitchFamily="18" charset="0"/>
                <a:cs typeface="Calibri" panose="020F0502020204030204" pitchFamily="34" charset="0"/>
              </a:rPr>
              <a:t> in the reservation frame. Each </a:t>
            </a:r>
            <a:r>
              <a:rPr lang="en-US" sz="2200" dirty="0" err="1">
                <a:solidFill>
                  <a:prstClr val="black"/>
                </a:solidFill>
                <a:latin typeface="Perpetua" panose="02020502060401020303" pitchFamily="18" charset="0"/>
                <a:cs typeface="Calibri" panose="020F0502020204030204" pitchFamily="34" charset="0"/>
              </a:rPr>
              <a:t>minislot</a:t>
            </a:r>
            <a:r>
              <a:rPr lang="en-US" sz="2200" dirty="0">
                <a:solidFill>
                  <a:prstClr val="black"/>
                </a:solidFill>
                <a:latin typeface="Perpetua" panose="02020502060401020303" pitchFamily="18" charset="0"/>
                <a:cs typeface="Calibri" panose="020F0502020204030204" pitchFamily="34" charset="0"/>
              </a:rPr>
              <a:t> belongs to a station. When a station needs to send a data frame, it makes a reservation in its own </a:t>
            </a:r>
            <a:r>
              <a:rPr lang="en-US" sz="2200" dirty="0" err="1">
                <a:solidFill>
                  <a:prstClr val="black"/>
                </a:solidFill>
                <a:latin typeface="Perpetua" panose="02020502060401020303" pitchFamily="18" charset="0"/>
                <a:cs typeface="Calibri" panose="020F0502020204030204" pitchFamily="34" charset="0"/>
              </a:rPr>
              <a:t>minislot</a:t>
            </a:r>
            <a:r>
              <a:rPr lang="en-US" sz="2200" dirty="0">
                <a:solidFill>
                  <a:prstClr val="black"/>
                </a:solidFill>
                <a:latin typeface="Perpetua" panose="02020502060401020303" pitchFamily="18" charset="0"/>
                <a:cs typeface="Calibri" panose="020F0502020204030204" pitchFamily="34" charset="0"/>
              </a:rPr>
              <a:t>. The stations that have made res­ervations can send their data frames after the reservation frame.</a:t>
            </a:r>
          </a:p>
        </p:txBody>
      </p:sp>
    </p:spTree>
    <p:extLst>
      <p:ext uri="{BB962C8B-B14F-4D97-AF65-F5344CB8AC3E}">
        <p14:creationId xmlns:p14="http://schemas.microsoft.com/office/powerpoint/2010/main" val="3670209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Reservation</a:t>
            </a:r>
            <a:endParaRPr lang="en-FI" dirty="0"/>
          </a:p>
        </p:txBody>
      </p:sp>
      <p:sp>
        <p:nvSpPr>
          <p:cNvPr id="4" name="Rectangle 3">
            <a:extLst>
              <a:ext uri="{FF2B5EF4-FFF2-40B4-BE49-F238E27FC236}">
                <a16:creationId xmlns:a16="http://schemas.microsoft.com/office/drawing/2014/main" id="{21680AFE-82E7-483D-B18C-0F24010DF209}"/>
              </a:ext>
            </a:extLst>
          </p:cNvPr>
          <p:cNvSpPr/>
          <p:nvPr/>
        </p:nvSpPr>
        <p:spPr>
          <a:xfrm>
            <a:off x="421341" y="2305616"/>
            <a:ext cx="8334039" cy="1107996"/>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following figure shows a situation with five stations and a five-</a:t>
            </a:r>
            <a:r>
              <a:rPr lang="en-US" sz="2200" dirty="0" err="1">
                <a:solidFill>
                  <a:prstClr val="black"/>
                </a:solidFill>
                <a:latin typeface="Perpetua" panose="02020502060401020303" pitchFamily="18" charset="0"/>
                <a:cs typeface="Calibri" panose="020F0502020204030204" pitchFamily="34" charset="0"/>
              </a:rPr>
              <a:t>minislot</a:t>
            </a:r>
            <a:r>
              <a:rPr lang="en-US" sz="2200" dirty="0">
                <a:solidFill>
                  <a:prstClr val="black"/>
                </a:solidFill>
                <a:latin typeface="Perpetua" panose="02020502060401020303" pitchFamily="18" charset="0"/>
                <a:cs typeface="Calibri" panose="020F0502020204030204" pitchFamily="34" charset="0"/>
              </a:rPr>
              <a:t> reservation frame. In the first interval, only stations 1, 3, and 4 have made reservations. In the sec­ond interval, only station 1 has made a reservation [1].</a:t>
            </a:r>
          </a:p>
        </p:txBody>
      </p:sp>
      <p:pic>
        <p:nvPicPr>
          <p:cNvPr id="7" name="Picture 2">
            <a:extLst>
              <a:ext uri="{FF2B5EF4-FFF2-40B4-BE49-F238E27FC236}">
                <a16:creationId xmlns:a16="http://schemas.microsoft.com/office/drawing/2014/main" id="{063FAE2D-5388-433C-AB1F-19AD9FDBA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467" y="3413612"/>
            <a:ext cx="718185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id="{BBF10F0A-06BD-4864-B6A6-FFAC31A1F37E}"/>
              </a:ext>
            </a:extLst>
          </p:cNvPr>
          <p:cNvSpPr/>
          <p:nvPr/>
        </p:nvSpPr>
        <p:spPr>
          <a:xfrm>
            <a:off x="2444275" y="5448271"/>
            <a:ext cx="3249609" cy="400110"/>
          </a:xfrm>
          <a:prstGeom prst="rect">
            <a:avLst/>
          </a:prstGeom>
        </p:spPr>
        <p:txBody>
          <a:bodyPr wrap="none">
            <a:spAutoFit/>
          </a:bodyPr>
          <a:lstStyle/>
          <a:p>
            <a:pPr algn="ctr"/>
            <a:r>
              <a:rPr lang="en-US" sz="2000" dirty="0">
                <a:latin typeface="Perpetua" panose="02020502060401020303" pitchFamily="18" charset="0"/>
                <a:cs typeface="Calibri" panose="020F0502020204030204" pitchFamily="34" charset="0"/>
              </a:rPr>
              <a:t>Fig 4: Reservation access method</a:t>
            </a:r>
          </a:p>
        </p:txBody>
      </p:sp>
    </p:spTree>
    <p:extLst>
      <p:ext uri="{BB962C8B-B14F-4D97-AF65-F5344CB8AC3E}">
        <p14:creationId xmlns:p14="http://schemas.microsoft.com/office/powerpoint/2010/main" val="4114649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Polling</a:t>
            </a:r>
            <a:endParaRPr lang="en-FI" dirty="0"/>
          </a:p>
        </p:txBody>
      </p:sp>
      <p:sp>
        <p:nvSpPr>
          <p:cNvPr id="4" name="Rectangle 3">
            <a:extLst>
              <a:ext uri="{FF2B5EF4-FFF2-40B4-BE49-F238E27FC236}">
                <a16:creationId xmlns:a16="http://schemas.microsoft.com/office/drawing/2014/main" id="{BDD36B85-9AC5-4F36-9873-1BA9DB512840}"/>
              </a:ext>
            </a:extLst>
          </p:cNvPr>
          <p:cNvSpPr/>
          <p:nvPr/>
        </p:nvSpPr>
        <p:spPr>
          <a:xfrm>
            <a:off x="327615" y="2214161"/>
            <a:ext cx="8246454" cy="3524042"/>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Polling works with topologies in which one device is designated as a primary station and the other devices are secondary stations.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All data exchanges must be made through the primary device even when the ultimate destination is a secondary device.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primary device controls the link; the secondary devices follow its instructions.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It is up to the primary device to determine which device is allowed to use the channel at a given time. The primary device, therefore, is always the initiator of a session [1]. </a:t>
            </a:r>
          </a:p>
        </p:txBody>
      </p:sp>
    </p:spTree>
    <p:extLst>
      <p:ext uri="{BB962C8B-B14F-4D97-AF65-F5344CB8AC3E}">
        <p14:creationId xmlns:p14="http://schemas.microsoft.com/office/powerpoint/2010/main" val="4206169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t>Polling</a:t>
            </a:r>
            <a:r>
              <a:rPr lang="en-US" dirty="0"/>
              <a:t>….</a:t>
            </a:r>
            <a:endParaRPr lang="en-FI" dirty="0"/>
          </a:p>
        </p:txBody>
      </p:sp>
      <p:sp>
        <p:nvSpPr>
          <p:cNvPr id="4" name="Rectangle 3">
            <a:extLst>
              <a:ext uri="{FF2B5EF4-FFF2-40B4-BE49-F238E27FC236}">
                <a16:creationId xmlns:a16="http://schemas.microsoft.com/office/drawing/2014/main" id="{F1CCE8BA-42F9-4100-9D41-0E93004AA04C}"/>
              </a:ext>
            </a:extLst>
          </p:cNvPr>
          <p:cNvSpPr/>
          <p:nvPr/>
        </p:nvSpPr>
        <p:spPr>
          <a:xfrm>
            <a:off x="274320" y="2305616"/>
            <a:ext cx="8446770" cy="1446550"/>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If the primary wants to receive data, it asks the secondaries if they have anything to send; this is called </a:t>
            </a:r>
            <a:r>
              <a:rPr lang="en-US" sz="2200" b="1" dirty="0">
                <a:solidFill>
                  <a:prstClr val="black"/>
                </a:solidFill>
                <a:latin typeface="Perpetua" panose="02020502060401020303" pitchFamily="18" charset="0"/>
                <a:cs typeface="Calibri" panose="020F0502020204030204" pitchFamily="34" charset="0"/>
              </a:rPr>
              <a:t>poll function</a:t>
            </a:r>
            <a:r>
              <a:rPr lang="en-US" sz="2200" dirty="0">
                <a:solidFill>
                  <a:prstClr val="black"/>
                </a:solidFill>
                <a:latin typeface="Perpetua" panose="02020502060401020303" pitchFamily="18" charset="0"/>
                <a:cs typeface="Calibri" panose="020F0502020204030204" pitchFamily="34" charset="0"/>
              </a:rPr>
              <a:t>. If the primary wants to send data, it tells the secondary to get ready to receive; this is called </a:t>
            </a:r>
            <a:r>
              <a:rPr lang="en-US" sz="2200" b="1" dirty="0">
                <a:solidFill>
                  <a:prstClr val="black"/>
                </a:solidFill>
                <a:latin typeface="Perpetua" panose="02020502060401020303" pitchFamily="18" charset="0"/>
                <a:cs typeface="Calibri" panose="020F0502020204030204" pitchFamily="34" charset="0"/>
              </a:rPr>
              <a:t>select function</a:t>
            </a:r>
            <a:r>
              <a:rPr lang="en-US" sz="2200" dirty="0">
                <a:solidFill>
                  <a:prstClr val="black"/>
                </a:solidFill>
                <a:latin typeface="Perpetua" panose="02020502060401020303" pitchFamily="18" charset="0"/>
                <a:cs typeface="Calibri" panose="020F0502020204030204" pitchFamily="34" charset="0"/>
              </a:rPr>
              <a:t>.</a:t>
            </a:r>
          </a:p>
        </p:txBody>
      </p:sp>
      <p:pic>
        <p:nvPicPr>
          <p:cNvPr id="9" name="Picture 2">
            <a:extLst>
              <a:ext uri="{FF2B5EF4-FFF2-40B4-BE49-F238E27FC236}">
                <a16:creationId xmlns:a16="http://schemas.microsoft.com/office/drawing/2014/main" id="{FA238ADA-EFDD-4E69-8AF7-6BB217964AC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04473" y="3338855"/>
            <a:ext cx="5642197" cy="2450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a:extLst>
              <a:ext uri="{FF2B5EF4-FFF2-40B4-BE49-F238E27FC236}">
                <a16:creationId xmlns:a16="http://schemas.microsoft.com/office/drawing/2014/main" id="{0F2D6A3B-C412-4AC1-A8ED-F9E057B634A3}"/>
              </a:ext>
            </a:extLst>
          </p:cNvPr>
          <p:cNvSpPr/>
          <p:nvPr/>
        </p:nvSpPr>
        <p:spPr>
          <a:xfrm>
            <a:off x="1965961" y="5786246"/>
            <a:ext cx="5642196" cy="400110"/>
          </a:xfrm>
          <a:prstGeom prst="rect">
            <a:avLst/>
          </a:prstGeom>
        </p:spPr>
        <p:txBody>
          <a:bodyPr wrap="square">
            <a:spAutoFit/>
          </a:bodyPr>
          <a:lstStyle/>
          <a:p>
            <a:pPr algn="ctr"/>
            <a:r>
              <a:rPr lang="en-US" sz="2000" dirty="0">
                <a:latin typeface="Perpetua" panose="02020502060401020303" pitchFamily="18" charset="0"/>
                <a:cs typeface="Calibri" panose="020F0502020204030204" pitchFamily="34" charset="0"/>
              </a:rPr>
              <a:t>Fig 5: Select and poll functions in polling access method</a:t>
            </a:r>
          </a:p>
        </p:txBody>
      </p:sp>
    </p:spTree>
    <p:extLst>
      <p:ext uri="{BB962C8B-B14F-4D97-AF65-F5344CB8AC3E}">
        <p14:creationId xmlns:p14="http://schemas.microsoft.com/office/powerpoint/2010/main" val="1487167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Token-passing method</a:t>
            </a:r>
            <a:endParaRPr lang="en-FI" dirty="0"/>
          </a:p>
        </p:txBody>
      </p:sp>
      <p:sp>
        <p:nvSpPr>
          <p:cNvPr id="3" name="Rectangle 2">
            <a:extLst>
              <a:ext uri="{FF2B5EF4-FFF2-40B4-BE49-F238E27FC236}">
                <a16:creationId xmlns:a16="http://schemas.microsoft.com/office/drawing/2014/main" id="{E37B1A1A-71D8-4B68-B635-6F73ED2E0DAB}"/>
              </a:ext>
            </a:extLst>
          </p:cNvPr>
          <p:cNvSpPr/>
          <p:nvPr/>
        </p:nvSpPr>
        <p:spPr>
          <a:xfrm>
            <a:off x="285750" y="2017059"/>
            <a:ext cx="8562974" cy="4324261"/>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token-passing method, the stations in a network are organized in a logical ring. In other words, for each station, there is a predecessor and a successor. The predecessor is the station which is logically before the station in the ring; the successor is the station which is after the station in the ring. </a:t>
            </a:r>
          </a:p>
          <a:p>
            <a:pPr marL="342900" lvl="0" indent="-342900" algn="just" defTabSz="457200">
              <a:spcBef>
                <a:spcPts val="1000"/>
              </a:spcBef>
              <a:buClr>
                <a:srgbClr val="B31166"/>
              </a:buClr>
              <a:buSzPct val="80000"/>
              <a:buFont typeface="Wingdings 3" charset="2"/>
              <a:buChar char=""/>
            </a:pPr>
            <a:r>
              <a:rPr lang="en-US" sz="2200" b="1" dirty="0">
                <a:solidFill>
                  <a:prstClr val="black"/>
                </a:solidFill>
                <a:latin typeface="Perpetua" panose="02020502060401020303" pitchFamily="18" charset="0"/>
                <a:cs typeface="Calibri" panose="020F0502020204030204" pitchFamily="34" charset="0"/>
              </a:rPr>
              <a:t>How it works:</a:t>
            </a:r>
          </a:p>
          <a:p>
            <a:pPr marL="800100" lvl="1"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In this method, a special packet called a token circulates through the ring. The posses­sion of the token gives the station the right to access the channel and send its data.</a:t>
            </a:r>
          </a:p>
          <a:p>
            <a:pPr marL="800100" lvl="1"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When a station has some data to send, it waits until it receives the token from its pre­decessor. It then holds the token and sends its data. When the station has no more data to send, it releases the token, passing it to the next logical station in the ring. </a:t>
            </a:r>
          </a:p>
        </p:txBody>
      </p:sp>
    </p:spTree>
    <p:extLst>
      <p:ext uri="{BB962C8B-B14F-4D97-AF65-F5344CB8AC3E}">
        <p14:creationId xmlns:p14="http://schemas.microsoft.com/office/powerpoint/2010/main" val="2185135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Token-passing method…</a:t>
            </a:r>
            <a:endParaRPr lang="en-FI" dirty="0"/>
          </a:p>
        </p:txBody>
      </p:sp>
      <p:pic>
        <p:nvPicPr>
          <p:cNvPr id="6" name="Picture 2" descr="http://image.slidesharecdn.com/ch12-150221102052-conversion-gate02/95/ch12-26-638.jpg?cb=1424535729">
            <a:extLst>
              <a:ext uri="{FF2B5EF4-FFF2-40B4-BE49-F238E27FC236}">
                <a16:creationId xmlns:a16="http://schemas.microsoft.com/office/drawing/2014/main" id="{1BA5B198-C3C7-4447-AA64-287EABFE9346}"/>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15787" b="9057"/>
          <a:stretch/>
        </p:blipFill>
        <p:spPr bwMode="auto">
          <a:xfrm>
            <a:off x="1358415" y="2284129"/>
            <a:ext cx="5796766" cy="32709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2760568-ADEB-4F42-8868-BA65B7D3EEB4}"/>
              </a:ext>
            </a:extLst>
          </p:cNvPr>
          <p:cNvSpPr txBox="1"/>
          <p:nvPr/>
        </p:nvSpPr>
        <p:spPr>
          <a:xfrm>
            <a:off x="2012417" y="5581408"/>
            <a:ext cx="5119165" cy="707886"/>
          </a:xfrm>
          <a:prstGeom prst="rect">
            <a:avLst/>
          </a:prstGeom>
          <a:noFill/>
        </p:spPr>
        <p:txBody>
          <a:bodyPr wrap="square" rtlCol="0">
            <a:spAutoFit/>
          </a:bodyPr>
          <a:lstStyle/>
          <a:p>
            <a:r>
              <a:rPr lang="en-US" sz="2000" dirty="0">
                <a:latin typeface="Perpetua" panose="02020502060401020303" pitchFamily="18" charset="0"/>
                <a:cs typeface="Calibri" panose="020F0502020204030204" pitchFamily="34" charset="0"/>
              </a:rPr>
              <a:t>Fig 6: Logical ring and physical topology in token-passing access method [1]</a:t>
            </a:r>
          </a:p>
        </p:txBody>
      </p:sp>
    </p:spTree>
    <p:extLst>
      <p:ext uri="{BB962C8B-B14F-4D97-AF65-F5344CB8AC3E}">
        <p14:creationId xmlns:p14="http://schemas.microsoft.com/office/powerpoint/2010/main" val="3132154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Rectangle 4">
            <a:extLst>
              <a:ext uri="{FF2B5EF4-FFF2-40B4-BE49-F238E27FC236}">
                <a16:creationId xmlns:a16="http://schemas.microsoft.com/office/drawing/2014/main" id="{8DD17BDF-A810-4A07-8C60-09D3BCFC5423}"/>
              </a:ext>
            </a:extLst>
          </p:cNvPr>
          <p:cNvSpPr/>
          <p:nvPr/>
        </p:nvSpPr>
        <p:spPr>
          <a:xfrm>
            <a:off x="335494" y="1675745"/>
            <a:ext cx="8161020" cy="646331"/>
          </a:xfrm>
          <a:prstGeom prst="rect">
            <a:avLst/>
          </a:prstGeom>
        </p:spPr>
        <p:txBody>
          <a:bodyPr wrap="square">
            <a:spAutoFit/>
          </a:bodyPr>
          <a:lstStyle/>
          <a:p>
            <a:pPr algn="just"/>
            <a:r>
              <a:rPr lang="en-US" dirty="0"/>
              <a:t>[1]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Data Communication and Networking, 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The McGraw-Hill  Companies, Inc.,  USA, 2013, pp.  341-352.</a:t>
            </a:r>
          </a:p>
        </p:txBody>
      </p:sp>
    </p:spTree>
    <p:extLst>
      <p:ext uri="{BB962C8B-B14F-4D97-AF65-F5344CB8AC3E}">
        <p14:creationId xmlns:p14="http://schemas.microsoft.com/office/powerpoint/2010/main" val="3224969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14B6963F-3DF8-421C-AD2D-C67F5440B597}"/>
              </a:ext>
            </a:extLst>
          </p:cNvPr>
          <p:cNvSpPr>
            <a:spLocks noGrp="1"/>
          </p:cNvSpPr>
          <p:nvPr>
            <p:ph type="subTitle" idx="1"/>
          </p:nvPr>
        </p:nvSpPr>
        <p:spPr/>
        <p:txBody>
          <a:bodyPr/>
          <a:lstStyle/>
          <a:p>
            <a:r>
              <a:rPr lang="en-US" dirty="0"/>
              <a:t> </a:t>
            </a:r>
          </a:p>
        </p:txBody>
      </p:sp>
      <p:sp>
        <p:nvSpPr>
          <p:cNvPr id="7" name="Rectangle 6">
            <a:extLst>
              <a:ext uri="{FF2B5EF4-FFF2-40B4-BE49-F238E27FC236}">
                <a16:creationId xmlns:a16="http://schemas.microsoft.com/office/drawing/2014/main" id="{12F36FFC-DEED-4016-ABA6-2A936BA78C25}"/>
              </a:ext>
            </a:extLst>
          </p:cNvPr>
          <p:cNvSpPr/>
          <p:nvPr/>
        </p:nvSpPr>
        <p:spPr>
          <a:xfrm>
            <a:off x="334255" y="2038648"/>
            <a:ext cx="7786488" cy="4457631"/>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Two sublayers: </a:t>
            </a:r>
          </a:p>
          <a:p>
            <a:pPr marL="342900" lvl="0" indent="-342900" algn="just" defTabSz="457200">
              <a:spcBef>
                <a:spcPts val="1000"/>
              </a:spcBef>
              <a:buClr>
                <a:srgbClr val="B31166"/>
              </a:buClr>
              <a:buSzPct val="80000"/>
              <a:buFont typeface="+mj-lt"/>
              <a:buAutoNum type="arabicPeriod"/>
            </a:pPr>
            <a:r>
              <a:rPr lang="en-US" sz="2200" b="1" dirty="0">
                <a:solidFill>
                  <a:prstClr val="black"/>
                </a:solidFill>
                <a:latin typeface="Perpetua" panose="02020502060401020303" pitchFamily="18" charset="0"/>
                <a:cs typeface="Calibri" panose="020F0502020204030204" pitchFamily="34" charset="0"/>
              </a:rPr>
              <a:t>LLC (Logical Link Control) </a:t>
            </a:r>
            <a:r>
              <a:rPr lang="en-US" sz="2200" dirty="0">
                <a:solidFill>
                  <a:prstClr val="black"/>
                </a:solidFill>
                <a:latin typeface="Perpetua" panose="02020502060401020303" pitchFamily="18" charset="0"/>
                <a:cs typeface="Calibri" panose="020F0502020204030204" pitchFamily="34" charset="0"/>
              </a:rPr>
              <a:t>sublayer</a:t>
            </a:r>
            <a:endParaRPr lang="en-US" sz="2200" b="1" dirty="0">
              <a:solidFill>
                <a:prstClr val="black"/>
              </a:solidFill>
              <a:latin typeface="Perpetua" panose="02020502060401020303" pitchFamily="18" charset="0"/>
              <a:cs typeface="Calibri" panose="020F0502020204030204" pitchFamily="34" charset="0"/>
            </a:endParaRPr>
          </a:p>
          <a:p>
            <a:pPr marL="342900" lvl="0" indent="-342900" algn="just" defTabSz="457200">
              <a:spcBef>
                <a:spcPts val="1000"/>
              </a:spcBef>
              <a:buClr>
                <a:srgbClr val="B31166"/>
              </a:buClr>
              <a:buSzPct val="80000"/>
              <a:buFont typeface="+mj-lt"/>
              <a:buAutoNum type="arabicPeriod"/>
            </a:pPr>
            <a:r>
              <a:rPr lang="en-US" sz="2200" b="1" dirty="0">
                <a:solidFill>
                  <a:prstClr val="black"/>
                </a:solidFill>
                <a:latin typeface="Perpetua" panose="02020502060401020303" pitchFamily="18" charset="0"/>
                <a:cs typeface="Calibri" panose="020F0502020204030204" pitchFamily="34" charset="0"/>
              </a:rPr>
              <a:t>MAC </a:t>
            </a:r>
            <a:r>
              <a:rPr lang="en-US" sz="2200" dirty="0">
                <a:solidFill>
                  <a:prstClr val="black"/>
                </a:solidFill>
                <a:latin typeface="Perpetua" panose="02020502060401020303" pitchFamily="18" charset="0"/>
                <a:cs typeface="Calibri" panose="020F0502020204030204" pitchFamily="34" charset="0"/>
              </a:rPr>
              <a:t>(</a:t>
            </a:r>
            <a:r>
              <a:rPr lang="en-US" sz="2200" b="1" dirty="0">
                <a:solidFill>
                  <a:prstClr val="black"/>
                </a:solidFill>
                <a:latin typeface="Perpetua" panose="02020502060401020303" pitchFamily="18" charset="0"/>
                <a:cs typeface="Calibri" panose="020F0502020204030204" pitchFamily="34" charset="0"/>
              </a:rPr>
              <a:t>Medium Access Control</a:t>
            </a:r>
            <a:r>
              <a:rPr lang="en-US" sz="2200" dirty="0">
                <a:solidFill>
                  <a:prstClr val="black"/>
                </a:solidFill>
                <a:latin typeface="Perpetua" panose="02020502060401020303" pitchFamily="18" charset="0"/>
                <a:cs typeface="Calibri" panose="020F0502020204030204" pitchFamily="34" charset="0"/>
              </a:rPr>
              <a:t>) sublayer</a:t>
            </a:r>
          </a:p>
          <a:p>
            <a:pPr marL="342900" lvl="0" indent="-342900" algn="just" defTabSz="457200">
              <a:spcBef>
                <a:spcPts val="1000"/>
              </a:spcBef>
              <a:buClr>
                <a:srgbClr val="B31166"/>
              </a:buClr>
              <a:buSzPct val="80000"/>
              <a:buFont typeface="+mj-lt"/>
              <a:buAutoNum type="arabicPeriod"/>
            </a:pPr>
            <a:endParaRPr lang="en-US" sz="2200" dirty="0">
              <a:solidFill>
                <a:prstClr val="black"/>
              </a:solidFill>
              <a:latin typeface="Perpetua" panose="02020502060401020303" pitchFamily="18" charset="0"/>
              <a:cs typeface="Calibri" panose="020F0502020204030204" pitchFamily="34" charset="0"/>
            </a:endParaRP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upper sublayer that is responsible for flow and error control is called the logical link control (LLC) layer;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lower sublayer that is mostly responsible for multiple access resolution is called the media access control (MAC) layer. When nodes or stations are connected and use a common link, called a multipoint or broadcast link, we need a multiple-access protocol to coordinate access to the link [1].</a:t>
            </a:r>
          </a:p>
        </p:txBody>
      </p:sp>
      <p:pic>
        <p:nvPicPr>
          <p:cNvPr id="8" name="Picture 2" descr="http://www.thenetworkencyclopedia.com/imagens/d5.jpg">
            <a:extLst>
              <a:ext uri="{FF2B5EF4-FFF2-40B4-BE49-F238E27FC236}">
                <a16:creationId xmlns:a16="http://schemas.microsoft.com/office/drawing/2014/main" id="{93CDEEC5-753E-4EB9-A607-A9DBBC3F5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487" y="2233386"/>
            <a:ext cx="3694130" cy="1321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45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8" name="Content Placeholder 2">
            <a:extLst>
              <a:ext uri="{FF2B5EF4-FFF2-40B4-BE49-F238E27FC236}">
                <a16:creationId xmlns:a16="http://schemas.microsoft.com/office/drawing/2014/main" id="{E4CB9454-4CE8-4833-B7A7-6E96AA76F23D}"/>
              </a:ext>
            </a:extLst>
          </p:cNvPr>
          <p:cNvSpPr txBox="1">
            <a:spLocks/>
          </p:cNvSpPr>
          <p:nvPr/>
        </p:nvSpPr>
        <p:spPr>
          <a:xfrm>
            <a:off x="229669" y="2017059"/>
            <a:ext cx="8914332" cy="38925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lang="en-US" sz="2000" dirty="0">
                <a:solidFill>
                  <a:sysClr val="windowText" lastClr="000000"/>
                </a:solidFill>
                <a:latin typeface="Perpetua" panose="02020502060401020303" pitchFamily="18" charset="0"/>
                <a:cs typeface="Calibri" panose="020F0502020204030204" pitchFamily="34" charset="0"/>
              </a:rPr>
              <a:t>M</a:t>
            </a:r>
            <a:r>
              <a:rPr kumimoji="0" lang="en-US" sz="2000" b="0" i="0" u="none" strike="noStrike" kern="1200" cap="none" spc="0" normalizeH="0" baseline="0" noProof="0" dirty="0" err="1">
                <a:ln>
                  <a:noFill/>
                </a:ln>
                <a:solidFill>
                  <a:sysClr val="windowText" lastClr="000000"/>
                </a:solidFill>
                <a:effectLst/>
                <a:uLnTx/>
                <a:uFillTx/>
                <a:latin typeface="Perpetua" panose="02020502060401020303" pitchFamily="18" charset="0"/>
                <a:cs typeface="Calibri" panose="020F0502020204030204" pitchFamily="34" charset="0"/>
              </a:rPr>
              <a:t>ultiple</a:t>
            </a: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 access networks – multiple sending &amp; receiving stations share the same transmission medium. Examples: LAN, cellular and satellite networks</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1"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Advantages:</a:t>
            </a:r>
          </a:p>
          <a:p>
            <a:pPr lvl="1" indent="-342900">
              <a:buClr>
                <a:srgbClr val="B31166"/>
              </a:buClr>
              <a:defRPr/>
            </a:pPr>
            <a:r>
              <a:rPr kumimoji="0" lang="en-US" sz="18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low-cost infrastructure</a:t>
            </a:r>
          </a:p>
          <a:p>
            <a:pPr lvl="1" indent="-342900">
              <a:buClr>
                <a:srgbClr val="B31166"/>
              </a:buClr>
              <a:defRPr/>
            </a:pPr>
            <a:r>
              <a:rPr kumimoji="0" lang="en-US" sz="18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all stations attached to the medium hear</a:t>
            </a:r>
          </a:p>
          <a:p>
            <a:pPr lvl="1" indent="-342900">
              <a:buClr>
                <a:srgbClr val="B31166"/>
              </a:buClr>
              <a:defRPr/>
            </a:pPr>
            <a:r>
              <a:rPr kumimoji="0" lang="en-US" sz="18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transmission from any other station ⇒ routing not necessary</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1"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Disadvantages:</a:t>
            </a:r>
          </a:p>
          <a:p>
            <a:pPr lvl="1" indent="-342900">
              <a:buClr>
                <a:srgbClr val="B31166"/>
              </a:buClr>
              <a:defRPr/>
            </a:pPr>
            <a:r>
              <a:rPr kumimoji="0" lang="en-US" sz="18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access of multiple sending and receiving nodes to the shared medium must be coordinated</a:t>
            </a:r>
          </a:p>
          <a:p>
            <a:pPr lvl="1" indent="-342900">
              <a:buClr>
                <a:srgbClr val="B31166"/>
              </a:buClr>
              <a:defRPr/>
            </a:pPr>
            <a:r>
              <a:rPr kumimoji="0" lang="en-US" sz="18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stations should not be transmitting simultaneously or interrupting each other</a:t>
            </a:r>
          </a:p>
          <a:p>
            <a:pPr lvl="1" indent="-342900">
              <a:buClr>
                <a:srgbClr val="B31166"/>
              </a:buClr>
              <a:defRPr/>
            </a:pPr>
            <a:r>
              <a:rPr kumimoji="0" lang="en-US" sz="18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stations should not be able to ‘monopolize’ the transmission/shared medium</a:t>
            </a: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	</a:t>
            </a:r>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pic>
        <p:nvPicPr>
          <p:cNvPr id="7" name="Picture 2" descr="http://3.bp.blogspot.com/-xR7hQOpDEF4/UQyDrqN2QvI/AAAAAAAAP4Y/m_LM123Oj6M/s800/taxonomy-multiple-access.jpg">
            <a:extLst>
              <a:ext uri="{FF2B5EF4-FFF2-40B4-BE49-F238E27FC236}">
                <a16:creationId xmlns:a16="http://schemas.microsoft.com/office/drawing/2014/main" id="{6E70F04A-C535-4F33-B290-D3880B861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79" y="2173100"/>
            <a:ext cx="6534150" cy="33718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FDE2F75-E199-4D68-9F2C-1F705A12ED4A}"/>
              </a:ext>
            </a:extLst>
          </p:cNvPr>
          <p:cNvSpPr txBox="1"/>
          <p:nvPr/>
        </p:nvSpPr>
        <p:spPr>
          <a:xfrm>
            <a:off x="1981200" y="5812971"/>
            <a:ext cx="4885568" cy="400110"/>
          </a:xfrm>
          <a:prstGeom prst="rect">
            <a:avLst/>
          </a:prstGeom>
          <a:noFill/>
        </p:spPr>
        <p:txBody>
          <a:bodyPr wrap="none" rtlCol="0">
            <a:spAutoFit/>
          </a:bodyPr>
          <a:lstStyle/>
          <a:p>
            <a:r>
              <a:rPr lang="en-US" sz="2000" dirty="0">
                <a:latin typeface="Perpetua" panose="02020502060401020303" pitchFamily="18" charset="0"/>
              </a:rPr>
              <a:t>Fig. 1 Classification of multiple access protocols [1]</a:t>
            </a:r>
          </a:p>
        </p:txBody>
      </p:sp>
    </p:spTree>
    <p:extLst>
      <p:ext uri="{BB962C8B-B14F-4D97-AF65-F5344CB8AC3E}">
        <p14:creationId xmlns:p14="http://schemas.microsoft.com/office/powerpoint/2010/main" val="270228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Classification</a:t>
            </a:r>
            <a:endParaRPr lang="en-FI" dirty="0"/>
          </a:p>
        </p:txBody>
      </p:sp>
      <p:sp>
        <p:nvSpPr>
          <p:cNvPr id="3" name="Rectangle 2">
            <a:extLst>
              <a:ext uri="{FF2B5EF4-FFF2-40B4-BE49-F238E27FC236}">
                <a16:creationId xmlns:a16="http://schemas.microsoft.com/office/drawing/2014/main" id="{42EA233F-6760-4C2A-A785-3AB565669E78}"/>
              </a:ext>
            </a:extLst>
          </p:cNvPr>
          <p:cNvSpPr/>
          <p:nvPr/>
        </p:nvSpPr>
        <p:spPr>
          <a:xfrm>
            <a:off x="293915" y="2264047"/>
            <a:ext cx="8428744" cy="2451953"/>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000" dirty="0">
                <a:solidFill>
                  <a:prstClr val="black"/>
                </a:solidFill>
                <a:latin typeface="Calibri" panose="020F0502020204030204" pitchFamily="34" charset="0"/>
                <a:cs typeface="Calibri" panose="020F0502020204030204" pitchFamily="34" charset="0"/>
              </a:rPr>
              <a:t>Channelization is a multiple access method in which the available bandwidth of a link is shared in </a:t>
            </a:r>
            <a:r>
              <a:rPr lang="en-US" sz="2000" b="1" i="1" dirty="0">
                <a:solidFill>
                  <a:prstClr val="black"/>
                </a:solidFill>
                <a:latin typeface="Calibri" panose="020F0502020204030204" pitchFamily="34" charset="0"/>
                <a:cs typeface="Calibri" panose="020F0502020204030204" pitchFamily="34" charset="0"/>
              </a:rPr>
              <a:t>time</a:t>
            </a:r>
            <a:r>
              <a:rPr lang="en-US" sz="2000" dirty="0">
                <a:solidFill>
                  <a:prstClr val="black"/>
                </a:solidFill>
                <a:latin typeface="Calibri" panose="020F0502020204030204" pitchFamily="34" charset="0"/>
                <a:cs typeface="Calibri" panose="020F0502020204030204" pitchFamily="34" charset="0"/>
              </a:rPr>
              <a:t>, </a:t>
            </a:r>
            <a:r>
              <a:rPr lang="en-US" sz="2000" b="1" i="1" dirty="0">
                <a:solidFill>
                  <a:prstClr val="black"/>
                </a:solidFill>
                <a:latin typeface="Calibri" panose="020F0502020204030204" pitchFamily="34" charset="0"/>
                <a:cs typeface="Calibri" panose="020F0502020204030204" pitchFamily="34" charset="0"/>
              </a:rPr>
              <a:t>frequency </a:t>
            </a:r>
            <a:r>
              <a:rPr lang="en-US" sz="2000" dirty="0">
                <a:solidFill>
                  <a:prstClr val="black"/>
                </a:solidFill>
                <a:latin typeface="Calibri" panose="020F0502020204030204" pitchFamily="34" charset="0"/>
                <a:cs typeface="Calibri" panose="020F0502020204030204" pitchFamily="34" charset="0"/>
              </a:rPr>
              <a:t>or </a:t>
            </a:r>
            <a:r>
              <a:rPr lang="en-US" sz="2000" b="1" i="1" dirty="0">
                <a:solidFill>
                  <a:prstClr val="black"/>
                </a:solidFill>
                <a:latin typeface="Calibri" panose="020F0502020204030204" pitchFamily="34" charset="0"/>
                <a:cs typeface="Calibri" panose="020F0502020204030204" pitchFamily="34" charset="0"/>
              </a:rPr>
              <a:t>code </a:t>
            </a:r>
            <a:r>
              <a:rPr lang="en-US" sz="2000" dirty="0">
                <a:solidFill>
                  <a:prstClr val="black"/>
                </a:solidFill>
                <a:latin typeface="Calibri" panose="020F0502020204030204" pitchFamily="34" charset="0"/>
                <a:cs typeface="Calibri" panose="020F0502020204030204" pitchFamily="34" charset="0"/>
              </a:rPr>
              <a:t>between different stations.</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Calibri" panose="020F0502020204030204" pitchFamily="34" charset="0"/>
                <a:cs typeface="Calibri" panose="020F0502020204030204" pitchFamily="34" charset="0"/>
              </a:rPr>
              <a:t>There are three basic channelization protocols:</a:t>
            </a:r>
          </a:p>
          <a:p>
            <a:pPr marL="914400" lvl="1" indent="-457200" defTabSz="457200">
              <a:spcBef>
                <a:spcPts val="1000"/>
              </a:spcBef>
              <a:buClr>
                <a:srgbClr val="B31166"/>
              </a:buClr>
              <a:buSzPct val="80000"/>
              <a:buFont typeface="+mj-lt"/>
              <a:buAutoNum type="arabicPeriod"/>
            </a:pPr>
            <a:r>
              <a:rPr lang="en-US" sz="2000" b="1" dirty="0">
                <a:solidFill>
                  <a:prstClr val="black"/>
                </a:solidFill>
                <a:latin typeface="Calibri" panose="020F0502020204030204" pitchFamily="34" charset="0"/>
                <a:cs typeface="Calibri" panose="020F0502020204030204" pitchFamily="34" charset="0"/>
              </a:rPr>
              <a:t>Frequency Division Multiple Access (FDMA)</a:t>
            </a:r>
          </a:p>
          <a:p>
            <a:pPr marL="914400" lvl="1" indent="-457200" defTabSz="457200">
              <a:spcBef>
                <a:spcPts val="1000"/>
              </a:spcBef>
              <a:buClr>
                <a:srgbClr val="B31166"/>
              </a:buClr>
              <a:buSzPct val="80000"/>
              <a:buFont typeface="+mj-lt"/>
              <a:buAutoNum type="arabicPeriod"/>
            </a:pPr>
            <a:r>
              <a:rPr lang="en-US" sz="2000" b="1" dirty="0">
                <a:solidFill>
                  <a:prstClr val="black"/>
                </a:solidFill>
                <a:latin typeface="Calibri" panose="020F0502020204030204" pitchFamily="34" charset="0"/>
                <a:cs typeface="Calibri" panose="020F0502020204030204" pitchFamily="34" charset="0"/>
              </a:rPr>
              <a:t>Time Division Multiple Access (TDMA)</a:t>
            </a:r>
          </a:p>
          <a:p>
            <a:pPr marL="914400" lvl="1" indent="-457200" defTabSz="457200">
              <a:spcBef>
                <a:spcPts val="1000"/>
              </a:spcBef>
              <a:buClr>
                <a:srgbClr val="B31166"/>
              </a:buClr>
              <a:buSzPct val="80000"/>
              <a:buFont typeface="+mj-lt"/>
              <a:buAutoNum type="arabicPeriod"/>
            </a:pPr>
            <a:r>
              <a:rPr lang="fr-FR" sz="2000" b="1" dirty="0">
                <a:solidFill>
                  <a:prstClr val="black"/>
                </a:solidFill>
                <a:latin typeface="Calibri" panose="020F0502020204030204" pitchFamily="34" charset="0"/>
                <a:cs typeface="Calibri" panose="020F0502020204030204" pitchFamily="34" charset="0"/>
              </a:rPr>
              <a:t>Code Division Multiple Access (CDMA)</a:t>
            </a:r>
            <a:endParaRPr lang="en-US" sz="2000" b="1"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660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FDMA</a:t>
            </a:r>
            <a:endParaRPr lang="en-FI" dirty="0"/>
          </a:p>
        </p:txBody>
      </p:sp>
      <p:sp>
        <p:nvSpPr>
          <p:cNvPr id="3" name="Rectangle 2">
            <a:extLst>
              <a:ext uri="{FF2B5EF4-FFF2-40B4-BE49-F238E27FC236}">
                <a16:creationId xmlns:a16="http://schemas.microsoft.com/office/drawing/2014/main" id="{3C0801E9-E7F6-4FB3-9B39-19DB02A401DE}"/>
              </a:ext>
            </a:extLst>
          </p:cNvPr>
          <p:cNvSpPr/>
          <p:nvPr/>
        </p:nvSpPr>
        <p:spPr>
          <a:xfrm>
            <a:off x="476205" y="2466237"/>
            <a:ext cx="8301318" cy="2636619"/>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FDMA, the available bandwidth is divided into </a:t>
            </a:r>
            <a:r>
              <a:rPr lang="en-US" sz="2200" b="1" dirty="0">
                <a:solidFill>
                  <a:prstClr val="black"/>
                </a:solidFill>
                <a:latin typeface="Perpetua" panose="02020502060401020303" pitchFamily="18" charset="0"/>
                <a:cs typeface="Calibri" panose="020F0502020204030204" pitchFamily="34" charset="0"/>
              </a:rPr>
              <a:t>frequency</a:t>
            </a:r>
            <a:r>
              <a:rPr lang="en-US" sz="2200" dirty="0">
                <a:solidFill>
                  <a:prstClr val="black"/>
                </a:solidFill>
                <a:latin typeface="Perpetua" panose="02020502060401020303" pitchFamily="18" charset="0"/>
                <a:cs typeface="Calibri" panose="020F0502020204030204" pitchFamily="34" charset="0"/>
              </a:rPr>
              <a:t> bands.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Each station is allocated a band to send its data.</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This band is reserved for that station for all the time.</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frequency bands of different stations are separated by small bands of unused frequency.</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These unused bands are called guard bands that prevent station interferences.</a:t>
            </a:r>
          </a:p>
        </p:txBody>
      </p:sp>
    </p:spTree>
    <p:extLst>
      <p:ext uri="{BB962C8B-B14F-4D97-AF65-F5344CB8AC3E}">
        <p14:creationId xmlns:p14="http://schemas.microsoft.com/office/powerpoint/2010/main" val="109785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FDMA</a:t>
            </a:r>
            <a:endParaRPr lang="en-FI" dirty="0"/>
          </a:p>
        </p:txBody>
      </p:sp>
      <p:grpSp>
        <p:nvGrpSpPr>
          <p:cNvPr id="4" name="Group 3">
            <a:extLst>
              <a:ext uri="{FF2B5EF4-FFF2-40B4-BE49-F238E27FC236}">
                <a16:creationId xmlns:a16="http://schemas.microsoft.com/office/drawing/2014/main" id="{96DA0641-4306-43B6-84C5-CDD773DF7C9E}"/>
              </a:ext>
            </a:extLst>
          </p:cNvPr>
          <p:cNvGrpSpPr/>
          <p:nvPr/>
        </p:nvGrpSpPr>
        <p:grpSpPr>
          <a:xfrm>
            <a:off x="820629" y="2111827"/>
            <a:ext cx="6538114" cy="3720061"/>
            <a:chOff x="820629" y="2111827"/>
            <a:chExt cx="6538114" cy="3720061"/>
          </a:xfrm>
        </p:grpSpPr>
        <p:pic>
          <p:nvPicPr>
            <p:cNvPr id="7" name="Picture 2">
              <a:extLst>
                <a:ext uri="{FF2B5EF4-FFF2-40B4-BE49-F238E27FC236}">
                  <a16:creationId xmlns:a16="http://schemas.microsoft.com/office/drawing/2014/main" id="{0B775C37-DC32-452C-A8F9-51C0A67C7203}"/>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4172"/>
            <a:stretch/>
          </p:blipFill>
          <p:spPr bwMode="auto">
            <a:xfrm>
              <a:off x="820629" y="2111827"/>
              <a:ext cx="6538114" cy="3720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45A8DF9E-C6BE-4C18-82F6-CDAD0410922E}"/>
                </a:ext>
              </a:extLst>
            </p:cNvPr>
            <p:cNvSpPr/>
            <p:nvPr/>
          </p:nvSpPr>
          <p:spPr>
            <a:xfrm>
              <a:off x="2525486" y="4104167"/>
              <a:ext cx="664281" cy="81263"/>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2000A74-3758-4B21-BABC-8D3100B08139}"/>
                </a:ext>
              </a:extLst>
            </p:cNvPr>
            <p:cNvSpPr/>
            <p:nvPr/>
          </p:nvSpPr>
          <p:spPr>
            <a:xfrm>
              <a:off x="2525485" y="4215935"/>
              <a:ext cx="664281" cy="81263"/>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E7D57BB-7FA4-4797-9BB7-1C1B7E4C7F4A}"/>
                </a:ext>
              </a:extLst>
            </p:cNvPr>
            <p:cNvSpPr/>
            <p:nvPr/>
          </p:nvSpPr>
          <p:spPr>
            <a:xfrm>
              <a:off x="2525486" y="3870974"/>
              <a:ext cx="664281" cy="81263"/>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703820C-57B9-4A78-A3EF-6DBA566F36E6}"/>
                </a:ext>
              </a:extLst>
            </p:cNvPr>
            <p:cNvSpPr/>
            <p:nvPr/>
          </p:nvSpPr>
          <p:spPr>
            <a:xfrm>
              <a:off x="2151575" y="2743772"/>
              <a:ext cx="664281" cy="81263"/>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CA8192-76EE-4929-BAE2-05E545E860F6}"/>
                </a:ext>
              </a:extLst>
            </p:cNvPr>
            <p:cNvSpPr/>
            <p:nvPr/>
          </p:nvSpPr>
          <p:spPr>
            <a:xfrm>
              <a:off x="2156891" y="5197548"/>
              <a:ext cx="664281" cy="81263"/>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350173-4F48-4243-A2D6-05065FB9E3D0}"/>
                </a:ext>
              </a:extLst>
            </p:cNvPr>
            <p:cNvSpPr/>
            <p:nvPr/>
          </p:nvSpPr>
          <p:spPr>
            <a:xfrm>
              <a:off x="5096791" y="5316837"/>
              <a:ext cx="664281" cy="81263"/>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EE0F199-D6E0-4D03-9F52-F2568BC06E31}"/>
              </a:ext>
            </a:extLst>
          </p:cNvPr>
          <p:cNvSpPr txBox="1"/>
          <p:nvPr/>
        </p:nvSpPr>
        <p:spPr>
          <a:xfrm>
            <a:off x="2937672" y="5860875"/>
            <a:ext cx="2766976" cy="369332"/>
          </a:xfrm>
          <a:prstGeom prst="rect">
            <a:avLst/>
          </a:prstGeom>
          <a:noFill/>
        </p:spPr>
        <p:txBody>
          <a:bodyPr wrap="none" rtlCol="0">
            <a:spAutoFit/>
          </a:bodyPr>
          <a:lstStyle/>
          <a:p>
            <a:r>
              <a:rPr lang="en-US" dirty="0">
                <a:latin typeface="Perpetua" panose="02020502060401020303" pitchFamily="18" charset="0"/>
              </a:rPr>
              <a:t>Fig. 2 Illustration of FDMA [1] </a:t>
            </a:r>
          </a:p>
        </p:txBody>
      </p:sp>
    </p:spTree>
    <p:extLst>
      <p:ext uri="{BB962C8B-B14F-4D97-AF65-F5344CB8AC3E}">
        <p14:creationId xmlns:p14="http://schemas.microsoft.com/office/powerpoint/2010/main" val="186855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TDMA</a:t>
            </a:r>
            <a:endParaRPr lang="en-FI" dirty="0"/>
          </a:p>
        </p:txBody>
      </p:sp>
      <p:sp>
        <p:nvSpPr>
          <p:cNvPr id="3" name="Rectangle 2">
            <a:extLst>
              <a:ext uri="{FF2B5EF4-FFF2-40B4-BE49-F238E27FC236}">
                <a16:creationId xmlns:a16="http://schemas.microsoft.com/office/drawing/2014/main" id="{B564AE88-0E16-4AFA-BF7A-0B92BCB6DA9C}"/>
              </a:ext>
            </a:extLst>
          </p:cNvPr>
          <p:cNvSpPr/>
          <p:nvPr/>
        </p:nvSpPr>
        <p:spPr>
          <a:xfrm>
            <a:off x="476205" y="2389403"/>
            <a:ext cx="8246454" cy="2975173"/>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In TDMA, the bandwidth of channel is divided among various stations on the basis of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Each station is allocated a time slot during which it can send its data.</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Each station must know the beginning of its time slot.</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TDMA requires synchronization between different stations.</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Synchronization is achieved by using some synchronization bits at the beginning of each slot [1].</a:t>
            </a:r>
          </a:p>
        </p:txBody>
      </p:sp>
    </p:spTree>
    <p:extLst>
      <p:ext uri="{BB962C8B-B14F-4D97-AF65-F5344CB8AC3E}">
        <p14:creationId xmlns:p14="http://schemas.microsoft.com/office/powerpoint/2010/main" val="41417990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1943</TotalTime>
  <Words>1972</Words>
  <Application>Microsoft Office PowerPoint</Application>
  <PresentationFormat>On-screen Show (4:3)</PresentationFormat>
  <Paragraphs>205</Paragraphs>
  <Slides>29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Cambria Math</vt:lpstr>
      <vt:lpstr>Corbel</vt:lpstr>
      <vt:lpstr>Courier New</vt:lpstr>
      <vt:lpstr>Perpetua</vt:lpstr>
      <vt:lpstr>Times New Roman</vt:lpstr>
      <vt:lpstr>Wingdings</vt:lpstr>
      <vt:lpstr>Wingdings 3</vt:lpstr>
      <vt:lpstr>Spectrum</vt:lpstr>
      <vt:lpstr>Multiple Access Techniques I</vt:lpstr>
      <vt:lpstr>Multiple Access Techniques</vt:lpstr>
      <vt:lpstr>Introduction</vt:lpstr>
      <vt:lpstr>Introduction….</vt:lpstr>
      <vt:lpstr>Introduction….</vt:lpstr>
      <vt:lpstr>Channelization Protocols</vt:lpstr>
      <vt:lpstr>Channelization Protocols….</vt:lpstr>
      <vt:lpstr>Channelization Protocols….</vt:lpstr>
      <vt:lpstr>Channelization Protocols….</vt:lpstr>
      <vt:lpstr>Channelization Protocols….</vt:lpstr>
      <vt:lpstr>Channelization Protocols….</vt:lpstr>
      <vt:lpstr>Working process of CDMA</vt:lpstr>
      <vt:lpstr>Working process of CDMA</vt:lpstr>
      <vt:lpstr>Working process of CDMA</vt:lpstr>
      <vt:lpstr>Working process of CDMA</vt:lpstr>
      <vt:lpstr>Channelization Protocols….</vt:lpstr>
      <vt:lpstr>Channelization Protocols….</vt:lpstr>
      <vt:lpstr>Channelization Protocols….</vt:lpstr>
      <vt:lpstr>Channelization Protocols….</vt:lpstr>
      <vt:lpstr>Task</vt:lpstr>
      <vt:lpstr>Controlled Access</vt:lpstr>
      <vt:lpstr>Controlled Access….</vt:lpstr>
      <vt:lpstr>Controlled Access….</vt:lpstr>
      <vt:lpstr>Controlled Access….</vt:lpstr>
      <vt:lpstr>Controlled Access….</vt:lpstr>
      <vt:lpstr>Controlled Access….</vt:lpstr>
      <vt:lpstr>Controlled Access….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Md Mehedi Hasan</cp:lastModifiedBy>
  <cp:revision>46</cp:revision>
  <dcterms:created xsi:type="dcterms:W3CDTF">2018-12-10T17:20:29Z</dcterms:created>
  <dcterms:modified xsi:type="dcterms:W3CDTF">2025-03-09T06:54:37Z</dcterms:modified>
</cp:coreProperties>
</file>