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6" r:id="rId4"/>
    <p:sldId id="278" r:id="rId5"/>
    <p:sldId id="288" r:id="rId6"/>
    <p:sldId id="287" r:id="rId7"/>
    <p:sldId id="290" r:id="rId8"/>
    <p:sldId id="291" r:id="rId9"/>
    <p:sldId id="292" r:id="rId10"/>
    <p:sldId id="305" r:id="rId11"/>
    <p:sldId id="306" r:id="rId12"/>
    <p:sldId id="307" r:id="rId13"/>
    <p:sldId id="294" r:id="rId14"/>
    <p:sldId id="308" r:id="rId15"/>
    <p:sldId id="309" r:id="rId16"/>
    <p:sldId id="310" r:id="rId17"/>
    <p:sldId id="264" r:id="rId18"/>
    <p:sldId id="265" r:id="rId19"/>
    <p:sldId id="274"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5" autoAdjust="0"/>
    <p:restoredTop sz="94724"/>
  </p:normalViewPr>
  <p:slideViewPr>
    <p:cSldViewPr snapToGrid="0" snapToObjects="1">
      <p:cViewPr varScale="1">
        <p:scale>
          <a:sx n="114" d="100"/>
          <a:sy n="114" d="100"/>
        </p:scale>
        <p:origin x="1446" y="11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ctor Stany Rozario" userId="dbb37ec6-3e12-44d7-b04d-09b867830cae" providerId="ADAL" clId="{1AFAEA59-D4D1-4CE4-917D-53F4CD7A2F43}"/>
    <pc:docChg chg="modSld">
      <pc:chgData name="Victor Stany Rozario" userId="dbb37ec6-3e12-44d7-b04d-09b867830cae" providerId="ADAL" clId="{1AFAEA59-D4D1-4CE4-917D-53F4CD7A2F43}" dt="2020-11-10T02:03:58.672" v="3" actId="20577"/>
      <pc:docMkLst>
        <pc:docMk/>
      </pc:docMkLst>
      <pc:sldChg chg="modSp mod">
        <pc:chgData name="Victor Stany Rozario" userId="dbb37ec6-3e12-44d7-b04d-09b867830cae" providerId="ADAL" clId="{1AFAEA59-D4D1-4CE4-917D-53F4CD7A2F43}" dt="2020-11-10T02:03:58.672" v="3" actId="20577"/>
        <pc:sldMkLst>
          <pc:docMk/>
          <pc:sldMk cId="700707328" sldId="256"/>
        </pc:sldMkLst>
        <pc:graphicFrameChg chg="mod modGraphic">
          <ac:chgData name="Victor Stany Rozario" userId="dbb37ec6-3e12-44d7-b04d-09b867830cae" providerId="ADAL" clId="{1AFAEA59-D4D1-4CE4-917D-53F4CD7A2F43}" dt="2020-11-10T02:03:58.672" v="3" actId="20577"/>
          <ac:graphicFrameMkLst>
            <pc:docMk/>
            <pc:sldMk cId="700707328" sldId="256"/>
            <ac:graphicFrameMk id="7" creationId="{29FF08AD-7519-4C4A-8E0D-640DF5BB5E58}"/>
          </ac:graphicFrameMkLst>
        </pc:graphicFrameChg>
      </pc:sldChg>
    </pc:docChg>
  </pc:docChgLst>
  <pc:docChgLst>
    <pc:chgData name="Victor Stany Rozario" userId="dbb37ec6-3e12-44d7-b04d-09b867830cae" providerId="ADAL" clId="{C944EA61-587A-4A6E-906D-FE6C0B13130C}"/>
    <pc:docChg chg="modSld">
      <pc:chgData name="Victor Stany Rozario" userId="dbb37ec6-3e12-44d7-b04d-09b867830cae" providerId="ADAL" clId="{C944EA61-587A-4A6E-906D-FE6C0B13130C}" dt="2020-04-28T14:25:13.916" v="1" actId="20577"/>
      <pc:docMkLst>
        <pc:docMk/>
      </pc:docMkLst>
      <pc:sldChg chg="modSp mod">
        <pc:chgData name="Victor Stany Rozario" userId="dbb37ec6-3e12-44d7-b04d-09b867830cae" providerId="ADAL" clId="{C944EA61-587A-4A6E-906D-FE6C0B13130C}" dt="2020-04-28T14:25:13.916" v="1" actId="20577"/>
        <pc:sldMkLst>
          <pc:docMk/>
          <pc:sldMk cId="700707328" sldId="256"/>
        </pc:sldMkLst>
        <pc:graphicFrameChg chg="modGraphic">
          <ac:chgData name="Victor Stany Rozario" userId="dbb37ec6-3e12-44d7-b04d-09b867830cae" providerId="ADAL" clId="{C944EA61-587A-4A6E-906D-FE6C0B13130C}" dt="2020-04-28T14:25:13.916" v="1" actId="20577"/>
          <ac:graphicFrameMkLst>
            <pc:docMk/>
            <pc:sldMk cId="700707328" sldId="256"/>
            <ac:graphicFrameMk id="7" creationId="{29FF08AD-7519-4C4A-8E0D-640DF5BB5E58}"/>
          </ac:graphicFrameMkLst>
        </pc:graphicFrame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t>11/10/2020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11/10/2020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11/10/2020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11/10/2020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11/10/2020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fi-FI"/>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11/10/2020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11/10/2020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11/10/2020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11/10/2020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t>11/10/2020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fi-FI"/>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fi-FI"/>
              <a:t>Click to edit Master title style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fi-FI"/>
              <a:t>Click to 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t>11/10/2020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fi-FI"/>
              <a:t>Drag picture to placeholder or click icon to add</a:t>
            </a:r>
            <a:endParaRPr/>
          </a:p>
        </p:txBody>
      </p:sp>
      <p:sp>
        <p:nvSpPr>
          <p:cNvPr id="4" name="Date Placeholder 3"/>
          <p:cNvSpPr>
            <a:spLocks noGrp="1"/>
          </p:cNvSpPr>
          <p:nvPr>
            <p:ph type="dt" sz="half" idx="10"/>
          </p:nvPr>
        </p:nvSpPr>
        <p:spPr/>
        <p:txBody>
          <a:bodyPr/>
          <a:lstStyle/>
          <a:p>
            <a:fld id="{4251665B-C24A-4702-B522-6A4334602E03}" type="datetimeFigureOut">
              <a:rPr lang="en-US" smtClean="0"/>
              <a:t>11/10/2020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11/10/2020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t>11/10/2020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t>11/10/2020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t>11/10/2020</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t>11/10/2020</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3" Type="http://schemas.openxmlformats.org/officeDocument/2006/relationships/hyperlink" Target="https://www.imperva.com/" TargetMode="External"/><Relationship Id="rId7" Type="http://schemas.openxmlformats.org/officeDocument/2006/relationships/hyperlink" Target="http://www.mukeshkumar.net/" TargetMode="External"/><Relationship Id="rId2" Type="http://schemas.openxmlformats.org/officeDocument/2006/relationships/hyperlink" Target="https://docs.microsoft.com/" TargetMode="External"/><Relationship Id="rId1" Type="http://schemas.openxmlformats.org/officeDocument/2006/relationships/slideLayout" Target="../slideLayouts/slideLayout9.xml"/><Relationship Id="rId6" Type="http://schemas.openxmlformats.org/officeDocument/2006/relationships/hyperlink" Target="https://www.tutlane.com/tutorial/aspnet-mv" TargetMode="External"/><Relationship Id="rId5" Type="http://schemas.openxmlformats.org/officeDocument/2006/relationships/hyperlink" Target="https://www.tutorialsteacher.com/mvc" TargetMode="External"/><Relationship Id="rId4" Type="http://schemas.openxmlformats.org/officeDocument/2006/relationships/hyperlink" Target="https://www.c-sharpcorner.com/a"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449004"/>
            <a:ext cx="7662485" cy="854215"/>
          </a:xfrm>
        </p:spPr>
        <p:txBody>
          <a:bodyPr>
            <a:noAutofit/>
          </a:bodyPr>
          <a:lstStyle/>
          <a:p>
            <a:r>
              <a:rPr lang="en-US" sz="4400" b="1" dirty="0"/>
              <a:t>Entity Framework</a:t>
            </a:r>
          </a:p>
        </p:txBody>
      </p:sp>
      <p:sp>
        <p:nvSpPr>
          <p:cNvPr id="3" name="Subtitle 2"/>
          <p:cNvSpPr>
            <a:spLocks noGrp="1"/>
          </p:cNvSpPr>
          <p:nvPr>
            <p:ph type="subTitle" idx="1"/>
          </p:nvPr>
        </p:nvSpPr>
        <p:spPr>
          <a:xfrm>
            <a:off x="421341" y="1309173"/>
            <a:ext cx="2844373" cy="707886"/>
          </a:xfrm>
        </p:spPr>
        <p:txBody>
          <a:bodyPr/>
          <a:lstStyle/>
          <a:p>
            <a:r>
              <a:rPr lang="en-US" dirty="0"/>
              <a:t>Course Code: CSC 4164</a:t>
            </a:r>
          </a:p>
        </p:txBody>
      </p:sp>
      <p:sp>
        <p:nvSpPr>
          <p:cNvPr id="4" name="TextBox 3"/>
          <p:cNvSpPr txBox="1"/>
          <p:nvPr/>
        </p:nvSpPr>
        <p:spPr>
          <a:xfrm>
            <a:off x="76971" y="2446757"/>
            <a:ext cx="9024614" cy="707886"/>
          </a:xfrm>
          <a:prstGeom prst="rect">
            <a:avLst/>
          </a:prstGeom>
          <a:noFill/>
        </p:spPr>
        <p:txBody>
          <a:bodyPr wrap="square" rtlCol="0">
            <a:spAutoFit/>
          </a:bodyPr>
          <a:lstStyle/>
          <a:p>
            <a:pPr algn="ctr"/>
            <a:r>
              <a:rPr lang="en-US" sz="2000" b="1" dirty="0">
                <a:solidFill>
                  <a:srgbClr val="0070C0"/>
                </a:solidFill>
                <a:latin typeface="Arial" panose="020B0604020202020204" pitchFamily="34" charset="0"/>
                <a:cs typeface="Arial" panose="020B0604020202020204" pitchFamily="34" charset="0"/>
              </a:rPr>
              <a:t>Dept. of Computer Science</a:t>
            </a:r>
          </a:p>
          <a:p>
            <a:pPr algn="ctr"/>
            <a:r>
              <a:rPr lang="en-US" sz="2000" b="1" dirty="0">
                <a:solidFill>
                  <a:srgbClr val="0070C0"/>
                </a:solidFill>
                <a:latin typeface="Arial" panose="020B0604020202020204" pitchFamily="34" charset="0"/>
                <a:cs typeface="Arial" panose="020B0604020202020204" pitchFamily="34" charset="0"/>
              </a:rPr>
              <a:t>Faculty of Science and Technology</a:t>
            </a:r>
            <a:endParaRPr lang="en-US" sz="2400" b="1" dirty="0">
              <a:solidFill>
                <a:srgbClr val="0070C0"/>
              </a:solidFill>
              <a:latin typeface="Arial" panose="020B0604020202020204" pitchFamily="34" charset="0"/>
              <a:cs typeface="Arial" panose="020B0604020202020204" pitchFamily="34" charset="0"/>
            </a:endParaRPr>
          </a:p>
        </p:txBody>
      </p:sp>
      <p:graphicFrame>
        <p:nvGraphicFramePr>
          <p:cNvPr id="7" name="Table 6">
            <a:extLst>
              <a:ext uri="{FF2B5EF4-FFF2-40B4-BE49-F238E27FC236}">
                <a16:creationId xmlns:a16="http://schemas.microsoft.com/office/drawing/2014/main" id="{29FF08AD-7519-4C4A-8E0D-640DF5BB5E58}"/>
              </a:ext>
            </a:extLst>
          </p:cNvPr>
          <p:cNvGraphicFramePr>
            <a:graphicFrameLocks noGrp="1"/>
          </p:cNvGraphicFramePr>
          <p:nvPr>
            <p:extLst>
              <p:ext uri="{D42A27DB-BD31-4B8C-83A1-F6EECF244321}">
                <p14:modId xmlns:p14="http://schemas.microsoft.com/office/powerpoint/2010/main" val="2905511000"/>
              </p:ext>
            </p:extLst>
          </p:nvPr>
        </p:nvGraphicFramePr>
        <p:xfrm>
          <a:off x="476205" y="5186042"/>
          <a:ext cx="8335798" cy="757472"/>
        </p:xfrm>
        <a:graphic>
          <a:graphicData uri="http://schemas.openxmlformats.org/drawingml/2006/table">
            <a:tbl>
              <a:tblPr firstRow="1" bandRow="1">
                <a:tableStyleId>{D7AC3CCA-C797-4891-BE02-D94E43425B78}</a:tableStyleId>
              </a:tblPr>
              <a:tblGrid>
                <a:gridCol w="1483224">
                  <a:extLst>
                    <a:ext uri="{9D8B030D-6E8A-4147-A177-3AD203B41FA5}">
                      <a16:colId xmlns:a16="http://schemas.microsoft.com/office/drawing/2014/main" val="3905988420"/>
                    </a:ext>
                  </a:extLst>
                </a:gridCol>
                <a:gridCol w="1397725">
                  <a:extLst>
                    <a:ext uri="{9D8B030D-6E8A-4147-A177-3AD203B41FA5}">
                      <a16:colId xmlns:a16="http://schemas.microsoft.com/office/drawing/2014/main" val="2889894460"/>
                    </a:ext>
                  </a:extLst>
                </a:gridCol>
                <a:gridCol w="1227909">
                  <a:extLst>
                    <a:ext uri="{9D8B030D-6E8A-4147-A177-3AD203B41FA5}">
                      <a16:colId xmlns:a16="http://schemas.microsoft.com/office/drawing/2014/main" val="3023211198"/>
                    </a:ext>
                  </a:extLst>
                </a:gridCol>
                <a:gridCol w="1060728">
                  <a:extLst>
                    <a:ext uri="{9D8B030D-6E8A-4147-A177-3AD203B41FA5}">
                      <a16:colId xmlns:a16="http://schemas.microsoft.com/office/drawing/2014/main" val="1762131981"/>
                    </a:ext>
                  </a:extLst>
                </a:gridCol>
                <a:gridCol w="1166070">
                  <a:extLst>
                    <a:ext uri="{9D8B030D-6E8A-4147-A177-3AD203B41FA5}">
                      <a16:colId xmlns:a16="http://schemas.microsoft.com/office/drawing/2014/main" val="445458238"/>
                    </a:ext>
                  </a:extLst>
                </a:gridCol>
                <a:gridCol w="2000142">
                  <a:extLst>
                    <a:ext uri="{9D8B030D-6E8A-4147-A177-3AD203B41FA5}">
                      <a16:colId xmlns:a16="http://schemas.microsoft.com/office/drawing/2014/main" val="1508364941"/>
                    </a:ext>
                  </a:extLst>
                </a:gridCol>
              </a:tblGrid>
              <a:tr h="378736">
                <a:tc>
                  <a:txBody>
                    <a:bodyPr/>
                    <a:lstStyle/>
                    <a:p>
                      <a:r>
                        <a:rPr lang="en-US" dirty="0"/>
                        <a:t>Lecture No:</a:t>
                      </a:r>
                    </a:p>
                  </a:txBody>
                  <a:tcPr/>
                </a:tc>
                <a:tc>
                  <a:txBody>
                    <a:bodyPr/>
                    <a:lstStyle/>
                    <a:p>
                      <a:r>
                        <a:rPr lang="en-US"/>
                        <a:t>09</a:t>
                      </a:r>
                      <a:endParaRPr lang="en-US" dirty="0"/>
                    </a:p>
                  </a:txBody>
                  <a:tcPr/>
                </a:tc>
                <a:tc>
                  <a:txBody>
                    <a:bodyPr/>
                    <a:lstStyle/>
                    <a:p>
                      <a:r>
                        <a:rPr lang="en-US" dirty="0"/>
                        <a:t>Week No:</a:t>
                      </a:r>
                    </a:p>
                  </a:txBody>
                  <a:tcPr/>
                </a:tc>
                <a:tc>
                  <a:txBody>
                    <a:bodyPr/>
                    <a:lstStyle/>
                    <a:p>
                      <a:r>
                        <a:rPr lang="en-US" dirty="0"/>
                        <a:t>05</a:t>
                      </a:r>
                    </a:p>
                  </a:txBody>
                  <a:tcPr/>
                </a:tc>
                <a:tc>
                  <a:txBody>
                    <a:bodyPr/>
                    <a:lstStyle/>
                    <a:p>
                      <a:r>
                        <a:rPr lang="en-US" dirty="0"/>
                        <a:t>Semester: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Fall 2020-21</a:t>
                      </a:r>
                    </a:p>
                  </a:txBody>
                  <a:tcPr/>
                </a:tc>
                <a:extLst>
                  <a:ext uri="{0D108BD9-81ED-4DB2-BD59-A6C34878D82A}">
                    <a16:rowId xmlns:a16="http://schemas.microsoft.com/office/drawing/2014/main" val="2197040212"/>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mn-lt"/>
                          <a:ea typeface="+mn-ea"/>
                          <a:cs typeface="+mn-cs"/>
                        </a:rPr>
                        <a:t>Lecturer:</a:t>
                      </a:r>
                    </a:p>
                  </a:txBody>
                  <a:tcPr/>
                </a:tc>
                <a:tc gridSpan="5">
                  <a:txBody>
                    <a:bodyPr/>
                    <a:lstStyle/>
                    <a:p>
                      <a:r>
                        <a:rPr lang="en-US" i="1" dirty="0"/>
                        <a:t>Victor Stany Rozario, stany@aiub.edu</a:t>
                      </a:r>
                    </a:p>
                  </a:txBody>
                  <a:tcPr/>
                </a:tc>
                <a:tc hMerge="1">
                  <a:txBody>
                    <a:bodyPr/>
                    <a:lstStyle/>
                    <a:p>
                      <a:endParaRPr lang="en-FI"/>
                    </a:p>
                  </a:txBody>
                  <a:tcPr/>
                </a:tc>
                <a:tc hMerge="1">
                  <a:txBody>
                    <a:bodyPr/>
                    <a:lstStyle/>
                    <a:p>
                      <a:endParaRPr lang="en-FI"/>
                    </a:p>
                  </a:txBody>
                  <a:tcPr/>
                </a:tc>
                <a:tc hMerge="1">
                  <a:txBody>
                    <a:bodyPr/>
                    <a:lstStyle/>
                    <a:p>
                      <a:endParaRPr lang="en-FI"/>
                    </a:p>
                  </a:txBody>
                  <a:tcPr/>
                </a:tc>
                <a:tc hMerge="1">
                  <a:txBody>
                    <a:bodyPr/>
                    <a:lstStyle/>
                    <a:p>
                      <a:endParaRPr lang="en-FI"/>
                    </a:p>
                  </a:txBody>
                  <a:tcPr/>
                </a:tc>
                <a:extLst>
                  <a:ext uri="{0D108BD9-81ED-4DB2-BD59-A6C34878D82A}">
                    <a16:rowId xmlns:a16="http://schemas.microsoft.com/office/drawing/2014/main" val="2091734565"/>
                  </a:ext>
                </a:extLst>
              </a:tr>
            </a:tbl>
          </a:graphicData>
        </a:graphic>
      </p:graphicFrame>
      <p:sp>
        <p:nvSpPr>
          <p:cNvPr id="8" name="Subtitle 2">
            <a:extLst>
              <a:ext uri="{FF2B5EF4-FFF2-40B4-BE49-F238E27FC236}">
                <a16:creationId xmlns:a16="http://schemas.microsoft.com/office/drawing/2014/main" id="{FF0F860A-68ED-3A45-9B2E-50E8CE1BC6B7}"/>
              </a:ext>
            </a:extLst>
          </p:cNvPr>
          <p:cNvSpPr txBox="1">
            <a:spLocks/>
          </p:cNvSpPr>
          <p:nvPr/>
        </p:nvSpPr>
        <p:spPr>
          <a:xfrm>
            <a:off x="2915478" y="1309173"/>
            <a:ext cx="5075583" cy="713839"/>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dirty="0"/>
              <a:t>Course Title: </a:t>
            </a:r>
            <a:r>
              <a:rPr lang="en-US" sz="1600" dirty="0"/>
              <a:t>ADVANCED PROGRAMMING WITH .NET</a:t>
            </a:r>
            <a:endParaRPr lang="en-US" dirty="0"/>
          </a:p>
        </p:txBody>
      </p:sp>
    </p:spTree>
    <p:extLst>
      <p:ext uri="{BB962C8B-B14F-4D97-AF65-F5344CB8AC3E}">
        <p14:creationId xmlns:p14="http://schemas.microsoft.com/office/powerpoint/2010/main" val="700707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2035" y="449005"/>
            <a:ext cx="8018282" cy="1083422"/>
          </a:xfrm>
        </p:spPr>
        <p:txBody>
          <a:bodyPr>
            <a:noAutofit/>
          </a:bodyPr>
          <a:lstStyle/>
          <a:p>
            <a:r>
              <a:rPr lang="en-US" b="1" dirty="0"/>
              <a:t>One-to-Many Relationships</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normAutofit/>
          </a:bodyPr>
          <a:lstStyle/>
          <a:p>
            <a:endParaRPr lang="en-FI" dirty="0"/>
          </a:p>
        </p:txBody>
      </p:sp>
      <p:sp>
        <p:nvSpPr>
          <p:cNvPr id="9" name="TextBox 8">
            <a:extLst>
              <a:ext uri="{FF2B5EF4-FFF2-40B4-BE49-F238E27FC236}">
                <a16:creationId xmlns:a16="http://schemas.microsoft.com/office/drawing/2014/main" id="{A4BE5AF8-53CB-4093-AE4F-913683F39A41}"/>
              </a:ext>
            </a:extLst>
          </p:cNvPr>
          <p:cNvSpPr txBox="1"/>
          <p:nvPr/>
        </p:nvSpPr>
        <p:spPr>
          <a:xfrm>
            <a:off x="476205" y="2186252"/>
            <a:ext cx="8336491" cy="3816429"/>
          </a:xfrm>
          <a:prstGeom prst="rect">
            <a:avLst/>
          </a:prstGeom>
          <a:noFill/>
        </p:spPr>
        <p:txBody>
          <a:bodyPr wrap="square" rtlCol="0">
            <a:spAutoFit/>
          </a:bodyPr>
          <a:lstStyle/>
          <a:p>
            <a:pPr algn="just"/>
            <a:r>
              <a:rPr lang="en-US" sz="2200" b="1" dirty="0"/>
              <a:t>Step 1: I</a:t>
            </a:r>
            <a:r>
              <a:rPr lang="en-US" sz="2200" dirty="0"/>
              <a:t>mplement the one-to-many relationship in the entities.</a:t>
            </a:r>
          </a:p>
          <a:p>
            <a:pPr algn="just"/>
            <a:r>
              <a:rPr lang="en-US" sz="2200" b="1" dirty="0"/>
              <a:t>Step 2</a:t>
            </a:r>
            <a:r>
              <a:rPr lang="en-US" sz="2200" dirty="0"/>
              <a:t>: Establish a one-to-many relationship between the </a:t>
            </a:r>
            <a:r>
              <a:rPr lang="en-US" sz="2200" b="1" dirty="0"/>
              <a:t>Student</a:t>
            </a:r>
            <a:r>
              <a:rPr lang="en-US" sz="2200" dirty="0"/>
              <a:t> and </a:t>
            </a:r>
            <a:r>
              <a:rPr lang="en-US" sz="2200" b="1" dirty="0"/>
              <a:t>Grade</a:t>
            </a:r>
            <a:r>
              <a:rPr lang="en-US" sz="2200" dirty="0"/>
              <a:t> entities where many students are associated with one Grade. It means that each Student entity points to a Grade. This can be achieved by including a reference navigation property of type Grade in the Student entity class.</a:t>
            </a:r>
          </a:p>
          <a:p>
            <a:pPr algn="just"/>
            <a:r>
              <a:rPr lang="en-US" sz="2200" b="1" dirty="0"/>
              <a:t>Step 3</a:t>
            </a:r>
            <a:r>
              <a:rPr lang="en-US" sz="2200" dirty="0"/>
              <a:t>: The Student class includes a reference navigation property of Grade class. So, there can be many students in a single grade. This will result in a one-to-many relationship between the Students and Grades table in the database, where the Students table includes foreign key Grade</a:t>
            </a:r>
          </a:p>
        </p:txBody>
      </p:sp>
    </p:spTree>
    <p:extLst>
      <p:ext uri="{BB962C8B-B14F-4D97-AF65-F5344CB8AC3E}">
        <p14:creationId xmlns:p14="http://schemas.microsoft.com/office/powerpoint/2010/main" val="14069991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2035" y="449005"/>
            <a:ext cx="8018282" cy="1083422"/>
          </a:xfrm>
        </p:spPr>
        <p:txBody>
          <a:bodyPr>
            <a:noAutofit/>
          </a:bodyPr>
          <a:lstStyle/>
          <a:p>
            <a:r>
              <a:rPr lang="en-US" b="1" dirty="0"/>
              <a:t>Many-to-Many Relationships</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normAutofit/>
          </a:bodyPr>
          <a:lstStyle/>
          <a:p>
            <a:endParaRPr lang="en-FI" dirty="0"/>
          </a:p>
        </p:txBody>
      </p:sp>
      <p:sp>
        <p:nvSpPr>
          <p:cNvPr id="9" name="TextBox 8">
            <a:extLst>
              <a:ext uri="{FF2B5EF4-FFF2-40B4-BE49-F238E27FC236}">
                <a16:creationId xmlns:a16="http://schemas.microsoft.com/office/drawing/2014/main" id="{A4BE5AF8-53CB-4093-AE4F-913683F39A41}"/>
              </a:ext>
            </a:extLst>
          </p:cNvPr>
          <p:cNvSpPr txBox="1"/>
          <p:nvPr/>
        </p:nvSpPr>
        <p:spPr>
          <a:xfrm>
            <a:off x="476205" y="2186252"/>
            <a:ext cx="8336491" cy="2800767"/>
          </a:xfrm>
          <a:prstGeom prst="rect">
            <a:avLst/>
          </a:prstGeom>
          <a:noFill/>
        </p:spPr>
        <p:txBody>
          <a:bodyPr wrap="square" rtlCol="0">
            <a:spAutoFit/>
          </a:bodyPr>
          <a:lstStyle/>
          <a:p>
            <a:pPr algn="just"/>
            <a:r>
              <a:rPr lang="en-US" sz="2200" b="1" dirty="0"/>
              <a:t>Step 1: </a:t>
            </a:r>
            <a:r>
              <a:rPr lang="en-US" sz="2200" dirty="0"/>
              <a:t>Configure a Many-to-Many relationship between the Student and Course entity classes. Student can join multiple courses and multiple students can join one Course.</a:t>
            </a:r>
          </a:p>
          <a:p>
            <a:pPr algn="just"/>
            <a:r>
              <a:rPr lang="en-US" sz="2200" b="1" dirty="0"/>
              <a:t>Step 2</a:t>
            </a:r>
            <a:r>
              <a:rPr lang="en-US" sz="2200" dirty="0"/>
              <a:t>: Include a collection navigation property at both ends. For example, the Student class should have a collection navigation property of Course type, and the Course class should have a collection navigation property of Student type to create a many-to-many relationship between them without any configuration.</a:t>
            </a:r>
          </a:p>
        </p:txBody>
      </p:sp>
    </p:spTree>
    <p:extLst>
      <p:ext uri="{BB962C8B-B14F-4D97-AF65-F5344CB8AC3E}">
        <p14:creationId xmlns:p14="http://schemas.microsoft.com/office/powerpoint/2010/main" val="33273201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2035" y="449005"/>
            <a:ext cx="8018282" cy="1083422"/>
          </a:xfrm>
        </p:spPr>
        <p:txBody>
          <a:bodyPr>
            <a:noAutofit/>
          </a:bodyPr>
          <a:lstStyle/>
          <a:p>
            <a:r>
              <a:rPr lang="en-US" b="1" dirty="0"/>
              <a:t> Lazy Loading</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normAutofit/>
          </a:bodyPr>
          <a:lstStyle/>
          <a:p>
            <a:endParaRPr lang="en-FI" dirty="0"/>
          </a:p>
        </p:txBody>
      </p:sp>
      <p:sp>
        <p:nvSpPr>
          <p:cNvPr id="9" name="TextBox 8">
            <a:extLst>
              <a:ext uri="{FF2B5EF4-FFF2-40B4-BE49-F238E27FC236}">
                <a16:creationId xmlns:a16="http://schemas.microsoft.com/office/drawing/2014/main" id="{A4BE5AF8-53CB-4093-AE4F-913683F39A41}"/>
              </a:ext>
            </a:extLst>
          </p:cNvPr>
          <p:cNvSpPr txBox="1"/>
          <p:nvPr/>
        </p:nvSpPr>
        <p:spPr>
          <a:xfrm>
            <a:off x="476205" y="2186252"/>
            <a:ext cx="8336491" cy="4078039"/>
          </a:xfrm>
          <a:prstGeom prst="rect">
            <a:avLst/>
          </a:prstGeom>
          <a:noFill/>
        </p:spPr>
        <p:txBody>
          <a:bodyPr wrap="square" rtlCol="0">
            <a:spAutoFit/>
          </a:bodyPr>
          <a:lstStyle/>
          <a:p>
            <a:pPr algn="just"/>
            <a:r>
              <a:rPr lang="en-US" sz="2200" dirty="0"/>
              <a:t>Lazy loading is the process whereby an entity or collection of entities is automatically loaded from the database the first time that a property referring to the entity/entities is accessed. Lazy loading means delaying the loading of related data, until you specifically request for it.</a:t>
            </a:r>
          </a:p>
          <a:p>
            <a:pPr marL="800100" lvl="1" indent="-342900" algn="just">
              <a:buFont typeface="Arial" panose="020B0604020202020204" pitchFamily="34" charset="0"/>
              <a:buChar char="•"/>
            </a:pPr>
            <a:r>
              <a:rPr lang="en-US" sz="1900" dirty="0"/>
              <a:t>When using POCO entity types, lazy loading is achieved by creating instances of derived proxy types and then overriding virtual properties to add the loading hook.</a:t>
            </a:r>
          </a:p>
          <a:p>
            <a:pPr marL="800100" lvl="1" indent="-342900" algn="just">
              <a:buFont typeface="Arial" panose="020B0604020202020204" pitchFamily="34" charset="0"/>
              <a:buChar char="•"/>
            </a:pPr>
            <a:r>
              <a:rPr lang="en-US" sz="1900" dirty="0"/>
              <a:t>Lazy loading is pretty much the default.</a:t>
            </a:r>
          </a:p>
          <a:p>
            <a:pPr marL="800100" lvl="1" indent="-342900" algn="just">
              <a:buFont typeface="Arial" panose="020B0604020202020204" pitchFamily="34" charset="0"/>
              <a:buChar char="•"/>
            </a:pPr>
            <a:r>
              <a:rPr lang="en-US" sz="1900" dirty="0"/>
              <a:t>If you leave the default configuration, and don’t explicitly tell Entity Framework in your query that you want something other than lazy loading, then lazy loading is what you will get.</a:t>
            </a:r>
          </a:p>
          <a:p>
            <a:pPr marL="800100" lvl="1" indent="-342900" algn="just">
              <a:buFont typeface="Arial" panose="020B0604020202020204" pitchFamily="34" charset="0"/>
              <a:buChar char="•"/>
            </a:pPr>
            <a:r>
              <a:rPr lang="en-US" sz="1900" dirty="0"/>
              <a:t>Navigation property should be defined as public, virtual. Context will NOT do lazy loading if the property is not defined as virtual.</a:t>
            </a:r>
          </a:p>
        </p:txBody>
      </p:sp>
    </p:spTree>
    <p:extLst>
      <p:ext uri="{BB962C8B-B14F-4D97-AF65-F5344CB8AC3E}">
        <p14:creationId xmlns:p14="http://schemas.microsoft.com/office/powerpoint/2010/main" val="3317195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4">
            <a:extLst>
              <a:ext uri="{FF2B5EF4-FFF2-40B4-BE49-F238E27FC236}">
                <a16:creationId xmlns:a16="http://schemas.microsoft.com/office/drawing/2014/main" id="{62C79159-0FD0-4562-A82E-2C9B23A87E82}"/>
              </a:ext>
            </a:extLst>
          </p:cNvPr>
          <p:cNvSpPr txBox="1">
            <a:spLocks/>
          </p:cNvSpPr>
          <p:nvPr/>
        </p:nvSpPr>
        <p:spPr>
          <a:xfrm>
            <a:off x="357081" y="791105"/>
            <a:ext cx="7754112" cy="484632"/>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b="1" dirty="0"/>
              <a:t>Eager loading</a:t>
            </a:r>
          </a:p>
        </p:txBody>
      </p:sp>
      <p:sp>
        <p:nvSpPr>
          <p:cNvPr id="2" name="Rectangle 1">
            <a:extLst>
              <a:ext uri="{FF2B5EF4-FFF2-40B4-BE49-F238E27FC236}">
                <a16:creationId xmlns:a16="http://schemas.microsoft.com/office/drawing/2014/main" id="{74291E95-15ED-4737-B1A7-E94D401DBBEE}"/>
              </a:ext>
            </a:extLst>
          </p:cNvPr>
          <p:cNvSpPr/>
          <p:nvPr/>
        </p:nvSpPr>
        <p:spPr>
          <a:xfrm>
            <a:off x="357080" y="1363176"/>
            <a:ext cx="8455615" cy="5447645"/>
          </a:xfrm>
          <a:prstGeom prst="rect">
            <a:avLst/>
          </a:prstGeom>
        </p:spPr>
        <p:txBody>
          <a:bodyPr wrap="square">
            <a:spAutoFit/>
          </a:bodyPr>
          <a:lstStyle/>
          <a:p>
            <a:pPr algn="just"/>
            <a:r>
              <a:rPr lang="en-US" sz="2000" dirty="0"/>
              <a:t>Eager loading is the process whereby a query for one type of entity also loads related entities as part of the query. Eager loading is achieved by the use of the Include method.</a:t>
            </a:r>
          </a:p>
          <a:p>
            <a:pPr algn="just"/>
            <a:r>
              <a:rPr lang="en-US" sz="2000" dirty="0"/>
              <a:t>For example, when querying students, eager-load their enrollments. The students and their enrollments will be retrieved in a single query. Let’s take a look at the following example in which all the students with their respective enrollments are retrieved from the database by using eager loading.</a:t>
            </a:r>
          </a:p>
          <a:p>
            <a:pPr algn="just"/>
            <a:r>
              <a:rPr lang="en-US" sz="2400" b="1" dirty="0"/>
              <a:t>Lazy loading VS Eager Loading</a:t>
            </a:r>
          </a:p>
          <a:p>
            <a:pPr algn="just"/>
            <a:r>
              <a:rPr lang="en-US" sz="2000" dirty="0"/>
              <a:t>While lazy loading delays the initialization of a resource, eager loading initializes or loads a resource as soon as the code is executed. Eager loading also involves pre-loading related entities referenced by a resource. For example, a PHP script with an include statement performs eager loading—as soon as it executes, eager loading pulls in and loads the included resources.</a:t>
            </a:r>
          </a:p>
          <a:p>
            <a:pPr algn="just"/>
            <a:r>
              <a:rPr lang="en-US" sz="2000" dirty="0"/>
              <a:t>Eager loading is beneficial when there is an opportunity or need to load resources in the background. For example, some websites display a “loading” screen and eagerly load all the resources required for the web application to run.</a:t>
            </a:r>
          </a:p>
        </p:txBody>
      </p:sp>
    </p:spTree>
    <p:extLst>
      <p:ext uri="{BB962C8B-B14F-4D97-AF65-F5344CB8AC3E}">
        <p14:creationId xmlns:p14="http://schemas.microsoft.com/office/powerpoint/2010/main" val="16711317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2035" y="449005"/>
            <a:ext cx="8018282" cy="1208048"/>
          </a:xfrm>
        </p:spPr>
        <p:txBody>
          <a:bodyPr>
            <a:noAutofit/>
          </a:bodyPr>
          <a:lstStyle/>
          <a:p>
            <a:r>
              <a:rPr lang="en-US" b="1" dirty="0"/>
              <a:t> Insert-Update-Delete using Entity framework &amp; MVC</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normAutofit/>
          </a:bodyPr>
          <a:lstStyle/>
          <a:p>
            <a:r>
              <a:rPr lang="en-US" dirty="0"/>
              <a:t>  </a:t>
            </a:r>
            <a:endParaRPr lang="en-FI" dirty="0"/>
          </a:p>
        </p:txBody>
      </p:sp>
      <p:sp>
        <p:nvSpPr>
          <p:cNvPr id="9" name="TextBox 8">
            <a:extLst>
              <a:ext uri="{FF2B5EF4-FFF2-40B4-BE49-F238E27FC236}">
                <a16:creationId xmlns:a16="http://schemas.microsoft.com/office/drawing/2014/main" id="{A4BE5AF8-53CB-4093-AE4F-913683F39A41}"/>
              </a:ext>
            </a:extLst>
          </p:cNvPr>
          <p:cNvSpPr txBox="1"/>
          <p:nvPr/>
        </p:nvSpPr>
        <p:spPr>
          <a:xfrm>
            <a:off x="331304" y="1463160"/>
            <a:ext cx="8336491" cy="461665"/>
          </a:xfrm>
          <a:prstGeom prst="rect">
            <a:avLst/>
          </a:prstGeom>
          <a:noFill/>
        </p:spPr>
        <p:txBody>
          <a:bodyPr wrap="square" rtlCol="0">
            <a:spAutoFit/>
          </a:bodyPr>
          <a:lstStyle/>
          <a:p>
            <a:pPr algn="just"/>
            <a:r>
              <a:rPr lang="en-US" sz="2400" dirty="0">
                <a:solidFill>
                  <a:schemeClr val="bg1"/>
                </a:solidFill>
              </a:rPr>
              <a:t>Insert</a:t>
            </a:r>
            <a:endParaRPr lang="en-US" sz="1900" dirty="0">
              <a:solidFill>
                <a:schemeClr val="bg1"/>
              </a:solidFill>
            </a:endParaRPr>
          </a:p>
        </p:txBody>
      </p:sp>
      <p:sp>
        <p:nvSpPr>
          <p:cNvPr id="3" name="Rectangle 2">
            <a:extLst>
              <a:ext uri="{FF2B5EF4-FFF2-40B4-BE49-F238E27FC236}">
                <a16:creationId xmlns:a16="http://schemas.microsoft.com/office/drawing/2014/main" id="{FA68346D-A295-4302-848D-2FF6D33D7CFA}"/>
              </a:ext>
            </a:extLst>
          </p:cNvPr>
          <p:cNvSpPr/>
          <p:nvPr/>
        </p:nvSpPr>
        <p:spPr>
          <a:xfrm>
            <a:off x="212035" y="2017059"/>
            <a:ext cx="8600661" cy="421146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sz="1600" dirty="0">
                <a:solidFill>
                  <a:schemeClr val="bg2">
                    <a:lumMod val="50000"/>
                  </a:schemeClr>
                </a:solidFill>
              </a:rPr>
              <a:t>[</a:t>
            </a:r>
            <a:r>
              <a:rPr lang="en-US" sz="1600" dirty="0" err="1">
                <a:solidFill>
                  <a:schemeClr val="bg2">
                    <a:lumMod val="50000"/>
                  </a:schemeClr>
                </a:solidFill>
              </a:rPr>
              <a:t>HttpPost</a:t>
            </a:r>
            <a:r>
              <a:rPr lang="en-US" sz="1600" dirty="0">
                <a:solidFill>
                  <a:schemeClr val="bg2">
                    <a:lumMod val="50000"/>
                  </a:schemeClr>
                </a:solidFill>
              </a:rPr>
              <a:t>]</a:t>
            </a:r>
          </a:p>
          <a:p>
            <a:r>
              <a:rPr lang="en-US" sz="1600" dirty="0">
                <a:solidFill>
                  <a:schemeClr val="bg2">
                    <a:lumMod val="50000"/>
                  </a:schemeClr>
                </a:solidFill>
              </a:rPr>
              <a:t>[</a:t>
            </a:r>
            <a:r>
              <a:rPr lang="en-US" sz="1600" dirty="0" err="1">
                <a:solidFill>
                  <a:schemeClr val="bg2">
                    <a:lumMod val="50000"/>
                  </a:schemeClr>
                </a:solidFill>
              </a:rPr>
              <a:t>ValidateAntiForgeryToken</a:t>
            </a:r>
            <a:r>
              <a:rPr lang="en-US" sz="1600" dirty="0">
                <a:solidFill>
                  <a:schemeClr val="bg2">
                    <a:lumMod val="50000"/>
                  </a:schemeClr>
                </a:solidFill>
              </a:rPr>
              <a:t>]</a:t>
            </a:r>
          </a:p>
          <a:p>
            <a:r>
              <a:rPr lang="en-US" sz="1600" dirty="0">
                <a:solidFill>
                  <a:schemeClr val="bg2">
                    <a:lumMod val="50000"/>
                  </a:schemeClr>
                </a:solidFill>
              </a:rPr>
              <a:t>public </a:t>
            </a:r>
            <a:r>
              <a:rPr lang="en-US" sz="1600" dirty="0" err="1">
                <a:solidFill>
                  <a:schemeClr val="bg2">
                    <a:lumMod val="50000"/>
                  </a:schemeClr>
                </a:solidFill>
              </a:rPr>
              <a:t>ActionResult</a:t>
            </a:r>
            <a:r>
              <a:rPr lang="en-US" sz="1600" dirty="0">
                <a:solidFill>
                  <a:schemeClr val="bg2">
                    <a:lumMod val="50000"/>
                  </a:schemeClr>
                </a:solidFill>
              </a:rPr>
              <a:t> Create([Bind(Include = "</a:t>
            </a:r>
            <a:r>
              <a:rPr lang="en-US" sz="1600" dirty="0" err="1">
                <a:solidFill>
                  <a:schemeClr val="bg2">
                    <a:lumMod val="50000"/>
                  </a:schemeClr>
                </a:solidFill>
              </a:rPr>
              <a:t>LastName</a:t>
            </a:r>
            <a:r>
              <a:rPr lang="en-US" sz="1600" dirty="0">
                <a:solidFill>
                  <a:schemeClr val="bg2">
                    <a:lumMod val="50000"/>
                  </a:schemeClr>
                </a:solidFill>
              </a:rPr>
              <a:t>, </a:t>
            </a:r>
            <a:r>
              <a:rPr lang="en-US" sz="1600" dirty="0" err="1">
                <a:solidFill>
                  <a:schemeClr val="bg2">
                    <a:lumMod val="50000"/>
                  </a:schemeClr>
                </a:solidFill>
              </a:rPr>
              <a:t>FirstMidName</a:t>
            </a:r>
            <a:r>
              <a:rPr lang="en-US" sz="1600" dirty="0">
                <a:solidFill>
                  <a:schemeClr val="bg2">
                    <a:lumMod val="50000"/>
                  </a:schemeClr>
                </a:solidFill>
              </a:rPr>
              <a:t>, </a:t>
            </a:r>
            <a:r>
              <a:rPr lang="en-US" sz="1600" dirty="0" err="1">
                <a:solidFill>
                  <a:schemeClr val="bg2">
                    <a:lumMod val="50000"/>
                  </a:schemeClr>
                </a:solidFill>
              </a:rPr>
              <a:t>EnrollmentDate</a:t>
            </a:r>
            <a:r>
              <a:rPr lang="en-US" sz="1600" dirty="0">
                <a:solidFill>
                  <a:schemeClr val="bg2">
                    <a:lumMod val="50000"/>
                  </a:schemeClr>
                </a:solidFill>
              </a:rPr>
              <a:t>")]Student student){         </a:t>
            </a:r>
          </a:p>
          <a:p>
            <a:r>
              <a:rPr lang="en-US" sz="1600" dirty="0">
                <a:solidFill>
                  <a:schemeClr val="bg2">
                    <a:lumMod val="50000"/>
                  </a:schemeClr>
                </a:solidFill>
              </a:rPr>
              <a:t>            try</a:t>
            </a:r>
          </a:p>
          <a:p>
            <a:pPr lvl="1"/>
            <a:r>
              <a:rPr lang="en-US" sz="1600" dirty="0">
                <a:solidFill>
                  <a:schemeClr val="bg2">
                    <a:lumMod val="50000"/>
                  </a:schemeClr>
                </a:solidFill>
              </a:rPr>
              <a:t>    {</a:t>
            </a:r>
          </a:p>
          <a:p>
            <a:pPr lvl="1"/>
            <a:r>
              <a:rPr lang="en-US" sz="1600" dirty="0">
                <a:solidFill>
                  <a:schemeClr val="bg2">
                    <a:lumMod val="50000"/>
                  </a:schemeClr>
                </a:solidFill>
              </a:rPr>
              <a:t>        if (</a:t>
            </a:r>
            <a:r>
              <a:rPr lang="en-US" sz="1600" dirty="0" err="1">
                <a:solidFill>
                  <a:schemeClr val="bg2">
                    <a:lumMod val="50000"/>
                  </a:schemeClr>
                </a:solidFill>
              </a:rPr>
              <a:t>ModelState.IsValid</a:t>
            </a:r>
            <a:r>
              <a:rPr lang="en-US" sz="1600" dirty="0">
                <a:solidFill>
                  <a:schemeClr val="bg2">
                    <a:lumMod val="50000"/>
                  </a:schemeClr>
                </a:solidFill>
              </a:rPr>
              <a:t>)</a:t>
            </a:r>
          </a:p>
          <a:p>
            <a:pPr lvl="1"/>
            <a:r>
              <a:rPr lang="en-US" sz="1600" dirty="0">
                <a:solidFill>
                  <a:schemeClr val="bg2">
                    <a:lumMod val="50000"/>
                  </a:schemeClr>
                </a:solidFill>
              </a:rPr>
              <a:t>        {</a:t>
            </a:r>
          </a:p>
          <a:p>
            <a:pPr lvl="1"/>
            <a:r>
              <a:rPr lang="en-US" sz="1600" dirty="0">
                <a:solidFill>
                  <a:schemeClr val="bg2">
                    <a:lumMod val="50000"/>
                  </a:schemeClr>
                </a:solidFill>
              </a:rPr>
              <a:t>            </a:t>
            </a:r>
            <a:r>
              <a:rPr lang="en-US" sz="1600" dirty="0" err="1">
                <a:solidFill>
                  <a:schemeClr val="bg2">
                    <a:lumMod val="50000"/>
                  </a:schemeClr>
                </a:solidFill>
              </a:rPr>
              <a:t>db.Students.Add</a:t>
            </a:r>
            <a:r>
              <a:rPr lang="en-US" sz="1600" dirty="0">
                <a:solidFill>
                  <a:schemeClr val="bg2">
                    <a:lumMod val="50000"/>
                  </a:schemeClr>
                </a:solidFill>
              </a:rPr>
              <a:t>(student);</a:t>
            </a:r>
          </a:p>
          <a:p>
            <a:pPr lvl="1"/>
            <a:r>
              <a:rPr lang="en-US" sz="1600" dirty="0">
                <a:solidFill>
                  <a:schemeClr val="bg2">
                    <a:lumMod val="50000"/>
                  </a:schemeClr>
                </a:solidFill>
              </a:rPr>
              <a:t>            </a:t>
            </a:r>
            <a:r>
              <a:rPr lang="en-US" sz="1600" dirty="0" err="1">
                <a:solidFill>
                  <a:schemeClr val="bg2">
                    <a:lumMod val="50000"/>
                  </a:schemeClr>
                </a:solidFill>
              </a:rPr>
              <a:t>db.SaveChanges</a:t>
            </a:r>
            <a:r>
              <a:rPr lang="en-US" sz="1600" dirty="0">
                <a:solidFill>
                  <a:schemeClr val="bg2">
                    <a:lumMod val="50000"/>
                  </a:schemeClr>
                </a:solidFill>
              </a:rPr>
              <a:t>();</a:t>
            </a:r>
          </a:p>
          <a:p>
            <a:pPr lvl="1"/>
            <a:r>
              <a:rPr lang="en-US" sz="1600" dirty="0">
                <a:solidFill>
                  <a:schemeClr val="bg2">
                    <a:lumMod val="50000"/>
                  </a:schemeClr>
                </a:solidFill>
              </a:rPr>
              <a:t>            return </a:t>
            </a:r>
            <a:r>
              <a:rPr lang="en-US" sz="1600" dirty="0" err="1">
                <a:solidFill>
                  <a:schemeClr val="bg2">
                    <a:lumMod val="50000"/>
                  </a:schemeClr>
                </a:solidFill>
              </a:rPr>
              <a:t>RedirectToAction</a:t>
            </a:r>
            <a:r>
              <a:rPr lang="en-US" sz="1600" dirty="0">
                <a:solidFill>
                  <a:schemeClr val="bg2">
                    <a:lumMod val="50000"/>
                  </a:schemeClr>
                </a:solidFill>
              </a:rPr>
              <a:t>("Index");</a:t>
            </a:r>
          </a:p>
          <a:p>
            <a:pPr lvl="1"/>
            <a:r>
              <a:rPr lang="en-US" sz="1600" dirty="0">
                <a:solidFill>
                  <a:schemeClr val="bg2">
                    <a:lumMod val="50000"/>
                  </a:schemeClr>
                </a:solidFill>
              </a:rPr>
              <a:t>        }</a:t>
            </a:r>
          </a:p>
          <a:p>
            <a:pPr lvl="1"/>
            <a:r>
              <a:rPr lang="en-US" sz="1600" dirty="0">
                <a:solidFill>
                  <a:schemeClr val="bg2">
                    <a:lumMod val="50000"/>
                  </a:schemeClr>
                </a:solidFill>
              </a:rPr>
              <a:t>    }</a:t>
            </a:r>
          </a:p>
          <a:p>
            <a:pPr lvl="1"/>
            <a:r>
              <a:rPr lang="en-US" sz="1600" dirty="0">
                <a:solidFill>
                  <a:schemeClr val="bg2">
                    <a:lumMod val="50000"/>
                  </a:schemeClr>
                </a:solidFill>
              </a:rPr>
              <a:t>    catch (</a:t>
            </a:r>
            <a:r>
              <a:rPr lang="en-US" sz="1600" dirty="0" err="1">
                <a:solidFill>
                  <a:schemeClr val="bg2">
                    <a:lumMod val="50000"/>
                  </a:schemeClr>
                </a:solidFill>
              </a:rPr>
              <a:t>DataException</a:t>
            </a:r>
            <a:r>
              <a:rPr lang="en-US" sz="1600" dirty="0">
                <a:solidFill>
                  <a:schemeClr val="bg2">
                    <a:lumMod val="50000"/>
                  </a:schemeClr>
                </a:solidFill>
              </a:rPr>
              <a:t> ex)</a:t>
            </a:r>
          </a:p>
          <a:p>
            <a:pPr lvl="1"/>
            <a:r>
              <a:rPr lang="en-US" sz="1600" dirty="0">
                <a:solidFill>
                  <a:schemeClr val="bg2">
                    <a:lumMod val="50000"/>
                  </a:schemeClr>
                </a:solidFill>
              </a:rPr>
              <a:t>    {  </a:t>
            </a:r>
            <a:r>
              <a:rPr lang="en-US" sz="1600" dirty="0" err="1">
                <a:solidFill>
                  <a:schemeClr val="bg2">
                    <a:lumMod val="50000"/>
                  </a:schemeClr>
                </a:solidFill>
              </a:rPr>
              <a:t>ModelState.AddModelError</a:t>
            </a:r>
            <a:r>
              <a:rPr lang="en-US" sz="1600" dirty="0">
                <a:solidFill>
                  <a:schemeClr val="bg2">
                    <a:lumMod val="50000"/>
                  </a:schemeClr>
                </a:solidFill>
              </a:rPr>
              <a:t>("", "Unable to save changes. Try again, and if the problem persists see your system administrator."); }</a:t>
            </a:r>
          </a:p>
          <a:p>
            <a:pPr lvl="1"/>
            <a:r>
              <a:rPr lang="en-US" sz="1600" dirty="0">
                <a:solidFill>
                  <a:schemeClr val="bg2">
                    <a:lumMod val="50000"/>
                  </a:schemeClr>
                </a:solidFill>
              </a:rPr>
              <a:t>    return View(student); }</a:t>
            </a:r>
          </a:p>
        </p:txBody>
      </p:sp>
    </p:spTree>
    <p:extLst>
      <p:ext uri="{BB962C8B-B14F-4D97-AF65-F5344CB8AC3E}">
        <p14:creationId xmlns:p14="http://schemas.microsoft.com/office/powerpoint/2010/main" val="17005709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2035" y="331305"/>
            <a:ext cx="8018282" cy="1267104"/>
          </a:xfrm>
        </p:spPr>
        <p:txBody>
          <a:bodyPr>
            <a:noAutofit/>
          </a:bodyPr>
          <a:lstStyle/>
          <a:p>
            <a:r>
              <a:rPr lang="en-US" b="1" dirty="0"/>
              <a:t> Insert-Update-Delete using Entity framework &amp; MVC</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normAutofit/>
          </a:bodyPr>
          <a:lstStyle/>
          <a:p>
            <a:r>
              <a:rPr lang="en-US" dirty="0"/>
              <a:t>  </a:t>
            </a:r>
            <a:endParaRPr lang="en-FI" dirty="0"/>
          </a:p>
        </p:txBody>
      </p:sp>
      <p:sp>
        <p:nvSpPr>
          <p:cNvPr id="9" name="TextBox 8">
            <a:extLst>
              <a:ext uri="{FF2B5EF4-FFF2-40B4-BE49-F238E27FC236}">
                <a16:creationId xmlns:a16="http://schemas.microsoft.com/office/drawing/2014/main" id="{A4BE5AF8-53CB-4093-AE4F-913683F39A41}"/>
              </a:ext>
            </a:extLst>
          </p:cNvPr>
          <p:cNvSpPr txBox="1"/>
          <p:nvPr/>
        </p:nvSpPr>
        <p:spPr>
          <a:xfrm>
            <a:off x="403754" y="1520767"/>
            <a:ext cx="8336491" cy="461665"/>
          </a:xfrm>
          <a:prstGeom prst="rect">
            <a:avLst/>
          </a:prstGeom>
          <a:noFill/>
        </p:spPr>
        <p:txBody>
          <a:bodyPr wrap="square" rtlCol="0">
            <a:spAutoFit/>
          </a:bodyPr>
          <a:lstStyle/>
          <a:p>
            <a:pPr algn="just"/>
            <a:r>
              <a:rPr lang="en-US" sz="2400" dirty="0">
                <a:solidFill>
                  <a:schemeClr val="bg1"/>
                </a:solidFill>
              </a:rPr>
              <a:t>Update</a:t>
            </a:r>
            <a:endParaRPr lang="en-US" sz="1900" dirty="0">
              <a:solidFill>
                <a:schemeClr val="bg1"/>
              </a:solidFill>
            </a:endParaRPr>
          </a:p>
        </p:txBody>
      </p:sp>
      <p:sp>
        <p:nvSpPr>
          <p:cNvPr id="3" name="Rectangle 2">
            <a:extLst>
              <a:ext uri="{FF2B5EF4-FFF2-40B4-BE49-F238E27FC236}">
                <a16:creationId xmlns:a16="http://schemas.microsoft.com/office/drawing/2014/main" id="{FA68346D-A295-4302-848D-2FF6D33D7CFA}"/>
              </a:ext>
            </a:extLst>
          </p:cNvPr>
          <p:cNvSpPr/>
          <p:nvPr/>
        </p:nvSpPr>
        <p:spPr>
          <a:xfrm>
            <a:off x="271669" y="2028719"/>
            <a:ext cx="8600661" cy="419980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sz="1400" dirty="0">
                <a:solidFill>
                  <a:schemeClr val="bg2">
                    <a:lumMod val="50000"/>
                  </a:schemeClr>
                </a:solidFill>
              </a:rPr>
              <a:t>[</a:t>
            </a:r>
            <a:r>
              <a:rPr lang="en-US" sz="1400" dirty="0" err="1">
                <a:solidFill>
                  <a:schemeClr val="bg2">
                    <a:lumMod val="50000"/>
                  </a:schemeClr>
                </a:solidFill>
              </a:rPr>
              <a:t>HttpPost</a:t>
            </a:r>
            <a:r>
              <a:rPr lang="en-US" sz="1400" dirty="0">
                <a:solidFill>
                  <a:schemeClr val="bg2">
                    <a:lumMod val="50000"/>
                  </a:schemeClr>
                </a:solidFill>
              </a:rPr>
              <a:t>, </a:t>
            </a:r>
            <a:r>
              <a:rPr lang="en-US" sz="1400" dirty="0" err="1">
                <a:solidFill>
                  <a:schemeClr val="bg2">
                    <a:lumMod val="50000"/>
                  </a:schemeClr>
                </a:solidFill>
              </a:rPr>
              <a:t>ActionName</a:t>
            </a:r>
            <a:r>
              <a:rPr lang="en-US" sz="1400" dirty="0">
                <a:solidFill>
                  <a:schemeClr val="bg2">
                    <a:lumMod val="50000"/>
                  </a:schemeClr>
                </a:solidFill>
              </a:rPr>
              <a:t>("Edit")]</a:t>
            </a:r>
          </a:p>
          <a:p>
            <a:r>
              <a:rPr lang="en-US" sz="1400" dirty="0">
                <a:solidFill>
                  <a:schemeClr val="bg2">
                    <a:lumMod val="50000"/>
                  </a:schemeClr>
                </a:solidFill>
              </a:rPr>
              <a:t>[</a:t>
            </a:r>
            <a:r>
              <a:rPr lang="en-US" sz="1400" dirty="0" err="1">
                <a:solidFill>
                  <a:schemeClr val="bg2">
                    <a:lumMod val="50000"/>
                  </a:schemeClr>
                </a:solidFill>
              </a:rPr>
              <a:t>ValidateAntiForgeryToken</a:t>
            </a:r>
            <a:r>
              <a:rPr lang="en-US" sz="1400" dirty="0">
                <a:solidFill>
                  <a:schemeClr val="bg2">
                    <a:lumMod val="50000"/>
                  </a:schemeClr>
                </a:solidFill>
              </a:rPr>
              <a:t>]</a:t>
            </a:r>
          </a:p>
          <a:p>
            <a:r>
              <a:rPr lang="en-US" sz="1400" dirty="0">
                <a:solidFill>
                  <a:schemeClr val="bg2">
                    <a:lumMod val="50000"/>
                  </a:schemeClr>
                </a:solidFill>
              </a:rPr>
              <a:t>public </a:t>
            </a:r>
            <a:r>
              <a:rPr lang="en-US" sz="1400" dirty="0" err="1">
                <a:solidFill>
                  <a:schemeClr val="bg2">
                    <a:lumMod val="50000"/>
                  </a:schemeClr>
                </a:solidFill>
              </a:rPr>
              <a:t>ActionResult</a:t>
            </a:r>
            <a:r>
              <a:rPr lang="en-US" sz="1400" dirty="0">
                <a:solidFill>
                  <a:schemeClr val="bg2">
                    <a:lumMod val="50000"/>
                  </a:schemeClr>
                </a:solidFill>
              </a:rPr>
              <a:t> </a:t>
            </a:r>
            <a:r>
              <a:rPr lang="en-US" sz="1400" dirty="0" err="1">
                <a:solidFill>
                  <a:schemeClr val="bg2">
                    <a:lumMod val="50000"/>
                  </a:schemeClr>
                </a:solidFill>
              </a:rPr>
              <a:t>EditPost</a:t>
            </a:r>
            <a:r>
              <a:rPr lang="en-US" sz="1400" dirty="0">
                <a:solidFill>
                  <a:schemeClr val="bg2">
                    <a:lumMod val="50000"/>
                  </a:schemeClr>
                </a:solidFill>
              </a:rPr>
              <a:t>(int? id)</a:t>
            </a:r>
          </a:p>
          <a:p>
            <a:r>
              <a:rPr lang="en-US" sz="1400" dirty="0">
                <a:solidFill>
                  <a:schemeClr val="bg2">
                    <a:lumMod val="50000"/>
                  </a:schemeClr>
                </a:solidFill>
              </a:rPr>
              <a:t>{</a:t>
            </a:r>
          </a:p>
          <a:p>
            <a:r>
              <a:rPr lang="en-US" sz="1400" dirty="0">
                <a:solidFill>
                  <a:schemeClr val="bg2">
                    <a:lumMod val="50000"/>
                  </a:schemeClr>
                </a:solidFill>
              </a:rPr>
              <a:t>    if (id == null)</a:t>
            </a:r>
          </a:p>
          <a:p>
            <a:r>
              <a:rPr lang="en-US" sz="1400" dirty="0">
                <a:solidFill>
                  <a:schemeClr val="bg2">
                    <a:lumMod val="50000"/>
                  </a:schemeClr>
                </a:solidFill>
              </a:rPr>
              <a:t>    { return new </a:t>
            </a:r>
            <a:r>
              <a:rPr lang="en-US" sz="1400" dirty="0" err="1">
                <a:solidFill>
                  <a:schemeClr val="bg2">
                    <a:lumMod val="50000"/>
                  </a:schemeClr>
                </a:solidFill>
              </a:rPr>
              <a:t>HttpStatusCodeResult</a:t>
            </a:r>
            <a:r>
              <a:rPr lang="en-US" sz="1400" dirty="0">
                <a:solidFill>
                  <a:schemeClr val="bg2">
                    <a:lumMod val="50000"/>
                  </a:schemeClr>
                </a:solidFill>
              </a:rPr>
              <a:t>(</a:t>
            </a:r>
            <a:r>
              <a:rPr lang="en-US" sz="1400" dirty="0" err="1">
                <a:solidFill>
                  <a:schemeClr val="bg2">
                    <a:lumMod val="50000"/>
                  </a:schemeClr>
                </a:solidFill>
              </a:rPr>
              <a:t>HttpStatusCode.BadRequest</a:t>
            </a:r>
            <a:r>
              <a:rPr lang="en-US" sz="1400" dirty="0">
                <a:solidFill>
                  <a:schemeClr val="bg2">
                    <a:lumMod val="50000"/>
                  </a:schemeClr>
                </a:solidFill>
              </a:rPr>
              <a:t>);  }</a:t>
            </a:r>
          </a:p>
          <a:p>
            <a:r>
              <a:rPr lang="en-US" sz="1400" dirty="0">
                <a:solidFill>
                  <a:schemeClr val="bg2">
                    <a:lumMod val="50000"/>
                  </a:schemeClr>
                </a:solidFill>
              </a:rPr>
              <a:t>    var </a:t>
            </a:r>
            <a:r>
              <a:rPr lang="en-US" sz="1400" dirty="0" err="1">
                <a:solidFill>
                  <a:schemeClr val="bg2">
                    <a:lumMod val="50000"/>
                  </a:schemeClr>
                </a:solidFill>
              </a:rPr>
              <a:t>studentToUpdate</a:t>
            </a:r>
            <a:r>
              <a:rPr lang="en-US" sz="1400" dirty="0">
                <a:solidFill>
                  <a:schemeClr val="bg2">
                    <a:lumMod val="50000"/>
                  </a:schemeClr>
                </a:solidFill>
              </a:rPr>
              <a:t> = </a:t>
            </a:r>
            <a:r>
              <a:rPr lang="en-US" sz="1400" dirty="0" err="1">
                <a:solidFill>
                  <a:schemeClr val="bg2">
                    <a:lumMod val="50000"/>
                  </a:schemeClr>
                </a:solidFill>
              </a:rPr>
              <a:t>db.Students.Find</a:t>
            </a:r>
            <a:r>
              <a:rPr lang="en-US" sz="1400" dirty="0">
                <a:solidFill>
                  <a:schemeClr val="bg2">
                    <a:lumMod val="50000"/>
                  </a:schemeClr>
                </a:solidFill>
              </a:rPr>
              <a:t>(id);</a:t>
            </a:r>
          </a:p>
          <a:p>
            <a:r>
              <a:rPr lang="en-US" sz="1400" dirty="0">
                <a:solidFill>
                  <a:schemeClr val="bg2">
                    <a:lumMod val="50000"/>
                  </a:schemeClr>
                </a:solidFill>
              </a:rPr>
              <a:t>    if (</a:t>
            </a:r>
            <a:r>
              <a:rPr lang="en-US" sz="1400" dirty="0" err="1">
                <a:solidFill>
                  <a:schemeClr val="bg2">
                    <a:lumMod val="50000"/>
                  </a:schemeClr>
                </a:solidFill>
              </a:rPr>
              <a:t>TryUpdateModel</a:t>
            </a:r>
            <a:r>
              <a:rPr lang="en-US" sz="1400" dirty="0">
                <a:solidFill>
                  <a:schemeClr val="bg2">
                    <a:lumMod val="50000"/>
                  </a:schemeClr>
                </a:solidFill>
              </a:rPr>
              <a:t>(</a:t>
            </a:r>
            <a:r>
              <a:rPr lang="en-US" sz="1400" dirty="0" err="1">
                <a:solidFill>
                  <a:schemeClr val="bg2">
                    <a:lumMod val="50000"/>
                  </a:schemeClr>
                </a:solidFill>
              </a:rPr>
              <a:t>studentToUpdate</a:t>
            </a:r>
            <a:r>
              <a:rPr lang="en-US" sz="1400" dirty="0">
                <a:solidFill>
                  <a:schemeClr val="bg2">
                    <a:lumMod val="50000"/>
                  </a:schemeClr>
                </a:solidFill>
              </a:rPr>
              <a:t>, "",</a:t>
            </a:r>
          </a:p>
          <a:p>
            <a:r>
              <a:rPr lang="en-US" sz="1400" dirty="0">
                <a:solidFill>
                  <a:schemeClr val="bg2">
                    <a:lumMod val="50000"/>
                  </a:schemeClr>
                </a:solidFill>
              </a:rPr>
              <a:t>       new string[] { "</a:t>
            </a:r>
            <a:r>
              <a:rPr lang="en-US" sz="1400" dirty="0" err="1">
                <a:solidFill>
                  <a:schemeClr val="bg2">
                    <a:lumMod val="50000"/>
                  </a:schemeClr>
                </a:solidFill>
              </a:rPr>
              <a:t>LastName</a:t>
            </a:r>
            <a:r>
              <a:rPr lang="en-US" sz="1400" dirty="0">
                <a:solidFill>
                  <a:schemeClr val="bg2">
                    <a:lumMod val="50000"/>
                  </a:schemeClr>
                </a:solidFill>
              </a:rPr>
              <a:t>", "</a:t>
            </a:r>
            <a:r>
              <a:rPr lang="en-US" sz="1400" dirty="0" err="1">
                <a:solidFill>
                  <a:schemeClr val="bg2">
                    <a:lumMod val="50000"/>
                  </a:schemeClr>
                </a:solidFill>
              </a:rPr>
              <a:t>FirstMidName</a:t>
            </a:r>
            <a:r>
              <a:rPr lang="en-US" sz="1400" dirty="0">
                <a:solidFill>
                  <a:schemeClr val="bg2">
                    <a:lumMod val="50000"/>
                  </a:schemeClr>
                </a:solidFill>
              </a:rPr>
              <a:t>", "</a:t>
            </a:r>
            <a:r>
              <a:rPr lang="en-US" sz="1400" dirty="0" err="1">
                <a:solidFill>
                  <a:schemeClr val="bg2">
                    <a:lumMod val="50000"/>
                  </a:schemeClr>
                </a:solidFill>
              </a:rPr>
              <a:t>EnrollmentDate</a:t>
            </a:r>
            <a:r>
              <a:rPr lang="en-US" sz="1400" dirty="0">
                <a:solidFill>
                  <a:schemeClr val="bg2">
                    <a:lumMod val="50000"/>
                  </a:schemeClr>
                </a:solidFill>
              </a:rPr>
              <a:t>" }))</a:t>
            </a:r>
          </a:p>
          <a:p>
            <a:r>
              <a:rPr lang="en-US" sz="1400" dirty="0">
                <a:solidFill>
                  <a:schemeClr val="bg2">
                    <a:lumMod val="50000"/>
                  </a:schemeClr>
                </a:solidFill>
              </a:rPr>
              <a:t>    {</a:t>
            </a:r>
          </a:p>
          <a:p>
            <a:r>
              <a:rPr lang="en-US" sz="1400" dirty="0">
                <a:solidFill>
                  <a:schemeClr val="bg2">
                    <a:lumMod val="50000"/>
                  </a:schemeClr>
                </a:solidFill>
              </a:rPr>
              <a:t>        try</a:t>
            </a:r>
          </a:p>
          <a:p>
            <a:r>
              <a:rPr lang="en-US" sz="1400" dirty="0">
                <a:solidFill>
                  <a:schemeClr val="bg2">
                    <a:lumMod val="50000"/>
                  </a:schemeClr>
                </a:solidFill>
              </a:rPr>
              <a:t>        {</a:t>
            </a:r>
          </a:p>
          <a:p>
            <a:r>
              <a:rPr lang="en-US" sz="1400" dirty="0">
                <a:solidFill>
                  <a:schemeClr val="bg2">
                    <a:lumMod val="50000"/>
                  </a:schemeClr>
                </a:solidFill>
              </a:rPr>
              <a:t>            </a:t>
            </a:r>
            <a:r>
              <a:rPr lang="en-US" sz="1400" dirty="0" err="1">
                <a:solidFill>
                  <a:schemeClr val="bg2">
                    <a:lumMod val="50000"/>
                  </a:schemeClr>
                </a:solidFill>
              </a:rPr>
              <a:t>db.SaveChanges</a:t>
            </a:r>
            <a:r>
              <a:rPr lang="en-US" sz="1400" dirty="0">
                <a:solidFill>
                  <a:schemeClr val="bg2">
                    <a:lumMod val="50000"/>
                  </a:schemeClr>
                </a:solidFill>
              </a:rPr>
              <a:t>();</a:t>
            </a:r>
          </a:p>
          <a:p>
            <a:r>
              <a:rPr lang="en-US" sz="1400" dirty="0">
                <a:solidFill>
                  <a:schemeClr val="bg2">
                    <a:lumMod val="50000"/>
                  </a:schemeClr>
                </a:solidFill>
              </a:rPr>
              <a:t>            return </a:t>
            </a:r>
            <a:r>
              <a:rPr lang="en-US" sz="1400" dirty="0" err="1">
                <a:solidFill>
                  <a:schemeClr val="bg2">
                    <a:lumMod val="50000"/>
                  </a:schemeClr>
                </a:solidFill>
              </a:rPr>
              <a:t>RedirectToAction</a:t>
            </a:r>
            <a:r>
              <a:rPr lang="en-US" sz="1400" dirty="0">
                <a:solidFill>
                  <a:schemeClr val="bg2">
                    <a:lumMod val="50000"/>
                  </a:schemeClr>
                </a:solidFill>
              </a:rPr>
              <a:t>("Index");</a:t>
            </a:r>
          </a:p>
          <a:p>
            <a:r>
              <a:rPr lang="en-US" sz="1400" dirty="0">
                <a:solidFill>
                  <a:schemeClr val="bg2">
                    <a:lumMod val="50000"/>
                  </a:schemeClr>
                </a:solidFill>
              </a:rPr>
              <a:t>        }</a:t>
            </a:r>
          </a:p>
          <a:p>
            <a:r>
              <a:rPr lang="en-US" sz="1400" dirty="0">
                <a:solidFill>
                  <a:schemeClr val="bg2">
                    <a:lumMod val="50000"/>
                  </a:schemeClr>
                </a:solidFill>
              </a:rPr>
              <a:t>        catch (</a:t>
            </a:r>
            <a:r>
              <a:rPr lang="en-US" sz="1400" dirty="0" err="1">
                <a:solidFill>
                  <a:schemeClr val="bg2">
                    <a:lumMod val="50000"/>
                  </a:schemeClr>
                </a:solidFill>
              </a:rPr>
              <a:t>DataException</a:t>
            </a:r>
            <a:r>
              <a:rPr lang="en-US" sz="1400" dirty="0">
                <a:solidFill>
                  <a:schemeClr val="bg2">
                    <a:lumMod val="50000"/>
                  </a:schemeClr>
                </a:solidFill>
              </a:rPr>
              <a:t> ex )</a:t>
            </a:r>
          </a:p>
          <a:p>
            <a:r>
              <a:rPr lang="en-US" sz="1400" dirty="0">
                <a:solidFill>
                  <a:schemeClr val="bg2">
                    <a:lumMod val="50000"/>
                  </a:schemeClr>
                </a:solidFill>
              </a:rPr>
              <a:t>        {  </a:t>
            </a:r>
            <a:r>
              <a:rPr lang="en-US" sz="1400" dirty="0" err="1">
                <a:solidFill>
                  <a:schemeClr val="bg2">
                    <a:lumMod val="50000"/>
                  </a:schemeClr>
                </a:solidFill>
              </a:rPr>
              <a:t>ModelState.AddModelError</a:t>
            </a:r>
            <a:r>
              <a:rPr lang="en-US" sz="1400" dirty="0">
                <a:solidFill>
                  <a:schemeClr val="bg2">
                    <a:lumMod val="50000"/>
                  </a:schemeClr>
                </a:solidFill>
              </a:rPr>
              <a:t>("", "Unable to save changes. Try again, and if the problem persists, see your system administrator."); }   }</a:t>
            </a:r>
          </a:p>
          <a:p>
            <a:r>
              <a:rPr lang="en-US" sz="1400" dirty="0">
                <a:solidFill>
                  <a:schemeClr val="bg2">
                    <a:lumMod val="50000"/>
                  </a:schemeClr>
                </a:solidFill>
              </a:rPr>
              <a:t>       return View(</a:t>
            </a:r>
            <a:r>
              <a:rPr lang="en-US" sz="1400" dirty="0" err="1">
                <a:solidFill>
                  <a:schemeClr val="bg2">
                    <a:lumMod val="50000"/>
                  </a:schemeClr>
                </a:solidFill>
              </a:rPr>
              <a:t>studentToUpdate</a:t>
            </a:r>
            <a:r>
              <a:rPr lang="en-US" sz="1400" dirty="0">
                <a:solidFill>
                  <a:schemeClr val="bg2">
                    <a:lumMod val="50000"/>
                  </a:schemeClr>
                </a:solidFill>
              </a:rPr>
              <a:t>);</a:t>
            </a:r>
          </a:p>
          <a:p>
            <a:r>
              <a:rPr lang="en-US" sz="1400" dirty="0">
                <a:solidFill>
                  <a:schemeClr val="bg2">
                    <a:lumMod val="50000"/>
                  </a:schemeClr>
                </a:solidFill>
              </a:rPr>
              <a:t>}</a:t>
            </a:r>
          </a:p>
        </p:txBody>
      </p:sp>
    </p:spTree>
    <p:extLst>
      <p:ext uri="{BB962C8B-B14F-4D97-AF65-F5344CB8AC3E}">
        <p14:creationId xmlns:p14="http://schemas.microsoft.com/office/powerpoint/2010/main" val="31070773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2035" y="331305"/>
            <a:ext cx="8018282" cy="1267104"/>
          </a:xfrm>
        </p:spPr>
        <p:txBody>
          <a:bodyPr>
            <a:noAutofit/>
          </a:bodyPr>
          <a:lstStyle/>
          <a:p>
            <a:r>
              <a:rPr lang="en-US" b="1" dirty="0"/>
              <a:t> Insert-Update-Delete using Entity framework &amp; MVC</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normAutofit/>
          </a:bodyPr>
          <a:lstStyle/>
          <a:p>
            <a:r>
              <a:rPr lang="en-US" dirty="0"/>
              <a:t>  </a:t>
            </a:r>
            <a:endParaRPr lang="en-FI" dirty="0"/>
          </a:p>
        </p:txBody>
      </p:sp>
      <p:sp>
        <p:nvSpPr>
          <p:cNvPr id="9" name="TextBox 8">
            <a:extLst>
              <a:ext uri="{FF2B5EF4-FFF2-40B4-BE49-F238E27FC236}">
                <a16:creationId xmlns:a16="http://schemas.microsoft.com/office/drawing/2014/main" id="{A4BE5AF8-53CB-4093-AE4F-913683F39A41}"/>
              </a:ext>
            </a:extLst>
          </p:cNvPr>
          <p:cNvSpPr txBox="1"/>
          <p:nvPr/>
        </p:nvSpPr>
        <p:spPr>
          <a:xfrm>
            <a:off x="403754" y="1520767"/>
            <a:ext cx="8336491" cy="461665"/>
          </a:xfrm>
          <a:prstGeom prst="rect">
            <a:avLst/>
          </a:prstGeom>
          <a:noFill/>
        </p:spPr>
        <p:txBody>
          <a:bodyPr wrap="square" rtlCol="0">
            <a:spAutoFit/>
          </a:bodyPr>
          <a:lstStyle/>
          <a:p>
            <a:pPr algn="just"/>
            <a:r>
              <a:rPr lang="en-US" sz="2400" dirty="0">
                <a:solidFill>
                  <a:schemeClr val="bg1"/>
                </a:solidFill>
              </a:rPr>
              <a:t>Delete</a:t>
            </a:r>
            <a:endParaRPr lang="en-US" sz="1900" dirty="0">
              <a:solidFill>
                <a:schemeClr val="bg1"/>
              </a:solidFill>
            </a:endParaRPr>
          </a:p>
        </p:txBody>
      </p:sp>
      <p:sp>
        <p:nvSpPr>
          <p:cNvPr id="3" name="Rectangle 2">
            <a:extLst>
              <a:ext uri="{FF2B5EF4-FFF2-40B4-BE49-F238E27FC236}">
                <a16:creationId xmlns:a16="http://schemas.microsoft.com/office/drawing/2014/main" id="{FA68346D-A295-4302-848D-2FF6D33D7CFA}"/>
              </a:ext>
            </a:extLst>
          </p:cNvPr>
          <p:cNvSpPr/>
          <p:nvPr/>
        </p:nvSpPr>
        <p:spPr>
          <a:xfrm>
            <a:off x="271669" y="2028719"/>
            <a:ext cx="8600661" cy="419980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just"/>
            <a:r>
              <a:rPr lang="en-US" dirty="0">
                <a:solidFill>
                  <a:schemeClr val="bg2">
                    <a:lumMod val="50000"/>
                  </a:schemeClr>
                </a:solidFill>
              </a:rPr>
              <a:t>public </a:t>
            </a:r>
            <a:r>
              <a:rPr lang="en-US" dirty="0" err="1">
                <a:solidFill>
                  <a:schemeClr val="bg2">
                    <a:lumMod val="50000"/>
                  </a:schemeClr>
                </a:solidFill>
              </a:rPr>
              <a:t>ActionResult</a:t>
            </a:r>
            <a:r>
              <a:rPr lang="en-US" dirty="0">
                <a:solidFill>
                  <a:schemeClr val="bg2">
                    <a:lumMod val="50000"/>
                  </a:schemeClr>
                </a:solidFill>
              </a:rPr>
              <a:t> Delete(int? id, bool? </a:t>
            </a:r>
            <a:r>
              <a:rPr lang="en-US" dirty="0" err="1">
                <a:solidFill>
                  <a:schemeClr val="bg2">
                    <a:lumMod val="50000"/>
                  </a:schemeClr>
                </a:solidFill>
              </a:rPr>
              <a:t>saveChangesError</a:t>
            </a:r>
            <a:r>
              <a:rPr lang="en-US" dirty="0">
                <a:solidFill>
                  <a:schemeClr val="bg2">
                    <a:lumMod val="50000"/>
                  </a:schemeClr>
                </a:solidFill>
              </a:rPr>
              <a:t>=false)</a:t>
            </a:r>
          </a:p>
          <a:p>
            <a:pPr algn="just"/>
            <a:r>
              <a:rPr lang="en-US" dirty="0">
                <a:solidFill>
                  <a:schemeClr val="bg2">
                    <a:lumMod val="50000"/>
                  </a:schemeClr>
                </a:solidFill>
              </a:rPr>
              <a:t>{</a:t>
            </a:r>
          </a:p>
          <a:p>
            <a:pPr algn="just"/>
            <a:r>
              <a:rPr lang="en-US" dirty="0">
                <a:solidFill>
                  <a:schemeClr val="bg2">
                    <a:lumMod val="50000"/>
                  </a:schemeClr>
                </a:solidFill>
              </a:rPr>
              <a:t>    if (id == null)</a:t>
            </a:r>
          </a:p>
          <a:p>
            <a:pPr algn="just"/>
            <a:r>
              <a:rPr lang="en-US" dirty="0">
                <a:solidFill>
                  <a:schemeClr val="bg2">
                    <a:lumMod val="50000"/>
                  </a:schemeClr>
                </a:solidFill>
              </a:rPr>
              <a:t>    { return new </a:t>
            </a:r>
            <a:r>
              <a:rPr lang="en-US" dirty="0" err="1">
                <a:solidFill>
                  <a:schemeClr val="bg2">
                    <a:lumMod val="50000"/>
                  </a:schemeClr>
                </a:solidFill>
              </a:rPr>
              <a:t>HttpStatusCodeResult</a:t>
            </a:r>
            <a:r>
              <a:rPr lang="en-US" dirty="0">
                <a:solidFill>
                  <a:schemeClr val="bg2">
                    <a:lumMod val="50000"/>
                  </a:schemeClr>
                </a:solidFill>
              </a:rPr>
              <a:t>(</a:t>
            </a:r>
            <a:r>
              <a:rPr lang="en-US" dirty="0" err="1">
                <a:solidFill>
                  <a:schemeClr val="bg2">
                    <a:lumMod val="50000"/>
                  </a:schemeClr>
                </a:solidFill>
              </a:rPr>
              <a:t>HttpStatusCode.BadRequest</a:t>
            </a:r>
            <a:r>
              <a:rPr lang="en-US" dirty="0">
                <a:solidFill>
                  <a:schemeClr val="bg2">
                    <a:lumMod val="50000"/>
                  </a:schemeClr>
                </a:solidFill>
              </a:rPr>
              <a:t>); }</a:t>
            </a:r>
          </a:p>
          <a:p>
            <a:pPr algn="just"/>
            <a:r>
              <a:rPr lang="en-US" dirty="0">
                <a:solidFill>
                  <a:schemeClr val="bg2">
                    <a:lumMod val="50000"/>
                  </a:schemeClr>
                </a:solidFill>
              </a:rPr>
              <a:t>    if (</a:t>
            </a:r>
            <a:r>
              <a:rPr lang="en-US" dirty="0" err="1">
                <a:solidFill>
                  <a:schemeClr val="bg2">
                    <a:lumMod val="50000"/>
                  </a:schemeClr>
                </a:solidFill>
              </a:rPr>
              <a:t>saveChangesError.GetValueOrDefault</a:t>
            </a:r>
            <a:r>
              <a:rPr lang="en-US" dirty="0">
                <a:solidFill>
                  <a:schemeClr val="bg2">
                    <a:lumMod val="50000"/>
                  </a:schemeClr>
                </a:solidFill>
              </a:rPr>
              <a:t>())</a:t>
            </a:r>
          </a:p>
          <a:p>
            <a:pPr algn="just"/>
            <a:r>
              <a:rPr lang="en-US" dirty="0">
                <a:solidFill>
                  <a:schemeClr val="bg2">
                    <a:lumMod val="50000"/>
                  </a:schemeClr>
                </a:solidFill>
              </a:rPr>
              <a:t>    {</a:t>
            </a:r>
          </a:p>
          <a:p>
            <a:pPr algn="just"/>
            <a:r>
              <a:rPr lang="en-US" dirty="0">
                <a:solidFill>
                  <a:schemeClr val="bg2">
                    <a:lumMod val="50000"/>
                  </a:schemeClr>
                </a:solidFill>
              </a:rPr>
              <a:t>        </a:t>
            </a:r>
            <a:r>
              <a:rPr lang="en-US" dirty="0" err="1">
                <a:solidFill>
                  <a:schemeClr val="bg2">
                    <a:lumMod val="50000"/>
                  </a:schemeClr>
                </a:solidFill>
              </a:rPr>
              <a:t>ViewBag.ErrorMessage</a:t>
            </a:r>
            <a:r>
              <a:rPr lang="en-US" dirty="0">
                <a:solidFill>
                  <a:schemeClr val="bg2">
                    <a:lumMod val="50000"/>
                  </a:schemeClr>
                </a:solidFill>
              </a:rPr>
              <a:t> = "Delete failed. Try again, and if the problem persists see your system administrator.";</a:t>
            </a:r>
          </a:p>
          <a:p>
            <a:pPr algn="just"/>
            <a:r>
              <a:rPr lang="en-US" dirty="0">
                <a:solidFill>
                  <a:schemeClr val="bg2">
                    <a:lumMod val="50000"/>
                  </a:schemeClr>
                </a:solidFill>
              </a:rPr>
              <a:t>    }</a:t>
            </a:r>
          </a:p>
          <a:p>
            <a:pPr algn="just"/>
            <a:r>
              <a:rPr lang="en-US" dirty="0">
                <a:solidFill>
                  <a:schemeClr val="bg2">
                    <a:lumMod val="50000"/>
                  </a:schemeClr>
                </a:solidFill>
              </a:rPr>
              <a:t>    Student </a:t>
            </a:r>
            <a:r>
              <a:rPr lang="en-US" dirty="0" err="1">
                <a:solidFill>
                  <a:schemeClr val="bg2">
                    <a:lumMod val="50000"/>
                  </a:schemeClr>
                </a:solidFill>
              </a:rPr>
              <a:t>student</a:t>
            </a:r>
            <a:r>
              <a:rPr lang="en-US" dirty="0">
                <a:solidFill>
                  <a:schemeClr val="bg2">
                    <a:lumMod val="50000"/>
                  </a:schemeClr>
                </a:solidFill>
              </a:rPr>
              <a:t> = </a:t>
            </a:r>
            <a:r>
              <a:rPr lang="en-US" dirty="0" err="1">
                <a:solidFill>
                  <a:schemeClr val="bg2">
                    <a:lumMod val="50000"/>
                  </a:schemeClr>
                </a:solidFill>
              </a:rPr>
              <a:t>db.Students.Find</a:t>
            </a:r>
            <a:r>
              <a:rPr lang="en-US" dirty="0">
                <a:solidFill>
                  <a:schemeClr val="bg2">
                    <a:lumMod val="50000"/>
                  </a:schemeClr>
                </a:solidFill>
              </a:rPr>
              <a:t>(id);</a:t>
            </a:r>
          </a:p>
          <a:p>
            <a:pPr algn="just"/>
            <a:r>
              <a:rPr lang="en-US" dirty="0">
                <a:solidFill>
                  <a:schemeClr val="bg2">
                    <a:lumMod val="50000"/>
                  </a:schemeClr>
                </a:solidFill>
              </a:rPr>
              <a:t>    if (student == null)</a:t>
            </a:r>
          </a:p>
          <a:p>
            <a:pPr algn="just"/>
            <a:r>
              <a:rPr lang="en-US" dirty="0">
                <a:solidFill>
                  <a:schemeClr val="bg2">
                    <a:lumMod val="50000"/>
                  </a:schemeClr>
                </a:solidFill>
              </a:rPr>
              <a:t>    { return </a:t>
            </a:r>
            <a:r>
              <a:rPr lang="en-US" dirty="0" err="1">
                <a:solidFill>
                  <a:schemeClr val="bg2">
                    <a:lumMod val="50000"/>
                  </a:schemeClr>
                </a:solidFill>
              </a:rPr>
              <a:t>HttpNotFound</a:t>
            </a:r>
            <a:r>
              <a:rPr lang="en-US" dirty="0">
                <a:solidFill>
                  <a:schemeClr val="bg2">
                    <a:lumMod val="50000"/>
                  </a:schemeClr>
                </a:solidFill>
              </a:rPr>
              <a:t>(); }</a:t>
            </a:r>
          </a:p>
          <a:p>
            <a:pPr algn="just"/>
            <a:r>
              <a:rPr lang="en-US" dirty="0">
                <a:solidFill>
                  <a:schemeClr val="bg2">
                    <a:lumMod val="50000"/>
                  </a:schemeClr>
                </a:solidFill>
              </a:rPr>
              <a:t>    return View(student);</a:t>
            </a:r>
          </a:p>
          <a:p>
            <a:pPr algn="just"/>
            <a:r>
              <a:rPr lang="en-US" dirty="0">
                <a:solidFill>
                  <a:schemeClr val="bg2">
                    <a:lumMod val="50000"/>
                  </a:schemeClr>
                </a:solidFill>
              </a:rPr>
              <a:t>}</a:t>
            </a:r>
          </a:p>
        </p:txBody>
      </p:sp>
    </p:spTree>
    <p:extLst>
      <p:ext uri="{BB962C8B-B14F-4D97-AF65-F5344CB8AC3E}">
        <p14:creationId xmlns:p14="http://schemas.microsoft.com/office/powerpoint/2010/main" val="11244053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571092"/>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Books</a:t>
            </a:r>
          </a:p>
        </p:txBody>
      </p:sp>
      <p:sp>
        <p:nvSpPr>
          <p:cNvPr id="5" name="TextBox 4">
            <a:extLst>
              <a:ext uri="{FF2B5EF4-FFF2-40B4-BE49-F238E27FC236}">
                <a16:creationId xmlns:a16="http://schemas.microsoft.com/office/drawing/2014/main" id="{F2944A7F-5AE5-EC49-82AF-722C8C8F62C6}"/>
              </a:ext>
            </a:extLst>
          </p:cNvPr>
          <p:cNvSpPr txBox="1"/>
          <p:nvPr/>
        </p:nvSpPr>
        <p:spPr>
          <a:xfrm>
            <a:off x="458145" y="2287620"/>
            <a:ext cx="7890723" cy="2753061"/>
          </a:xfrm>
          <a:prstGeom prst="rect">
            <a:avLst/>
          </a:prstGeom>
          <a:noFill/>
        </p:spPr>
        <p:txBody>
          <a:bodyPr wrap="square" rtlCol="0">
            <a:spAutoFit/>
          </a:bodyPr>
          <a:lstStyle/>
          <a:p>
            <a:pPr marL="457200" indent="-457200" algn="just">
              <a:lnSpc>
                <a:spcPct val="110000"/>
              </a:lnSpc>
              <a:spcAft>
                <a:spcPts val="600"/>
              </a:spcAft>
              <a:buFont typeface="+mj-lt"/>
              <a:buAutoNum type="arabicPeriod"/>
            </a:pPr>
            <a:r>
              <a:rPr lang="en-US" sz="2000" dirty="0"/>
              <a:t>Beginning ASP.NET 4: in C# and VB; </a:t>
            </a:r>
            <a:r>
              <a:rPr lang="en-US" sz="2000" dirty="0" err="1"/>
              <a:t>Imar</a:t>
            </a:r>
            <a:r>
              <a:rPr lang="en-US" sz="2000" dirty="0"/>
              <a:t> Spaanjaars,2010</a:t>
            </a:r>
          </a:p>
          <a:p>
            <a:pPr marL="457200" indent="-457200" algn="just">
              <a:lnSpc>
                <a:spcPct val="110000"/>
              </a:lnSpc>
              <a:spcAft>
                <a:spcPts val="600"/>
              </a:spcAft>
              <a:buFont typeface="+mj-lt"/>
              <a:buAutoNum type="arabicPeriod"/>
            </a:pPr>
            <a:r>
              <a:rPr lang="en-US" sz="2000" dirty="0"/>
              <a:t>Beginning ASP.NET 3.5 in C# 2008: From Novice to Professional; 2nd edition, Matthew MacDonald,2007</a:t>
            </a:r>
          </a:p>
          <a:p>
            <a:pPr marL="457200" indent="-457200" algn="just">
              <a:lnSpc>
                <a:spcPct val="110000"/>
              </a:lnSpc>
              <a:spcAft>
                <a:spcPts val="600"/>
              </a:spcAft>
              <a:buFont typeface="+mj-lt"/>
              <a:buAutoNum type="arabicPeriod"/>
            </a:pPr>
            <a:r>
              <a:rPr lang="en-US" sz="2000" dirty="0"/>
              <a:t>ASP.NET 3.5 Unleashed by Stephen Walther, 2008</a:t>
            </a:r>
          </a:p>
          <a:p>
            <a:pPr marL="457200" indent="-457200" algn="just">
              <a:lnSpc>
                <a:spcPct val="110000"/>
              </a:lnSpc>
              <a:spcAft>
                <a:spcPts val="600"/>
              </a:spcAft>
              <a:buFont typeface="+mj-lt"/>
              <a:buAutoNum type="arabicPeriod"/>
            </a:pPr>
            <a:r>
              <a:rPr lang="en-US" sz="2000" dirty="0"/>
              <a:t>Pro ASP.NET 3.5 in C# 2008: Includes Silverlight 2 by Matthew MacDonald,2008</a:t>
            </a:r>
          </a:p>
          <a:p>
            <a:pPr marL="457200" indent="-457200" algn="just">
              <a:lnSpc>
                <a:spcPct val="110000"/>
              </a:lnSpc>
              <a:spcAft>
                <a:spcPts val="600"/>
              </a:spcAft>
              <a:buFont typeface="+mj-lt"/>
              <a:buAutoNum type="arabicPeriod"/>
            </a:pPr>
            <a:r>
              <a:rPr lang="en-US" sz="2000" dirty="0"/>
              <a:t>ASP.NET 3.5 For Dummies by Ken Cox,2008</a:t>
            </a:r>
          </a:p>
        </p:txBody>
      </p:sp>
    </p:spTree>
    <p:extLst>
      <p:ext uri="{BB962C8B-B14F-4D97-AF65-F5344CB8AC3E}">
        <p14:creationId xmlns:p14="http://schemas.microsoft.com/office/powerpoint/2010/main" val="19233823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References</a:t>
            </a:r>
          </a:p>
        </p:txBody>
      </p:sp>
      <p:sp>
        <p:nvSpPr>
          <p:cNvPr id="3" name="TextBox 2">
            <a:extLst>
              <a:ext uri="{FF2B5EF4-FFF2-40B4-BE49-F238E27FC236}">
                <a16:creationId xmlns:a16="http://schemas.microsoft.com/office/drawing/2014/main" id="{56CD2EA8-B54C-CE4F-A943-BFB367453E0E}"/>
              </a:ext>
            </a:extLst>
          </p:cNvPr>
          <p:cNvSpPr txBox="1"/>
          <p:nvPr/>
        </p:nvSpPr>
        <p:spPr>
          <a:xfrm>
            <a:off x="783773" y="2435897"/>
            <a:ext cx="7565098" cy="2308324"/>
          </a:xfrm>
          <a:prstGeom prst="rect">
            <a:avLst/>
          </a:prstGeom>
          <a:noFill/>
        </p:spPr>
        <p:txBody>
          <a:bodyPr wrap="square" rtlCol="0">
            <a:spAutoFit/>
          </a:bodyPr>
          <a:lstStyle/>
          <a:p>
            <a:pPr marL="342900" indent="-342900">
              <a:buFont typeface="+mj-lt"/>
              <a:buAutoNum type="arabicPeriod"/>
            </a:pPr>
            <a:r>
              <a:rPr lang="en-US" dirty="0"/>
              <a:t>ASP.NET; URL: </a:t>
            </a:r>
            <a:r>
              <a:rPr lang="en-US" dirty="0">
                <a:hlinkClick r:id="rId2"/>
              </a:rPr>
              <a:t>https://docs.microsoft.com/</a:t>
            </a:r>
            <a:endParaRPr lang="en-US" dirty="0"/>
          </a:p>
          <a:p>
            <a:pPr marL="342900" indent="-342900">
              <a:buFont typeface="+mj-lt"/>
              <a:buAutoNum type="arabicPeriod"/>
            </a:pPr>
            <a:r>
              <a:rPr lang="en-US" dirty="0"/>
              <a:t>URL: </a:t>
            </a:r>
            <a:r>
              <a:rPr lang="en-US" dirty="0">
                <a:hlinkClick r:id="rId3"/>
              </a:rPr>
              <a:t>https://www.imperva.com/</a:t>
            </a:r>
            <a:endParaRPr lang="en-US" dirty="0"/>
          </a:p>
          <a:p>
            <a:pPr marL="342900" indent="-342900">
              <a:buFont typeface="+mj-lt"/>
              <a:buAutoNum type="arabicPeriod"/>
            </a:pPr>
            <a:r>
              <a:rPr lang="en-US" dirty="0"/>
              <a:t>URL: </a:t>
            </a:r>
            <a:r>
              <a:rPr lang="en-US" dirty="0">
                <a:hlinkClick r:id="rId4"/>
              </a:rPr>
              <a:t>https://www.c-sharpcorner.com/a</a:t>
            </a:r>
            <a:endParaRPr lang="en-US" dirty="0"/>
          </a:p>
          <a:p>
            <a:pPr marL="342900" indent="-342900">
              <a:buFont typeface="+mj-lt"/>
              <a:buAutoNum type="arabicPeriod"/>
            </a:pPr>
            <a:r>
              <a:rPr lang="en-US" dirty="0"/>
              <a:t>URL: </a:t>
            </a:r>
            <a:r>
              <a:rPr lang="en-US" dirty="0">
                <a:hlinkClick r:id="rId5"/>
              </a:rPr>
              <a:t>https://www.tutorialsteacher.com/mvc</a:t>
            </a:r>
            <a:endParaRPr lang="en-US" dirty="0"/>
          </a:p>
          <a:p>
            <a:pPr marL="342900" indent="-342900">
              <a:buFont typeface="+mj-lt"/>
              <a:buAutoNum type="arabicPeriod"/>
            </a:pPr>
            <a:r>
              <a:rPr lang="en-US" dirty="0"/>
              <a:t>Entity framework; URL:https://www.entityframeworktutorial.net/</a:t>
            </a:r>
          </a:p>
          <a:p>
            <a:pPr marL="342900" indent="-342900">
              <a:buFont typeface="+mj-lt"/>
              <a:buAutoNum type="arabicPeriod"/>
            </a:pPr>
            <a:r>
              <a:rPr lang="en-US" dirty="0"/>
              <a:t>URL: </a:t>
            </a:r>
            <a:r>
              <a:rPr lang="en-US" dirty="0">
                <a:hlinkClick r:id="rId6"/>
              </a:rPr>
              <a:t>https://www.tutlane.com/tutorial/aspnet-mv</a:t>
            </a:r>
            <a:endParaRPr lang="en-US" dirty="0"/>
          </a:p>
          <a:p>
            <a:pPr marL="342900" indent="-342900">
              <a:buFont typeface="+mj-lt"/>
              <a:buAutoNum type="arabicPeriod"/>
            </a:pPr>
            <a:r>
              <a:rPr lang="en-US" dirty="0"/>
              <a:t>URL: </a:t>
            </a:r>
            <a:r>
              <a:rPr lang="en-US" dirty="0">
                <a:hlinkClick r:id="rId7"/>
              </a:rPr>
              <a:t>http://www.mukeshkumar.net/</a:t>
            </a:r>
            <a:endParaRPr lang="en-US" dirty="0"/>
          </a:p>
          <a:p>
            <a:pPr marL="342900" indent="-342900">
              <a:buFont typeface="+mj-lt"/>
              <a:buAutoNum type="arabicPeriod"/>
            </a:pPr>
            <a:endParaRPr lang="en-FI" dirty="0"/>
          </a:p>
        </p:txBody>
      </p:sp>
    </p:spTree>
    <p:extLst>
      <p:ext uri="{BB962C8B-B14F-4D97-AF65-F5344CB8AC3E}">
        <p14:creationId xmlns:p14="http://schemas.microsoft.com/office/powerpoint/2010/main" val="32249698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692136D-8BF7-49C9-A313-3BC2A3EF11BE}"/>
              </a:ext>
            </a:extLst>
          </p:cNvPr>
          <p:cNvSpPr txBox="1"/>
          <p:nvPr/>
        </p:nvSpPr>
        <p:spPr>
          <a:xfrm>
            <a:off x="2902226" y="2725715"/>
            <a:ext cx="4174435" cy="923330"/>
          </a:xfrm>
          <a:prstGeom prst="rect">
            <a:avLst/>
          </a:prstGeom>
          <a:noFill/>
        </p:spPr>
        <p:txBody>
          <a:bodyPr wrap="square" rtlCol="0">
            <a:spAutoFit/>
          </a:bodyPr>
          <a:lstStyle/>
          <a:p>
            <a:r>
              <a:rPr lang="en-US" sz="5400" dirty="0">
                <a:solidFill>
                  <a:schemeClr val="accent1"/>
                </a:solidFill>
              </a:rPr>
              <a:t>Thank you!</a:t>
            </a:r>
            <a:endParaRPr lang="en-FI" sz="5400" dirty="0">
              <a:solidFill>
                <a:schemeClr val="accent1"/>
              </a:solidFill>
            </a:endParaRPr>
          </a:p>
        </p:txBody>
      </p:sp>
    </p:spTree>
    <p:extLst>
      <p:ext uri="{BB962C8B-B14F-4D97-AF65-F5344CB8AC3E}">
        <p14:creationId xmlns:p14="http://schemas.microsoft.com/office/powerpoint/2010/main" val="24549717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Outline</a:t>
            </a:r>
          </a:p>
        </p:txBody>
      </p:sp>
      <p:sp>
        <p:nvSpPr>
          <p:cNvPr id="3" name="Subtitle 2"/>
          <p:cNvSpPr>
            <a:spLocks noGrp="1"/>
          </p:cNvSpPr>
          <p:nvPr>
            <p:ph type="subTitle" idx="1"/>
          </p:nvPr>
        </p:nvSpPr>
        <p:spPr>
          <a:xfrm>
            <a:off x="486696" y="2363928"/>
            <a:ext cx="8166973" cy="3718820"/>
          </a:xfrm>
        </p:spPr>
        <p:txBody>
          <a:bodyPr>
            <a:normAutofit fontScale="92500"/>
          </a:bodyPr>
          <a:lstStyle/>
          <a:p>
            <a:pPr marL="285750" indent="-285750" algn="just">
              <a:buFont typeface="Arial" panose="020B0604020202020204" pitchFamily="34" charset="0"/>
              <a:buChar char="•"/>
            </a:pPr>
            <a:r>
              <a:rPr lang="en-US" sz="2800" dirty="0">
                <a:solidFill>
                  <a:schemeClr val="tx1"/>
                </a:solidFill>
              </a:rPr>
              <a:t>Using Metadata attributes in model classes for Code-First approach</a:t>
            </a:r>
          </a:p>
          <a:p>
            <a:pPr marL="285750" indent="-285750" algn="just">
              <a:buFont typeface="Arial" panose="020B0604020202020204" pitchFamily="34" charset="0"/>
              <a:buChar char="•"/>
            </a:pPr>
            <a:r>
              <a:rPr lang="en-US" sz="2800" dirty="0">
                <a:solidFill>
                  <a:schemeClr val="tx1"/>
                </a:solidFill>
              </a:rPr>
              <a:t>Using Metadata attributes in model classes for Schema-First approach</a:t>
            </a:r>
          </a:p>
          <a:p>
            <a:pPr marL="285750" indent="-285750" algn="just">
              <a:buFont typeface="Arial" panose="020B0604020202020204" pitchFamily="34" charset="0"/>
              <a:buChar char="•"/>
            </a:pPr>
            <a:r>
              <a:rPr lang="en-US" sz="2800" dirty="0">
                <a:solidFill>
                  <a:schemeClr val="tx1"/>
                </a:solidFill>
              </a:rPr>
              <a:t>One-One, One-Many, Many-Many relationships using all approaches in EF</a:t>
            </a:r>
          </a:p>
          <a:p>
            <a:pPr marL="285750" indent="-285750" algn="just">
              <a:buFont typeface="Arial" panose="020B0604020202020204" pitchFamily="34" charset="0"/>
              <a:buChar char="•"/>
            </a:pPr>
            <a:r>
              <a:rPr lang="en-US" sz="2800" dirty="0">
                <a:solidFill>
                  <a:schemeClr val="tx1"/>
                </a:solidFill>
              </a:rPr>
              <a:t>Lazy Loading vs Eager Loading (N+1 select problem vs memory consumption)</a:t>
            </a:r>
          </a:p>
          <a:p>
            <a:pPr marL="285750" indent="-285750" algn="just">
              <a:buFont typeface="Arial" panose="020B0604020202020204" pitchFamily="34" charset="0"/>
              <a:buChar char="•"/>
            </a:pPr>
            <a:r>
              <a:rPr lang="en-US" sz="2800" dirty="0">
                <a:solidFill>
                  <a:schemeClr val="tx1"/>
                </a:solidFill>
              </a:rPr>
              <a:t>Insert-Update-Delete using Entity framework and MVC</a:t>
            </a:r>
          </a:p>
        </p:txBody>
      </p:sp>
    </p:spTree>
    <p:extLst>
      <p:ext uri="{BB962C8B-B14F-4D97-AF65-F5344CB8AC3E}">
        <p14:creationId xmlns:p14="http://schemas.microsoft.com/office/powerpoint/2010/main" val="4248740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2035" y="449005"/>
            <a:ext cx="8018282" cy="1446056"/>
          </a:xfrm>
        </p:spPr>
        <p:txBody>
          <a:bodyPr>
            <a:noAutofit/>
          </a:bodyPr>
          <a:lstStyle/>
          <a:p>
            <a:r>
              <a:rPr lang="en-US" b="1" dirty="0"/>
              <a:t>Using Metadata attributes for Code-First approach</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normAutofit/>
          </a:bodyPr>
          <a:lstStyle/>
          <a:p>
            <a:endParaRPr lang="en-FI" dirty="0"/>
          </a:p>
        </p:txBody>
      </p:sp>
      <p:sp>
        <p:nvSpPr>
          <p:cNvPr id="9" name="TextBox 8">
            <a:extLst>
              <a:ext uri="{FF2B5EF4-FFF2-40B4-BE49-F238E27FC236}">
                <a16:creationId xmlns:a16="http://schemas.microsoft.com/office/drawing/2014/main" id="{A4BE5AF8-53CB-4093-AE4F-913683F39A41}"/>
              </a:ext>
            </a:extLst>
          </p:cNvPr>
          <p:cNvSpPr txBox="1"/>
          <p:nvPr/>
        </p:nvSpPr>
        <p:spPr>
          <a:xfrm>
            <a:off x="476205" y="2186252"/>
            <a:ext cx="8336491" cy="3477875"/>
          </a:xfrm>
          <a:prstGeom prst="rect">
            <a:avLst/>
          </a:prstGeom>
          <a:noFill/>
        </p:spPr>
        <p:txBody>
          <a:bodyPr wrap="square" rtlCol="0">
            <a:spAutoFit/>
          </a:bodyPr>
          <a:lstStyle/>
          <a:p>
            <a:pPr algn="just"/>
            <a:r>
              <a:rPr lang="en-US" sz="2200" b="1" dirty="0"/>
              <a:t>Step 1: </a:t>
            </a:r>
            <a:r>
              <a:rPr lang="en-US" sz="2200" dirty="0"/>
              <a:t>Open the </a:t>
            </a:r>
            <a:r>
              <a:rPr lang="en-US" sz="2200" dirty="0" err="1"/>
              <a:t>app_data</a:t>
            </a:r>
            <a:r>
              <a:rPr lang="en-US" sz="2200" dirty="0"/>
              <a:t> folder and open the database (.</a:t>
            </a:r>
            <a:r>
              <a:rPr lang="en-US" sz="2200" dirty="0" err="1"/>
              <a:t>mdf</a:t>
            </a:r>
            <a:r>
              <a:rPr lang="en-US" sz="2200" dirty="0"/>
              <a:t>) file then drill down to the table. </a:t>
            </a:r>
          </a:p>
          <a:p>
            <a:pPr algn="just"/>
            <a:r>
              <a:rPr lang="en-US" sz="2200" b="1" dirty="0"/>
              <a:t>Step 2</a:t>
            </a:r>
            <a:r>
              <a:rPr lang="en-US" sz="2200" dirty="0"/>
              <a:t>: Decorate the table with the following required attributes.</a:t>
            </a:r>
          </a:p>
          <a:p>
            <a:pPr algn="just"/>
            <a:r>
              <a:rPr lang="en-US" sz="2200" b="1" dirty="0"/>
              <a:t>Step 3</a:t>
            </a:r>
            <a:r>
              <a:rPr lang="en-US" sz="2200" dirty="0"/>
              <a:t>: We will make the property primary key if it is suffixed with ID or just ID. If we have a different property name then we can set it as the primary key using the [Key] Attribute.</a:t>
            </a:r>
          </a:p>
          <a:p>
            <a:pPr algn="just"/>
            <a:r>
              <a:rPr lang="en-US" sz="2200" b="1" dirty="0"/>
              <a:t>Step 4</a:t>
            </a:r>
            <a:r>
              <a:rPr lang="en-US" sz="2200" dirty="0"/>
              <a:t>: The Entity Framework will make the class name the table name and also if we want to change this behavior with the new name then we can use the [Table(“newname”] attribute.</a:t>
            </a:r>
          </a:p>
          <a:p>
            <a:pPr algn="just"/>
            <a:r>
              <a:rPr lang="en-US" sz="2200" b="1" dirty="0"/>
              <a:t>Step 5</a:t>
            </a:r>
            <a:r>
              <a:rPr lang="en-US" sz="2200" dirty="0"/>
              <a:t>: Build the application.</a:t>
            </a:r>
          </a:p>
        </p:txBody>
      </p:sp>
    </p:spTree>
    <p:extLst>
      <p:ext uri="{BB962C8B-B14F-4D97-AF65-F5344CB8AC3E}">
        <p14:creationId xmlns:p14="http://schemas.microsoft.com/office/powerpoint/2010/main" val="21343907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DA733AE-D2CF-46C4-8A47-B3828099F2E6}"/>
              </a:ext>
            </a:extLst>
          </p:cNvPr>
          <p:cNvSpPr/>
          <p:nvPr/>
        </p:nvSpPr>
        <p:spPr>
          <a:xfrm>
            <a:off x="775252" y="735955"/>
            <a:ext cx="8077200" cy="6494085"/>
          </a:xfrm>
          <a:prstGeom prst="rect">
            <a:avLst/>
          </a:prstGeom>
        </p:spPr>
        <p:txBody>
          <a:bodyPr wrap="square">
            <a:spAutoFit/>
          </a:bodyPr>
          <a:lstStyle/>
          <a:p>
            <a:r>
              <a:rPr lang="en-US" sz="2000" b="1" dirty="0"/>
              <a:t>Updating the database if model changes</a:t>
            </a:r>
          </a:p>
          <a:p>
            <a:endParaRPr lang="en-US" dirty="0"/>
          </a:p>
          <a:p>
            <a:pPr marL="285750" indent="-285750">
              <a:buFont typeface="Arial" panose="020B0604020202020204" pitchFamily="34" charset="0"/>
              <a:buChar char="•"/>
            </a:pPr>
            <a:r>
              <a:rPr lang="en-US" dirty="0"/>
              <a:t>We must use the following procedure to enable the code first migrations.</a:t>
            </a:r>
          </a:p>
          <a:p>
            <a:pPr lvl="1"/>
            <a:r>
              <a:rPr lang="en-US" dirty="0"/>
              <a:t>Open the package manager console (View -&gt; Other Windows -&gt; Package Manager Console).</a:t>
            </a:r>
          </a:p>
          <a:p>
            <a:endParaRPr lang="en-US" dirty="0"/>
          </a:p>
          <a:p>
            <a:pPr marL="285750" indent="-285750">
              <a:buFont typeface="Arial" panose="020B0604020202020204" pitchFamily="34" charset="0"/>
              <a:buChar char="•"/>
            </a:pPr>
            <a:r>
              <a:rPr lang="en-US" dirty="0"/>
              <a:t>Type Enable-Migrations as in the following : </a:t>
            </a:r>
            <a:r>
              <a:rPr lang="en-US" b="1" dirty="0"/>
              <a:t>Enable-Migrations</a:t>
            </a:r>
          </a:p>
          <a:p>
            <a:pPr marL="285750" indent="-285750" algn="just">
              <a:buFont typeface="Arial" panose="020B0604020202020204" pitchFamily="34" charset="0"/>
              <a:buChar char="•"/>
            </a:pPr>
            <a:r>
              <a:rPr lang="en-US" dirty="0"/>
              <a:t>It says more than one context type was found in the assembly. Yes, one we created, and another one is default </a:t>
            </a:r>
            <a:r>
              <a:rPr lang="en-US" dirty="0" err="1"/>
              <a:t>UserContext</a:t>
            </a:r>
            <a:r>
              <a:rPr lang="en-US" dirty="0"/>
              <a:t> for identity management and also it suggests how to update the one we created. Use the following command to enable the migrations: </a:t>
            </a:r>
            <a:r>
              <a:rPr lang="en-US" b="1" dirty="0"/>
              <a:t>Enable-Migrations–</a:t>
            </a:r>
            <a:r>
              <a:rPr lang="en-US" b="1" dirty="0" err="1"/>
              <a:t>ContextTypeName</a:t>
            </a:r>
            <a:r>
              <a:rPr lang="en-US" b="1" dirty="0"/>
              <a:t> </a:t>
            </a:r>
            <a:r>
              <a:rPr lang="en-US" b="1" dirty="0" err="1"/>
              <a:t>ApplicationName.Models.CodeFirstDataContext</a:t>
            </a:r>
            <a:r>
              <a:rPr lang="en-US" b="1" dirty="0"/>
              <a:t> – </a:t>
            </a:r>
            <a:r>
              <a:rPr lang="en-US" b="1" dirty="0" err="1"/>
              <a:t>EnableAutomaticMigrations</a:t>
            </a:r>
            <a:endParaRPr lang="en-US" b="1" dirty="0"/>
          </a:p>
          <a:p>
            <a:pPr lvl="1" algn="just"/>
            <a:r>
              <a:rPr lang="en-US" b="1" dirty="0"/>
              <a:t> </a:t>
            </a:r>
            <a:r>
              <a:rPr lang="en-US" b="1" dirty="0">
                <a:solidFill>
                  <a:srgbClr val="FF0000"/>
                </a:solidFill>
              </a:rPr>
              <a:t>(the names are according to your project)</a:t>
            </a:r>
          </a:p>
          <a:p>
            <a:pPr marL="285750" indent="-285750" algn="just">
              <a:buFont typeface="Arial" panose="020B0604020202020204" pitchFamily="34" charset="0"/>
              <a:buChar char="•"/>
            </a:pPr>
            <a:r>
              <a:rPr lang="en-US" dirty="0"/>
              <a:t>We need to update the database so that changes will be executed to the database.</a:t>
            </a:r>
          </a:p>
          <a:p>
            <a:pPr marL="285750" indent="-285750" algn="just">
              <a:buFont typeface="Arial" panose="020B0604020202020204" pitchFamily="34" charset="0"/>
              <a:buChar char="•"/>
            </a:pPr>
            <a:r>
              <a:rPr lang="en-US" dirty="0"/>
              <a:t>After that the table is updated using Alter query and it creates another table called </a:t>
            </a:r>
            <a:r>
              <a:rPr lang="en-US" b="1" dirty="0" err="1"/>
              <a:t>MigrationHistory</a:t>
            </a:r>
            <a:r>
              <a:rPr lang="en-US" dirty="0"/>
              <a:t> and adds the change tracks to it. </a:t>
            </a:r>
          </a:p>
          <a:p>
            <a:pPr marL="285750" indent="-285750" algn="just">
              <a:buFont typeface="Arial" panose="020B0604020202020204" pitchFamily="34" charset="0"/>
              <a:buChar char="•"/>
            </a:pPr>
            <a:r>
              <a:rPr lang="en-US" dirty="0"/>
              <a:t>Either manually execute the queries using SQL Server Management Studio or we can do it using the Package Manager Console.</a:t>
            </a:r>
          </a:p>
          <a:p>
            <a:pPr marL="285750" indent="-285750" algn="just">
              <a:buFont typeface="Arial" panose="020B0604020202020204" pitchFamily="34" charset="0"/>
              <a:buChar char="•"/>
            </a:pPr>
            <a:r>
              <a:rPr lang="en-US" dirty="0"/>
              <a:t>Open </a:t>
            </a:r>
            <a:r>
              <a:rPr lang="en-US" dirty="0" err="1"/>
              <a:t>mdf</a:t>
            </a:r>
            <a:r>
              <a:rPr lang="en-US" dirty="0"/>
              <a:t> file from the Solution Explorer and see the changes.</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endParaRPr lang="en-US" dirty="0"/>
          </a:p>
        </p:txBody>
      </p:sp>
    </p:spTree>
    <p:extLst>
      <p:ext uri="{BB962C8B-B14F-4D97-AF65-F5344CB8AC3E}">
        <p14:creationId xmlns:p14="http://schemas.microsoft.com/office/powerpoint/2010/main" val="33614719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2035" y="449005"/>
            <a:ext cx="8018282" cy="1181012"/>
          </a:xfrm>
        </p:spPr>
        <p:txBody>
          <a:bodyPr>
            <a:noAutofit/>
          </a:bodyPr>
          <a:lstStyle/>
          <a:p>
            <a:r>
              <a:rPr lang="en-US" b="1" dirty="0"/>
              <a:t>Using Metadata attributes for Schema-First approach</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normAutofit/>
          </a:bodyPr>
          <a:lstStyle/>
          <a:p>
            <a:endParaRPr lang="en-FI" dirty="0"/>
          </a:p>
        </p:txBody>
      </p:sp>
      <p:sp>
        <p:nvSpPr>
          <p:cNvPr id="6" name="TextBox 5">
            <a:extLst>
              <a:ext uri="{FF2B5EF4-FFF2-40B4-BE49-F238E27FC236}">
                <a16:creationId xmlns:a16="http://schemas.microsoft.com/office/drawing/2014/main" id="{ACE4B847-C983-4BB5-B2A5-3A568022EE08}"/>
              </a:ext>
            </a:extLst>
          </p:cNvPr>
          <p:cNvSpPr txBox="1"/>
          <p:nvPr/>
        </p:nvSpPr>
        <p:spPr>
          <a:xfrm>
            <a:off x="212032" y="2017059"/>
            <a:ext cx="8706678" cy="4247317"/>
          </a:xfrm>
          <a:prstGeom prst="rect">
            <a:avLst/>
          </a:prstGeom>
          <a:noFill/>
        </p:spPr>
        <p:txBody>
          <a:bodyPr wrap="square" rtlCol="0">
            <a:spAutoFit/>
          </a:bodyPr>
          <a:lstStyle/>
          <a:p>
            <a:pPr algn="just"/>
            <a:r>
              <a:rPr lang="en-US" dirty="0"/>
              <a:t>Using MVC, Entity Framework, and ASP.NET Scaffolding, you can create a web application that provides an interface to an existing database. Here, we add data annotations to the data model to specify validation requirements and display formatting .</a:t>
            </a:r>
          </a:p>
          <a:p>
            <a:pPr marL="285750" indent="-285750" algn="ctr">
              <a:buFont typeface="Arial" panose="020B0604020202020204" pitchFamily="34" charset="0"/>
              <a:buChar char="•"/>
            </a:pPr>
            <a:r>
              <a:rPr lang="en-US" dirty="0"/>
              <a:t>Add data annotations</a:t>
            </a:r>
          </a:p>
          <a:p>
            <a:pPr marL="342900" indent="-342900" algn="ctr">
              <a:buFont typeface="Arial" panose="020B0604020202020204" pitchFamily="34" charset="0"/>
              <a:buChar char="•"/>
            </a:pPr>
            <a:r>
              <a:rPr lang="en-US" dirty="0"/>
              <a:t>Add metadata classes</a:t>
            </a:r>
          </a:p>
          <a:p>
            <a:pPr algn="just"/>
            <a:r>
              <a:rPr lang="en-US" b="1" dirty="0"/>
              <a:t>Add data annotations</a:t>
            </a:r>
            <a:r>
              <a:rPr lang="en-US" dirty="0"/>
              <a:t>: To specify more data validation rules, you can add data annotations to your model class. These annotations are applied throughout your web application for the specified property. You can also apply formatting attributes that change how the properties are displayed; such as, changing the value used for text labels. </a:t>
            </a:r>
            <a:r>
              <a:rPr lang="en-US" i="1" dirty="0"/>
              <a:t>Here we add data annotations to restrict the length of the values provided for the </a:t>
            </a:r>
            <a:r>
              <a:rPr lang="en-US" b="1" i="1" dirty="0"/>
              <a:t>FirstName</a:t>
            </a:r>
            <a:r>
              <a:rPr lang="en-US" i="1" dirty="0"/>
              <a:t>, </a:t>
            </a:r>
            <a:r>
              <a:rPr lang="en-US" b="1" i="1" dirty="0" err="1"/>
              <a:t>LastName</a:t>
            </a:r>
            <a:r>
              <a:rPr lang="en-US" i="1" dirty="0"/>
              <a:t>, and </a:t>
            </a:r>
            <a:r>
              <a:rPr lang="en-US" b="1" i="1" dirty="0" err="1"/>
              <a:t>MiddleName</a:t>
            </a:r>
            <a:r>
              <a:rPr lang="en-US" i="1" dirty="0"/>
              <a:t> properties. In the database, these values are limited to 50 characters; however, in your web application that character limit is currently not enforced. If a user provides more than 50 characters for one of those values, the page will crash when attempting to save the value to the database. You will also restrict </a:t>
            </a:r>
            <a:r>
              <a:rPr lang="en-US" b="1" i="1" dirty="0"/>
              <a:t>Grade</a:t>
            </a:r>
            <a:r>
              <a:rPr lang="en-US" i="1" dirty="0"/>
              <a:t> to values between 0 and 4.</a:t>
            </a:r>
          </a:p>
        </p:txBody>
      </p:sp>
    </p:spTree>
    <p:extLst>
      <p:ext uri="{BB962C8B-B14F-4D97-AF65-F5344CB8AC3E}">
        <p14:creationId xmlns:p14="http://schemas.microsoft.com/office/powerpoint/2010/main" val="39505648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AFD9A4D-C158-4651-AC75-8315EA0E6DA4}"/>
              </a:ext>
            </a:extLst>
          </p:cNvPr>
          <p:cNvSpPr txBox="1"/>
          <p:nvPr/>
        </p:nvSpPr>
        <p:spPr>
          <a:xfrm>
            <a:off x="212032" y="1277918"/>
            <a:ext cx="8706678" cy="1015663"/>
          </a:xfrm>
          <a:prstGeom prst="rect">
            <a:avLst/>
          </a:prstGeom>
          <a:noFill/>
        </p:spPr>
        <p:txBody>
          <a:bodyPr wrap="square" rtlCol="0">
            <a:spAutoFit/>
          </a:bodyPr>
          <a:lstStyle/>
          <a:p>
            <a:pPr marL="342900" indent="-342900" algn="just">
              <a:buFont typeface="Arial" panose="020B0604020202020204" pitchFamily="34" charset="0"/>
              <a:buChar char="•"/>
            </a:pPr>
            <a:r>
              <a:rPr lang="en-US" sz="2000" dirty="0"/>
              <a:t>Select Models </a:t>
            </a:r>
            <a:r>
              <a:rPr lang="en-US" sz="2000" dirty="0">
                <a:sym typeface="Wingdings" panose="05000000000000000000" pitchFamily="2" charset="2"/>
              </a:rPr>
              <a:t></a:t>
            </a:r>
            <a:r>
              <a:rPr lang="en-US" sz="2000" dirty="0"/>
              <a:t> </a:t>
            </a:r>
            <a:r>
              <a:rPr lang="en-US" sz="2000" dirty="0" err="1"/>
              <a:t>Model.edmx</a:t>
            </a:r>
            <a:r>
              <a:rPr lang="en-US" sz="2000" dirty="0"/>
              <a:t> </a:t>
            </a:r>
            <a:r>
              <a:rPr lang="en-US" sz="2000" dirty="0">
                <a:sym typeface="Wingdings" panose="05000000000000000000" pitchFamily="2" charset="2"/>
              </a:rPr>
              <a:t></a:t>
            </a:r>
            <a:r>
              <a:rPr lang="en-US" sz="2000" dirty="0"/>
              <a:t> Model.tt and open the </a:t>
            </a:r>
            <a:r>
              <a:rPr lang="en-US" sz="2000" dirty="0" err="1"/>
              <a:t>Student.cs</a:t>
            </a:r>
            <a:r>
              <a:rPr lang="en-US" sz="2000" dirty="0"/>
              <a:t> file (the file name will be different depending upon the application). Add the following highlighted code to the class. Afterwards build the solution and test.</a:t>
            </a:r>
          </a:p>
        </p:txBody>
      </p:sp>
      <p:sp>
        <p:nvSpPr>
          <p:cNvPr id="2" name="Rectangle 1">
            <a:extLst>
              <a:ext uri="{FF2B5EF4-FFF2-40B4-BE49-F238E27FC236}">
                <a16:creationId xmlns:a16="http://schemas.microsoft.com/office/drawing/2014/main" id="{7B18C430-758D-4DB0-8742-632D8FEA9C51}"/>
              </a:ext>
            </a:extLst>
          </p:cNvPr>
          <p:cNvSpPr/>
          <p:nvPr/>
        </p:nvSpPr>
        <p:spPr>
          <a:xfrm>
            <a:off x="940904" y="2293582"/>
            <a:ext cx="7209183" cy="445177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sz="1400" dirty="0">
                <a:solidFill>
                  <a:srgbClr val="FF0000"/>
                </a:solidFill>
              </a:rPr>
              <a:t>using </a:t>
            </a:r>
            <a:r>
              <a:rPr lang="en-US" sz="1400" dirty="0" err="1">
                <a:solidFill>
                  <a:srgbClr val="FF0000"/>
                </a:solidFill>
              </a:rPr>
              <a:t>System.ComponentModel.DataAnnotations</a:t>
            </a:r>
            <a:r>
              <a:rPr lang="en-US" sz="1400" dirty="0">
                <a:solidFill>
                  <a:srgbClr val="FF0000"/>
                </a:solidFill>
              </a:rPr>
              <a:t>;</a:t>
            </a:r>
          </a:p>
          <a:p>
            <a:r>
              <a:rPr lang="en-US" sz="1400" dirty="0">
                <a:solidFill>
                  <a:schemeClr val="bg2">
                    <a:lumMod val="50000"/>
                  </a:schemeClr>
                </a:solidFill>
              </a:rPr>
              <a:t>    </a:t>
            </a:r>
          </a:p>
          <a:p>
            <a:r>
              <a:rPr lang="en-US" sz="1400" dirty="0">
                <a:solidFill>
                  <a:schemeClr val="bg2">
                    <a:lumMod val="50000"/>
                  </a:schemeClr>
                </a:solidFill>
              </a:rPr>
              <a:t>    public partial class Student</a:t>
            </a:r>
          </a:p>
          <a:p>
            <a:r>
              <a:rPr lang="en-US" sz="1400" dirty="0">
                <a:solidFill>
                  <a:schemeClr val="bg2">
                    <a:lumMod val="50000"/>
                  </a:schemeClr>
                </a:solidFill>
              </a:rPr>
              <a:t>    {</a:t>
            </a:r>
          </a:p>
          <a:p>
            <a:r>
              <a:rPr lang="en-US" sz="1400" dirty="0">
                <a:solidFill>
                  <a:schemeClr val="bg2">
                    <a:lumMod val="50000"/>
                  </a:schemeClr>
                </a:solidFill>
              </a:rPr>
              <a:t>        public Student()</a:t>
            </a:r>
          </a:p>
          <a:p>
            <a:r>
              <a:rPr lang="en-US" sz="1400" dirty="0">
                <a:solidFill>
                  <a:schemeClr val="bg2">
                    <a:lumMod val="50000"/>
                  </a:schemeClr>
                </a:solidFill>
              </a:rPr>
              <a:t>        {</a:t>
            </a:r>
          </a:p>
          <a:p>
            <a:r>
              <a:rPr lang="en-US" sz="1400" dirty="0">
                <a:solidFill>
                  <a:schemeClr val="bg2">
                    <a:lumMod val="50000"/>
                  </a:schemeClr>
                </a:solidFill>
              </a:rPr>
              <a:t>            </a:t>
            </a:r>
            <a:r>
              <a:rPr lang="en-US" sz="1400" dirty="0" err="1">
                <a:solidFill>
                  <a:schemeClr val="bg2">
                    <a:lumMod val="50000"/>
                  </a:schemeClr>
                </a:solidFill>
              </a:rPr>
              <a:t>this.Enrollments</a:t>
            </a:r>
            <a:r>
              <a:rPr lang="en-US" sz="1400" dirty="0">
                <a:solidFill>
                  <a:schemeClr val="bg2">
                    <a:lumMod val="50000"/>
                  </a:schemeClr>
                </a:solidFill>
              </a:rPr>
              <a:t> = new HashSet&lt;Enrollment&gt;();</a:t>
            </a:r>
          </a:p>
          <a:p>
            <a:r>
              <a:rPr lang="en-US" sz="1400" dirty="0">
                <a:solidFill>
                  <a:schemeClr val="bg2">
                    <a:lumMod val="50000"/>
                  </a:schemeClr>
                </a:solidFill>
              </a:rPr>
              <a:t>        }</a:t>
            </a:r>
          </a:p>
          <a:p>
            <a:r>
              <a:rPr lang="en-US" sz="1400" dirty="0">
                <a:solidFill>
                  <a:schemeClr val="bg2">
                    <a:lumMod val="50000"/>
                  </a:schemeClr>
                </a:solidFill>
              </a:rPr>
              <a:t>    </a:t>
            </a:r>
          </a:p>
          <a:p>
            <a:r>
              <a:rPr lang="en-US" sz="1400" dirty="0">
                <a:solidFill>
                  <a:schemeClr val="bg2">
                    <a:lumMod val="50000"/>
                  </a:schemeClr>
                </a:solidFill>
              </a:rPr>
              <a:t>        public int </a:t>
            </a:r>
            <a:r>
              <a:rPr lang="en-US" sz="1400" dirty="0" err="1">
                <a:solidFill>
                  <a:schemeClr val="bg2">
                    <a:lumMod val="50000"/>
                  </a:schemeClr>
                </a:solidFill>
              </a:rPr>
              <a:t>StudentID</a:t>
            </a:r>
            <a:r>
              <a:rPr lang="en-US" sz="1400" dirty="0">
                <a:solidFill>
                  <a:schemeClr val="bg2">
                    <a:lumMod val="50000"/>
                  </a:schemeClr>
                </a:solidFill>
              </a:rPr>
              <a:t> { get; set; }</a:t>
            </a:r>
          </a:p>
          <a:p>
            <a:r>
              <a:rPr lang="en-US" sz="1400" dirty="0">
                <a:solidFill>
                  <a:srgbClr val="FF0000"/>
                </a:solidFill>
              </a:rPr>
              <a:t>        [</a:t>
            </a:r>
            <a:r>
              <a:rPr lang="en-US" sz="1400" dirty="0" err="1">
                <a:solidFill>
                  <a:srgbClr val="FF0000"/>
                </a:solidFill>
              </a:rPr>
              <a:t>StringLength</a:t>
            </a:r>
            <a:r>
              <a:rPr lang="en-US" sz="1400" dirty="0">
                <a:solidFill>
                  <a:srgbClr val="FF0000"/>
                </a:solidFill>
              </a:rPr>
              <a:t>(50)]</a:t>
            </a:r>
          </a:p>
          <a:p>
            <a:r>
              <a:rPr lang="en-US" sz="1400" dirty="0">
                <a:solidFill>
                  <a:schemeClr val="bg2">
                    <a:lumMod val="50000"/>
                  </a:schemeClr>
                </a:solidFill>
              </a:rPr>
              <a:t>        public string </a:t>
            </a:r>
            <a:r>
              <a:rPr lang="en-US" sz="1400" dirty="0" err="1">
                <a:solidFill>
                  <a:schemeClr val="bg2">
                    <a:lumMod val="50000"/>
                  </a:schemeClr>
                </a:solidFill>
              </a:rPr>
              <a:t>LastName</a:t>
            </a:r>
            <a:r>
              <a:rPr lang="en-US" sz="1400" dirty="0">
                <a:solidFill>
                  <a:schemeClr val="bg2">
                    <a:lumMod val="50000"/>
                  </a:schemeClr>
                </a:solidFill>
              </a:rPr>
              <a:t> { get; set; }</a:t>
            </a:r>
          </a:p>
          <a:p>
            <a:r>
              <a:rPr lang="en-US" sz="1400" dirty="0">
                <a:solidFill>
                  <a:schemeClr val="bg2">
                    <a:lumMod val="50000"/>
                  </a:schemeClr>
                </a:solidFill>
              </a:rPr>
              <a:t>        </a:t>
            </a:r>
            <a:r>
              <a:rPr lang="en-US" sz="1400" dirty="0">
                <a:solidFill>
                  <a:srgbClr val="FF0000"/>
                </a:solidFill>
              </a:rPr>
              <a:t>[</a:t>
            </a:r>
            <a:r>
              <a:rPr lang="en-US" sz="1400" dirty="0" err="1">
                <a:solidFill>
                  <a:srgbClr val="FF0000"/>
                </a:solidFill>
              </a:rPr>
              <a:t>StringLength</a:t>
            </a:r>
            <a:r>
              <a:rPr lang="en-US" sz="1400" dirty="0">
                <a:solidFill>
                  <a:srgbClr val="FF0000"/>
                </a:solidFill>
              </a:rPr>
              <a:t>(50)]</a:t>
            </a:r>
          </a:p>
          <a:p>
            <a:r>
              <a:rPr lang="en-US" sz="1400" dirty="0">
                <a:solidFill>
                  <a:schemeClr val="bg2">
                    <a:lumMod val="50000"/>
                  </a:schemeClr>
                </a:solidFill>
              </a:rPr>
              <a:t>        public string FirstName { get; set; }</a:t>
            </a:r>
          </a:p>
          <a:p>
            <a:r>
              <a:rPr lang="en-US" sz="1400" dirty="0">
                <a:solidFill>
                  <a:schemeClr val="bg2">
                    <a:lumMod val="50000"/>
                  </a:schemeClr>
                </a:solidFill>
              </a:rPr>
              <a:t>        public Nullable&lt;</a:t>
            </a:r>
            <a:r>
              <a:rPr lang="en-US" sz="1400" dirty="0" err="1">
                <a:solidFill>
                  <a:schemeClr val="bg2">
                    <a:lumMod val="50000"/>
                  </a:schemeClr>
                </a:solidFill>
              </a:rPr>
              <a:t>System.DateTime</a:t>
            </a:r>
            <a:r>
              <a:rPr lang="en-US" sz="1400" dirty="0">
                <a:solidFill>
                  <a:schemeClr val="bg2">
                    <a:lumMod val="50000"/>
                  </a:schemeClr>
                </a:solidFill>
              </a:rPr>
              <a:t>&gt; </a:t>
            </a:r>
            <a:r>
              <a:rPr lang="en-US" sz="1400" dirty="0" err="1">
                <a:solidFill>
                  <a:schemeClr val="bg2">
                    <a:lumMod val="50000"/>
                  </a:schemeClr>
                </a:solidFill>
              </a:rPr>
              <a:t>EnrollmentDate</a:t>
            </a:r>
            <a:r>
              <a:rPr lang="en-US" sz="1400" dirty="0">
                <a:solidFill>
                  <a:schemeClr val="bg2">
                    <a:lumMod val="50000"/>
                  </a:schemeClr>
                </a:solidFill>
              </a:rPr>
              <a:t> { get; set; }</a:t>
            </a:r>
          </a:p>
          <a:p>
            <a:r>
              <a:rPr lang="en-US" sz="1400" dirty="0">
                <a:solidFill>
                  <a:srgbClr val="FF0000"/>
                </a:solidFill>
              </a:rPr>
              <a:t>        [Range(0, 4)]</a:t>
            </a:r>
          </a:p>
          <a:p>
            <a:r>
              <a:rPr lang="en-US" sz="1400" dirty="0">
                <a:solidFill>
                  <a:srgbClr val="FF0000"/>
                </a:solidFill>
              </a:rPr>
              <a:t>        </a:t>
            </a:r>
            <a:r>
              <a:rPr lang="en-US" sz="1400" dirty="0">
                <a:solidFill>
                  <a:schemeClr val="bg2">
                    <a:lumMod val="50000"/>
                  </a:schemeClr>
                </a:solidFill>
              </a:rPr>
              <a:t>public Nullable&lt;decimal&gt; Grade { get; set; }    </a:t>
            </a:r>
          </a:p>
          <a:p>
            <a:r>
              <a:rPr lang="en-US" sz="1400" dirty="0">
                <a:solidFill>
                  <a:schemeClr val="bg2">
                    <a:lumMod val="50000"/>
                  </a:schemeClr>
                </a:solidFill>
              </a:rPr>
              <a:t>        public virtual </a:t>
            </a:r>
            <a:r>
              <a:rPr lang="en-US" sz="1400" dirty="0" err="1">
                <a:solidFill>
                  <a:schemeClr val="bg2">
                    <a:lumMod val="50000"/>
                  </a:schemeClr>
                </a:solidFill>
              </a:rPr>
              <a:t>ICollection</a:t>
            </a:r>
            <a:r>
              <a:rPr lang="en-US" sz="1400" dirty="0">
                <a:solidFill>
                  <a:schemeClr val="bg2">
                    <a:lumMod val="50000"/>
                  </a:schemeClr>
                </a:solidFill>
              </a:rPr>
              <a:t>&lt;Enrollment&gt; Enrollments { get; set; }</a:t>
            </a:r>
          </a:p>
          <a:p>
            <a:r>
              <a:rPr lang="en-US" sz="1400" dirty="0">
                <a:solidFill>
                  <a:schemeClr val="bg2">
                    <a:lumMod val="50000"/>
                  </a:schemeClr>
                </a:solidFill>
              </a:rPr>
              <a:t>    }</a:t>
            </a:r>
          </a:p>
          <a:p>
            <a:r>
              <a:rPr lang="en-US" sz="1400" dirty="0">
                <a:solidFill>
                  <a:schemeClr val="bg2">
                    <a:lumMod val="50000"/>
                  </a:schemeClr>
                </a:solidFill>
              </a:rPr>
              <a:t>}</a:t>
            </a:r>
          </a:p>
        </p:txBody>
      </p:sp>
    </p:spTree>
    <p:extLst>
      <p:ext uri="{BB962C8B-B14F-4D97-AF65-F5344CB8AC3E}">
        <p14:creationId xmlns:p14="http://schemas.microsoft.com/office/powerpoint/2010/main" val="16098665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AFD9A4D-C158-4651-AC75-8315EA0E6DA4}"/>
              </a:ext>
            </a:extLst>
          </p:cNvPr>
          <p:cNvSpPr txBox="1"/>
          <p:nvPr/>
        </p:nvSpPr>
        <p:spPr>
          <a:xfrm>
            <a:off x="212032" y="1277918"/>
            <a:ext cx="8706678" cy="4493538"/>
          </a:xfrm>
          <a:prstGeom prst="rect">
            <a:avLst/>
          </a:prstGeom>
          <a:noFill/>
        </p:spPr>
        <p:txBody>
          <a:bodyPr wrap="square" rtlCol="0">
            <a:spAutoFit/>
          </a:bodyPr>
          <a:lstStyle/>
          <a:p>
            <a:pPr algn="just"/>
            <a:r>
              <a:rPr lang="en-US" sz="2200" dirty="0"/>
              <a:t>Adding the validation attributes directly to the model class works when you do not expect the database to change; however, if your database changes and you need to regenerate the model class, you will lose all of the attributes you had applied to the model class. This approach can be very inefficient and prone to losing important validation rules.</a:t>
            </a:r>
          </a:p>
          <a:p>
            <a:pPr algn="just"/>
            <a:r>
              <a:rPr lang="en-US" sz="2200" dirty="0"/>
              <a:t>To avoid this problem, you can add a metadata class that contains the attributes. When you associate the model class to the metadata class, those attributes are applied to the model. In this approach, the model class can be regenerated without losing all of the attributes that have been applied to the metadata class.</a:t>
            </a:r>
          </a:p>
          <a:p>
            <a:pPr algn="just"/>
            <a:r>
              <a:rPr lang="en-US" sz="2200" b="1" dirty="0"/>
              <a:t>Step 1</a:t>
            </a:r>
            <a:r>
              <a:rPr lang="en-US" sz="2200" dirty="0"/>
              <a:t>: In the Models folder, add a class named </a:t>
            </a:r>
            <a:r>
              <a:rPr lang="en-US" sz="2200" dirty="0" err="1"/>
              <a:t>Metadata.cs</a:t>
            </a:r>
            <a:r>
              <a:rPr lang="en-US" sz="2200" dirty="0"/>
              <a:t>.</a:t>
            </a:r>
          </a:p>
          <a:p>
            <a:pPr algn="just"/>
            <a:r>
              <a:rPr lang="en-US" sz="2200" b="1" dirty="0"/>
              <a:t>Step 2</a:t>
            </a:r>
            <a:r>
              <a:rPr lang="en-US" sz="2200" dirty="0"/>
              <a:t>: Replace the code in </a:t>
            </a:r>
            <a:r>
              <a:rPr lang="en-US" sz="2200" dirty="0" err="1"/>
              <a:t>Metadata.cs</a:t>
            </a:r>
            <a:r>
              <a:rPr lang="en-US" sz="2200" dirty="0"/>
              <a:t> with the following code (for the previous example see the following snippets provided).</a:t>
            </a:r>
          </a:p>
        </p:txBody>
      </p:sp>
      <p:sp>
        <p:nvSpPr>
          <p:cNvPr id="7" name="Rectangle 6">
            <a:extLst>
              <a:ext uri="{FF2B5EF4-FFF2-40B4-BE49-F238E27FC236}">
                <a16:creationId xmlns:a16="http://schemas.microsoft.com/office/drawing/2014/main" id="{7D8BD014-1D89-4A24-9BBB-F98B0890EAE6}"/>
              </a:ext>
            </a:extLst>
          </p:cNvPr>
          <p:cNvSpPr/>
          <p:nvPr/>
        </p:nvSpPr>
        <p:spPr>
          <a:xfrm>
            <a:off x="225287" y="780746"/>
            <a:ext cx="2718565" cy="430887"/>
          </a:xfrm>
          <a:prstGeom prst="rect">
            <a:avLst/>
          </a:prstGeom>
        </p:spPr>
        <p:txBody>
          <a:bodyPr wrap="none">
            <a:spAutoFit/>
          </a:bodyPr>
          <a:lstStyle/>
          <a:p>
            <a:r>
              <a:rPr lang="en-US" sz="2200" b="1" dirty="0"/>
              <a:t>Add metadata classes</a:t>
            </a:r>
          </a:p>
        </p:txBody>
      </p:sp>
    </p:spTree>
    <p:extLst>
      <p:ext uri="{BB962C8B-B14F-4D97-AF65-F5344CB8AC3E}">
        <p14:creationId xmlns:p14="http://schemas.microsoft.com/office/powerpoint/2010/main" val="35639355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AFD9A4D-C158-4651-AC75-8315EA0E6DA4}"/>
              </a:ext>
            </a:extLst>
          </p:cNvPr>
          <p:cNvSpPr txBox="1"/>
          <p:nvPr/>
        </p:nvSpPr>
        <p:spPr>
          <a:xfrm>
            <a:off x="212032" y="1182739"/>
            <a:ext cx="8706678" cy="1754326"/>
          </a:xfrm>
          <a:prstGeom prst="rect">
            <a:avLst/>
          </a:prstGeom>
          <a:noFill/>
        </p:spPr>
        <p:txBody>
          <a:bodyPr wrap="square" rtlCol="0">
            <a:spAutoFit/>
          </a:bodyPr>
          <a:lstStyle/>
          <a:p>
            <a:pPr algn="just"/>
            <a:r>
              <a:rPr lang="en-US" dirty="0"/>
              <a:t>These metadata classes contain all of the validation attributes that you had previously applied to the model classes. The </a:t>
            </a:r>
            <a:r>
              <a:rPr lang="en-US" b="1" dirty="0"/>
              <a:t>Display</a:t>
            </a:r>
            <a:r>
              <a:rPr lang="en-US" dirty="0"/>
              <a:t> attribute is used to change the value used for text labels.</a:t>
            </a:r>
          </a:p>
          <a:p>
            <a:pPr algn="just"/>
            <a:r>
              <a:rPr lang="en-US" b="1" dirty="0"/>
              <a:t>Step 3</a:t>
            </a:r>
            <a:r>
              <a:rPr lang="en-US" dirty="0"/>
              <a:t>: Associate the model classes with the metadata classes. In the Models folder, add a class named </a:t>
            </a:r>
            <a:r>
              <a:rPr lang="en-US" dirty="0" err="1"/>
              <a:t>PartialClasses.cs</a:t>
            </a:r>
            <a:r>
              <a:rPr lang="en-US" dirty="0"/>
              <a:t>. </a:t>
            </a:r>
          </a:p>
          <a:p>
            <a:pPr algn="just"/>
            <a:endParaRPr lang="en-US" dirty="0"/>
          </a:p>
        </p:txBody>
      </p:sp>
      <p:sp>
        <p:nvSpPr>
          <p:cNvPr id="2" name="Rectangle 1">
            <a:extLst>
              <a:ext uri="{FF2B5EF4-FFF2-40B4-BE49-F238E27FC236}">
                <a16:creationId xmlns:a16="http://schemas.microsoft.com/office/drawing/2014/main" id="{D86684A2-D939-4E8A-8275-24C9D130E2B9}"/>
              </a:ext>
            </a:extLst>
          </p:cNvPr>
          <p:cNvSpPr/>
          <p:nvPr/>
        </p:nvSpPr>
        <p:spPr>
          <a:xfrm>
            <a:off x="212032" y="2663485"/>
            <a:ext cx="4902965" cy="418116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dirty="0">
                <a:solidFill>
                  <a:schemeClr val="bg2">
                    <a:lumMod val="50000"/>
                  </a:schemeClr>
                </a:solidFill>
              </a:rPr>
              <a:t>using </a:t>
            </a:r>
            <a:r>
              <a:rPr lang="en-US" dirty="0" err="1">
                <a:solidFill>
                  <a:schemeClr val="bg2">
                    <a:lumMod val="50000"/>
                  </a:schemeClr>
                </a:solidFill>
              </a:rPr>
              <a:t>System.ComponentModel.DataAnnotations</a:t>
            </a:r>
            <a:r>
              <a:rPr lang="en-US" dirty="0">
                <a:solidFill>
                  <a:schemeClr val="bg2">
                    <a:lumMod val="50000"/>
                  </a:schemeClr>
                </a:solidFill>
              </a:rPr>
              <a:t>;</a:t>
            </a:r>
          </a:p>
          <a:p>
            <a:r>
              <a:rPr lang="en-US" dirty="0">
                <a:solidFill>
                  <a:schemeClr val="bg2">
                    <a:lumMod val="50000"/>
                  </a:schemeClr>
                </a:solidFill>
              </a:rPr>
              <a:t>public class </a:t>
            </a:r>
            <a:r>
              <a:rPr lang="en-US" dirty="0" err="1">
                <a:solidFill>
                  <a:schemeClr val="bg2">
                    <a:lumMod val="50000"/>
                  </a:schemeClr>
                </a:solidFill>
              </a:rPr>
              <a:t>StudentMetadata</a:t>
            </a:r>
            <a:endParaRPr lang="en-US" dirty="0">
              <a:solidFill>
                <a:schemeClr val="bg2">
                  <a:lumMod val="50000"/>
                </a:schemeClr>
              </a:solidFill>
            </a:endParaRPr>
          </a:p>
          <a:p>
            <a:r>
              <a:rPr lang="en-US" dirty="0">
                <a:solidFill>
                  <a:schemeClr val="bg2">
                    <a:lumMod val="50000"/>
                  </a:schemeClr>
                </a:solidFill>
              </a:rPr>
              <a:t>    {</a:t>
            </a:r>
          </a:p>
          <a:p>
            <a:r>
              <a:rPr lang="en-US" dirty="0">
                <a:solidFill>
                  <a:schemeClr val="bg2">
                    <a:lumMod val="50000"/>
                  </a:schemeClr>
                </a:solidFill>
              </a:rPr>
              <a:t>        [</a:t>
            </a:r>
            <a:r>
              <a:rPr lang="en-US" dirty="0" err="1">
                <a:solidFill>
                  <a:schemeClr val="bg2">
                    <a:lumMod val="50000"/>
                  </a:schemeClr>
                </a:solidFill>
              </a:rPr>
              <a:t>StringLength</a:t>
            </a:r>
            <a:r>
              <a:rPr lang="en-US" dirty="0">
                <a:solidFill>
                  <a:schemeClr val="bg2">
                    <a:lumMod val="50000"/>
                  </a:schemeClr>
                </a:solidFill>
              </a:rPr>
              <a:t>(50)]</a:t>
            </a:r>
          </a:p>
          <a:p>
            <a:r>
              <a:rPr lang="en-US" dirty="0">
                <a:solidFill>
                  <a:schemeClr val="bg2">
                    <a:lumMod val="50000"/>
                  </a:schemeClr>
                </a:solidFill>
              </a:rPr>
              <a:t>        [Display(Name="Last Name")]</a:t>
            </a:r>
          </a:p>
          <a:p>
            <a:r>
              <a:rPr lang="en-US" dirty="0">
                <a:solidFill>
                  <a:schemeClr val="bg2">
                    <a:lumMod val="50000"/>
                  </a:schemeClr>
                </a:solidFill>
              </a:rPr>
              <a:t>        public string </a:t>
            </a:r>
            <a:r>
              <a:rPr lang="en-US" dirty="0" err="1">
                <a:solidFill>
                  <a:schemeClr val="bg2">
                    <a:lumMod val="50000"/>
                  </a:schemeClr>
                </a:solidFill>
              </a:rPr>
              <a:t>LastName</a:t>
            </a:r>
            <a:r>
              <a:rPr lang="en-US" dirty="0">
                <a:solidFill>
                  <a:schemeClr val="bg2">
                    <a:lumMod val="50000"/>
                  </a:schemeClr>
                </a:solidFill>
              </a:rPr>
              <a:t>;</a:t>
            </a:r>
          </a:p>
          <a:p>
            <a:r>
              <a:rPr lang="en-US" dirty="0">
                <a:solidFill>
                  <a:schemeClr val="bg2">
                    <a:lumMod val="50000"/>
                  </a:schemeClr>
                </a:solidFill>
              </a:rPr>
              <a:t>        [</a:t>
            </a:r>
            <a:r>
              <a:rPr lang="en-US" dirty="0" err="1">
                <a:solidFill>
                  <a:schemeClr val="bg2">
                    <a:lumMod val="50000"/>
                  </a:schemeClr>
                </a:solidFill>
              </a:rPr>
              <a:t>StringLength</a:t>
            </a:r>
            <a:r>
              <a:rPr lang="en-US" dirty="0">
                <a:solidFill>
                  <a:schemeClr val="bg2">
                    <a:lumMod val="50000"/>
                  </a:schemeClr>
                </a:solidFill>
              </a:rPr>
              <a:t>(50)]</a:t>
            </a:r>
          </a:p>
          <a:p>
            <a:r>
              <a:rPr lang="en-US" dirty="0">
                <a:solidFill>
                  <a:schemeClr val="bg2">
                    <a:lumMod val="50000"/>
                  </a:schemeClr>
                </a:solidFill>
              </a:rPr>
              <a:t>        [Display(Name="First Name")]</a:t>
            </a:r>
          </a:p>
          <a:p>
            <a:r>
              <a:rPr lang="en-US" dirty="0">
                <a:solidFill>
                  <a:schemeClr val="bg2">
                    <a:lumMod val="50000"/>
                  </a:schemeClr>
                </a:solidFill>
              </a:rPr>
              <a:t>        public string FirstName;</a:t>
            </a:r>
          </a:p>
          <a:p>
            <a:r>
              <a:rPr lang="en-US" dirty="0">
                <a:solidFill>
                  <a:schemeClr val="bg2">
                    <a:lumMod val="50000"/>
                  </a:schemeClr>
                </a:solidFill>
              </a:rPr>
              <a:t>        [</a:t>
            </a:r>
            <a:r>
              <a:rPr lang="en-US" dirty="0" err="1">
                <a:solidFill>
                  <a:schemeClr val="bg2">
                    <a:lumMod val="50000"/>
                  </a:schemeClr>
                </a:solidFill>
              </a:rPr>
              <a:t>StringLength</a:t>
            </a:r>
            <a:r>
              <a:rPr lang="en-US" dirty="0">
                <a:solidFill>
                  <a:schemeClr val="bg2">
                    <a:lumMod val="50000"/>
                  </a:schemeClr>
                </a:solidFill>
              </a:rPr>
              <a:t>(50)]</a:t>
            </a:r>
          </a:p>
          <a:p>
            <a:r>
              <a:rPr lang="en-US" dirty="0">
                <a:solidFill>
                  <a:schemeClr val="bg2">
                    <a:lumMod val="50000"/>
                  </a:schemeClr>
                </a:solidFill>
              </a:rPr>
              <a:t>        [Display(Name="Middle Name")]</a:t>
            </a:r>
          </a:p>
          <a:p>
            <a:r>
              <a:rPr lang="en-US" dirty="0">
                <a:solidFill>
                  <a:schemeClr val="bg2">
                    <a:lumMod val="50000"/>
                  </a:schemeClr>
                </a:solidFill>
              </a:rPr>
              <a:t>        public string </a:t>
            </a:r>
            <a:r>
              <a:rPr lang="en-US" dirty="0" err="1">
                <a:solidFill>
                  <a:schemeClr val="bg2">
                    <a:lumMod val="50000"/>
                  </a:schemeClr>
                </a:solidFill>
              </a:rPr>
              <a:t>MiddleName</a:t>
            </a:r>
            <a:r>
              <a:rPr lang="en-US" dirty="0">
                <a:solidFill>
                  <a:schemeClr val="bg2">
                    <a:lumMod val="50000"/>
                  </a:schemeClr>
                </a:solidFill>
              </a:rPr>
              <a:t>;</a:t>
            </a:r>
          </a:p>
          <a:p>
            <a:r>
              <a:rPr lang="en-US" dirty="0">
                <a:solidFill>
                  <a:schemeClr val="bg2">
                    <a:lumMod val="50000"/>
                  </a:schemeClr>
                </a:solidFill>
              </a:rPr>
              <a:t>        [Range(0, 4)]</a:t>
            </a:r>
          </a:p>
          <a:p>
            <a:r>
              <a:rPr lang="en-US" dirty="0">
                <a:solidFill>
                  <a:schemeClr val="bg2">
                    <a:lumMod val="50000"/>
                  </a:schemeClr>
                </a:solidFill>
              </a:rPr>
              <a:t>        public Nullable&lt;decimal&gt; Grade;</a:t>
            </a:r>
          </a:p>
          <a:p>
            <a:r>
              <a:rPr lang="en-US" dirty="0">
                <a:solidFill>
                  <a:schemeClr val="bg2">
                    <a:lumMod val="50000"/>
                  </a:schemeClr>
                </a:solidFill>
              </a:rPr>
              <a:t>}</a:t>
            </a:r>
          </a:p>
        </p:txBody>
      </p:sp>
      <p:sp>
        <p:nvSpPr>
          <p:cNvPr id="9" name="Rectangle 8">
            <a:extLst>
              <a:ext uri="{FF2B5EF4-FFF2-40B4-BE49-F238E27FC236}">
                <a16:creationId xmlns:a16="http://schemas.microsoft.com/office/drawing/2014/main" id="{CD36D2AF-D7DB-48F9-B2AC-164363E1105F}"/>
              </a:ext>
            </a:extLst>
          </p:cNvPr>
          <p:cNvSpPr/>
          <p:nvPr/>
        </p:nvSpPr>
        <p:spPr>
          <a:xfrm>
            <a:off x="4015745" y="3339058"/>
            <a:ext cx="4902965" cy="145141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US" dirty="0">
                <a:solidFill>
                  <a:schemeClr val="bg2">
                    <a:lumMod val="50000"/>
                  </a:schemeClr>
                </a:solidFill>
              </a:rPr>
              <a:t>using </a:t>
            </a:r>
            <a:r>
              <a:rPr lang="en-US" dirty="0" err="1">
                <a:solidFill>
                  <a:schemeClr val="bg2">
                    <a:lumMod val="50000"/>
                  </a:schemeClr>
                </a:solidFill>
              </a:rPr>
              <a:t>System.ComponentModel.DataAnnotations</a:t>
            </a:r>
            <a:r>
              <a:rPr lang="en-US" dirty="0">
                <a:solidFill>
                  <a:schemeClr val="bg2">
                    <a:lumMod val="50000"/>
                  </a:schemeClr>
                </a:solidFill>
              </a:rPr>
              <a:t>;</a:t>
            </a:r>
          </a:p>
          <a:p>
            <a:r>
              <a:rPr lang="en-US" dirty="0">
                <a:solidFill>
                  <a:srgbClr val="FF0000"/>
                </a:solidFill>
              </a:rPr>
              <a:t>[</a:t>
            </a:r>
            <a:r>
              <a:rPr lang="en-US" dirty="0" err="1">
                <a:solidFill>
                  <a:srgbClr val="FF0000"/>
                </a:solidFill>
              </a:rPr>
              <a:t>MetadataType</a:t>
            </a:r>
            <a:r>
              <a:rPr lang="en-US" dirty="0">
                <a:solidFill>
                  <a:srgbClr val="FF0000"/>
                </a:solidFill>
              </a:rPr>
              <a:t>(</a:t>
            </a:r>
            <a:r>
              <a:rPr lang="en-US" dirty="0" err="1">
                <a:solidFill>
                  <a:srgbClr val="FF0000"/>
                </a:solidFill>
              </a:rPr>
              <a:t>typeof</a:t>
            </a:r>
            <a:r>
              <a:rPr lang="en-US" dirty="0">
                <a:solidFill>
                  <a:srgbClr val="FF0000"/>
                </a:solidFill>
              </a:rPr>
              <a:t>(</a:t>
            </a:r>
            <a:r>
              <a:rPr lang="en-US" dirty="0" err="1">
                <a:solidFill>
                  <a:srgbClr val="FF0000"/>
                </a:solidFill>
              </a:rPr>
              <a:t>StudentMetadata</a:t>
            </a:r>
            <a:r>
              <a:rPr lang="en-US" dirty="0">
                <a:solidFill>
                  <a:srgbClr val="FF0000"/>
                </a:solidFill>
              </a:rPr>
              <a:t>))]</a:t>
            </a:r>
          </a:p>
          <a:p>
            <a:r>
              <a:rPr lang="en-US" dirty="0">
                <a:solidFill>
                  <a:schemeClr val="bg2">
                    <a:lumMod val="50000"/>
                  </a:schemeClr>
                </a:solidFill>
              </a:rPr>
              <a:t>    public partial class Student</a:t>
            </a:r>
          </a:p>
          <a:p>
            <a:r>
              <a:rPr lang="en-US" dirty="0">
                <a:solidFill>
                  <a:schemeClr val="bg2">
                    <a:lumMod val="50000"/>
                  </a:schemeClr>
                </a:solidFill>
              </a:rPr>
              <a:t>    {</a:t>
            </a:r>
          </a:p>
          <a:p>
            <a:r>
              <a:rPr lang="en-US" dirty="0">
                <a:solidFill>
                  <a:schemeClr val="bg2">
                    <a:lumMod val="50000"/>
                  </a:schemeClr>
                </a:solidFill>
              </a:rPr>
              <a:t>    }</a:t>
            </a:r>
          </a:p>
        </p:txBody>
      </p:sp>
    </p:spTree>
    <p:extLst>
      <p:ext uri="{BB962C8B-B14F-4D97-AF65-F5344CB8AC3E}">
        <p14:creationId xmlns:p14="http://schemas.microsoft.com/office/powerpoint/2010/main" val="34304718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AFD9A4D-C158-4651-AC75-8315EA0E6DA4}"/>
              </a:ext>
            </a:extLst>
          </p:cNvPr>
          <p:cNvSpPr txBox="1"/>
          <p:nvPr/>
        </p:nvSpPr>
        <p:spPr>
          <a:xfrm>
            <a:off x="212032" y="1182739"/>
            <a:ext cx="8706678" cy="5262979"/>
          </a:xfrm>
          <a:prstGeom prst="rect">
            <a:avLst/>
          </a:prstGeom>
          <a:noFill/>
        </p:spPr>
        <p:txBody>
          <a:bodyPr wrap="square" rtlCol="0">
            <a:spAutoFit/>
          </a:bodyPr>
          <a:lstStyle/>
          <a:p>
            <a:pPr marL="342900" indent="-342900" algn="just">
              <a:buFont typeface="Arial" panose="020B0604020202020204" pitchFamily="34" charset="0"/>
              <a:buChar char="•"/>
            </a:pPr>
            <a:r>
              <a:rPr lang="en-US" sz="2100" dirty="0"/>
              <a:t>Notice that each class is a partial class, and each matches the name and namespace as the class that is automatically generated. By applying the metadata attribute to the partial class, you ensure that the data validation attributes will be applied to the automatically-generated class. These attributes will not be lost when you regenerate the model classes because the metadata attribute is applied in partial classes that are not regenerated.</a:t>
            </a:r>
          </a:p>
          <a:p>
            <a:pPr marL="342900" indent="-342900" algn="just">
              <a:buFont typeface="Arial" panose="020B0604020202020204" pitchFamily="34" charset="0"/>
              <a:buChar char="•"/>
            </a:pPr>
            <a:r>
              <a:rPr lang="en-US" sz="2100" b="1" dirty="0"/>
              <a:t>Step 4</a:t>
            </a:r>
            <a:r>
              <a:rPr lang="en-US" sz="2100" dirty="0"/>
              <a:t>: To regenerate the automatically-generated classes, open the </a:t>
            </a:r>
            <a:r>
              <a:rPr lang="en-US" sz="2100" dirty="0" err="1"/>
              <a:t>Model.edmx</a:t>
            </a:r>
            <a:r>
              <a:rPr lang="en-US" sz="2100" dirty="0"/>
              <a:t> file. Once again, right-click on the design surface and select </a:t>
            </a:r>
            <a:r>
              <a:rPr lang="en-US" sz="2100" b="1" dirty="0"/>
              <a:t>Update Model from Database</a:t>
            </a:r>
            <a:r>
              <a:rPr lang="en-US" sz="2100" dirty="0"/>
              <a:t>. Even though you have not changed the database, this process will regenerate the classes. In the Refresh tab, select Tables and </a:t>
            </a:r>
            <a:r>
              <a:rPr lang="en-US" sz="2100" b="1" dirty="0"/>
              <a:t>Finish</a:t>
            </a:r>
            <a:r>
              <a:rPr lang="en-US" sz="2100" dirty="0"/>
              <a:t>. Save the </a:t>
            </a:r>
            <a:r>
              <a:rPr lang="en-US" sz="2100" dirty="0" err="1"/>
              <a:t>Model.edmx</a:t>
            </a:r>
            <a:r>
              <a:rPr lang="en-US" sz="2100" dirty="0"/>
              <a:t> file to apply the changes.</a:t>
            </a:r>
          </a:p>
          <a:p>
            <a:pPr marL="342900" indent="-342900" algn="just">
              <a:buFont typeface="Arial" panose="020B0604020202020204" pitchFamily="34" charset="0"/>
              <a:buChar char="•"/>
            </a:pPr>
            <a:r>
              <a:rPr lang="en-US" sz="2100" dirty="0"/>
              <a:t>Open the </a:t>
            </a:r>
            <a:r>
              <a:rPr lang="en-US" sz="2100" dirty="0" err="1"/>
              <a:t>Student.cs</a:t>
            </a:r>
            <a:r>
              <a:rPr lang="en-US" sz="2100" dirty="0"/>
              <a:t> file the required file and notice that the data validation attributes you applied earlier are no longer in the file. However, run the application, and notice that the validation rules are still applied when you enter data.</a:t>
            </a:r>
          </a:p>
        </p:txBody>
      </p:sp>
    </p:spTree>
    <p:extLst>
      <p:ext uri="{BB962C8B-B14F-4D97-AF65-F5344CB8AC3E}">
        <p14:creationId xmlns:p14="http://schemas.microsoft.com/office/powerpoint/2010/main" val="3103913401"/>
      </p:ext>
    </p:extLst>
  </p:cSld>
  <p:clrMapOvr>
    <a:masterClrMapping/>
  </p:clrMapOvr>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2507</TotalTime>
  <Words>2392</Words>
  <Application>Microsoft Office PowerPoint</Application>
  <PresentationFormat>On-screen Show (4:3)</PresentationFormat>
  <Paragraphs>184</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Corbel</vt:lpstr>
      <vt:lpstr>Wingdings</vt:lpstr>
      <vt:lpstr>Spectrum</vt:lpstr>
      <vt:lpstr>Entity Framework</vt:lpstr>
      <vt:lpstr>Lecture Outline</vt:lpstr>
      <vt:lpstr>Using Metadata attributes for Code-First approach</vt:lpstr>
      <vt:lpstr>PowerPoint Presentation</vt:lpstr>
      <vt:lpstr>Using Metadata attributes for Schema-First approach</vt:lpstr>
      <vt:lpstr>PowerPoint Presentation</vt:lpstr>
      <vt:lpstr>PowerPoint Presentation</vt:lpstr>
      <vt:lpstr>PowerPoint Presentation</vt:lpstr>
      <vt:lpstr>PowerPoint Presentation</vt:lpstr>
      <vt:lpstr>One-to-Many Relationships</vt:lpstr>
      <vt:lpstr>Many-to-Many Relationships</vt:lpstr>
      <vt:lpstr> Lazy Loading</vt:lpstr>
      <vt:lpstr>PowerPoint Presentation</vt:lpstr>
      <vt:lpstr> Insert-Update-Delete using Entity framework &amp; MVC</vt:lpstr>
      <vt:lpstr> Insert-Update-Delete using Entity framework &amp; MVC</vt:lpstr>
      <vt:lpstr> Insert-Update-Delete using Entity framework &amp; MVC</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ASP.Net Framework</dc:title>
  <dc:creator>KAZI SADIA</dc:creator>
  <cp:lastModifiedBy>Victor Stany Rozario</cp:lastModifiedBy>
  <cp:revision>267</cp:revision>
  <dcterms:created xsi:type="dcterms:W3CDTF">2020-04-22T19:49:56Z</dcterms:created>
  <dcterms:modified xsi:type="dcterms:W3CDTF">2020-11-10T02:03:59Z</dcterms:modified>
</cp:coreProperties>
</file>