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78" r:id="rId5"/>
    <p:sldId id="305" r:id="rId6"/>
    <p:sldId id="306" r:id="rId7"/>
    <p:sldId id="307" r:id="rId8"/>
    <p:sldId id="288" r:id="rId9"/>
    <p:sldId id="308" r:id="rId10"/>
    <p:sldId id="279" r:id="rId11"/>
    <p:sldId id="286" r:id="rId12"/>
    <p:sldId id="309" r:id="rId13"/>
    <p:sldId id="310" r:id="rId14"/>
    <p:sldId id="267" r:id="rId15"/>
    <p:sldId id="258" r:id="rId16"/>
    <p:sldId id="311" r:id="rId17"/>
    <p:sldId id="312" r:id="rId18"/>
    <p:sldId id="313" r:id="rId19"/>
    <p:sldId id="314" r:id="rId20"/>
    <p:sldId id="264" r:id="rId21"/>
    <p:sldId id="265" r:id="rId22"/>
    <p:sldId id="27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724"/>
  </p:normalViewPr>
  <p:slideViewPr>
    <p:cSldViewPr snapToGrid="0" snapToObjects="1">
      <p:cViewPr varScale="1">
        <p:scale>
          <a:sx n="114" d="100"/>
          <a:sy n="114" d="100"/>
        </p:scale>
        <p:origin x="1560"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Stany Rozario" userId="dbb37ec6-3e12-44d7-b04d-09b867830cae" providerId="ADAL" clId="{C1656771-D2DB-4958-9F5C-C617FC53C8CA}"/>
    <pc:docChg chg="modSld">
      <pc:chgData name="Victor Stany Rozario" userId="dbb37ec6-3e12-44d7-b04d-09b867830cae" providerId="ADAL" clId="{C1656771-D2DB-4958-9F5C-C617FC53C8CA}" dt="2020-11-10T02:07:19.160" v="3" actId="20577"/>
      <pc:docMkLst>
        <pc:docMk/>
      </pc:docMkLst>
      <pc:sldChg chg="modSp mod">
        <pc:chgData name="Victor Stany Rozario" userId="dbb37ec6-3e12-44d7-b04d-09b867830cae" providerId="ADAL" clId="{C1656771-D2DB-4958-9F5C-C617FC53C8CA}" dt="2020-11-10T02:07:19.160" v="3" actId="20577"/>
        <pc:sldMkLst>
          <pc:docMk/>
          <pc:sldMk cId="700707328" sldId="256"/>
        </pc:sldMkLst>
        <pc:graphicFrameChg chg="mod modGraphic">
          <ac:chgData name="Victor Stany Rozario" userId="dbb37ec6-3e12-44d7-b04d-09b867830cae" providerId="ADAL" clId="{C1656771-D2DB-4958-9F5C-C617FC53C8CA}" dt="2020-11-10T02:07:19.160" v="3" actId="20577"/>
          <ac:graphicFrameMkLst>
            <pc:docMk/>
            <pc:sldMk cId="700707328" sldId="256"/>
            <ac:graphicFrameMk id="7" creationId="{29FF08AD-7519-4C4A-8E0D-640DF5BB5E58}"/>
          </ac:graphicFrameMkLst>
        </pc:graphicFrameChg>
      </pc:sldChg>
    </pc:docChg>
  </pc:docChgLst>
  <pc:docChgLst>
    <pc:chgData name="Victor Stany Rozario" userId="dbb37ec6-3e12-44d7-b04d-09b867830cae" providerId="ADAL" clId="{0978CB6E-6B59-49AC-BF37-517205C19D44}"/>
    <pc:docChg chg="modSld">
      <pc:chgData name="Victor Stany Rozario" userId="dbb37ec6-3e12-44d7-b04d-09b867830cae" providerId="ADAL" clId="{0978CB6E-6B59-49AC-BF37-517205C19D44}" dt="2020-04-28T14:25:34.502" v="1" actId="20577"/>
      <pc:docMkLst>
        <pc:docMk/>
      </pc:docMkLst>
      <pc:sldChg chg="modSp mod">
        <pc:chgData name="Victor Stany Rozario" userId="dbb37ec6-3e12-44d7-b04d-09b867830cae" providerId="ADAL" clId="{0978CB6E-6B59-49AC-BF37-517205C19D44}" dt="2020-04-28T14:25:34.502" v="1" actId="20577"/>
        <pc:sldMkLst>
          <pc:docMk/>
          <pc:sldMk cId="700707328" sldId="256"/>
        </pc:sldMkLst>
        <pc:graphicFrameChg chg="modGraphic">
          <ac:chgData name="Victor Stany Rozario" userId="dbb37ec6-3e12-44d7-b04d-09b867830cae" providerId="ADAL" clId="{0978CB6E-6B59-49AC-BF37-517205C19D44}" dt="2020-04-28T14:25:34.502" v="1" actId="20577"/>
          <ac:graphicFrameMkLst>
            <pc:docMk/>
            <pc:sldMk cId="700707328" sldId="256"/>
            <ac:graphicFrameMk id="7" creationId="{29FF08AD-7519-4C4A-8E0D-640DF5BB5E58}"/>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11/10/2020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11/10/2020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11/10/2020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11/10/2020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hyperlink" Target="https://www.c-sharpcorner.com/a" TargetMode="External"/><Relationship Id="rId2" Type="http://schemas.openxmlformats.org/officeDocument/2006/relationships/hyperlink" Target="https://www.got-it.ai/solutions" TargetMode="External"/><Relationship Id="rId1" Type="http://schemas.openxmlformats.org/officeDocument/2006/relationships/slideLayout" Target="../slideLayouts/slideLayout9.xml"/><Relationship Id="rId6" Type="http://schemas.openxmlformats.org/officeDocument/2006/relationships/hyperlink" Target="http://www.mukeshkumar.net/" TargetMode="External"/><Relationship Id="rId5" Type="http://schemas.openxmlformats.org/officeDocument/2006/relationships/hyperlink" Target="https://www.tutlane.com/tutorial/aspnet-mv" TargetMode="External"/><Relationship Id="rId4" Type="http://schemas.openxmlformats.org/officeDocument/2006/relationships/hyperlink" Target="https://www.codeproject.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4"/>
            <a:ext cx="7662485" cy="854215"/>
          </a:xfrm>
        </p:spPr>
        <p:txBody>
          <a:bodyPr>
            <a:noAutofit/>
          </a:bodyPr>
          <a:lstStyle/>
          <a:p>
            <a:r>
              <a:rPr lang="en-US" sz="4400" b="1" dirty="0"/>
              <a:t>CLIENT-SIDE SCRIPTS</a:t>
            </a:r>
          </a:p>
        </p:txBody>
      </p:sp>
      <p:sp>
        <p:nvSpPr>
          <p:cNvPr id="3" name="Subtitle 2"/>
          <p:cNvSpPr>
            <a:spLocks noGrp="1"/>
          </p:cNvSpPr>
          <p:nvPr>
            <p:ph type="subTitle" idx="1"/>
          </p:nvPr>
        </p:nvSpPr>
        <p:spPr>
          <a:xfrm>
            <a:off x="421341" y="1309173"/>
            <a:ext cx="2844373" cy="707886"/>
          </a:xfrm>
        </p:spPr>
        <p:txBody>
          <a:bodyPr/>
          <a:lstStyle/>
          <a:p>
            <a:r>
              <a:rPr lang="en-US" dirty="0"/>
              <a:t>Course Code: CSC 4164</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4062949868"/>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960060">
                  <a:extLst>
                    <a:ext uri="{9D8B030D-6E8A-4147-A177-3AD203B41FA5}">
                      <a16:colId xmlns:a16="http://schemas.microsoft.com/office/drawing/2014/main" val="1762131981"/>
                    </a:ext>
                  </a:extLst>
                </a:gridCol>
                <a:gridCol w="1182848">
                  <a:extLst>
                    <a:ext uri="{9D8B030D-6E8A-4147-A177-3AD203B41FA5}">
                      <a16:colId xmlns:a16="http://schemas.microsoft.com/office/drawing/2014/main" val="445458238"/>
                    </a:ext>
                  </a:extLst>
                </a:gridCol>
                <a:gridCol w="2084032">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a:t>10</a:t>
                      </a:r>
                      <a:endParaRPr lang="en-US" dirty="0"/>
                    </a:p>
                  </a:txBody>
                  <a:tcPr/>
                </a:tc>
                <a:tc>
                  <a:txBody>
                    <a:bodyPr/>
                    <a:lstStyle/>
                    <a:p>
                      <a:r>
                        <a:rPr lang="en-US" dirty="0"/>
                        <a:t>Week No:</a:t>
                      </a:r>
                    </a:p>
                  </a:txBody>
                  <a:tcPr/>
                </a:tc>
                <a:tc>
                  <a:txBody>
                    <a:bodyPr/>
                    <a:lstStyle/>
                    <a:p>
                      <a:r>
                        <a:rPr lang="en-US" dirty="0"/>
                        <a:t>06</a:t>
                      </a:r>
                    </a:p>
                  </a:txBody>
                  <a:tcPr/>
                </a:tc>
                <a:tc>
                  <a:txBody>
                    <a:bodyPr/>
                    <a:lstStyle/>
                    <a:p>
                      <a:r>
                        <a:rPr lang="en-US" dirty="0"/>
                        <a:t>Semester: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Fall 2020-21</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Victor Stany Rozario, stany@aiub.edu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915478" y="1309173"/>
            <a:ext cx="5075583" cy="713839"/>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sz="1600" dirty="0"/>
              <a:t>ADVANCED PROGRAMMING WITH .NET</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9E2201-631C-4554-90CA-9EB39040EB71}"/>
              </a:ext>
            </a:extLst>
          </p:cNvPr>
          <p:cNvSpPr/>
          <p:nvPr/>
        </p:nvSpPr>
        <p:spPr>
          <a:xfrm>
            <a:off x="225287" y="780746"/>
            <a:ext cx="1542730" cy="430887"/>
          </a:xfrm>
          <a:prstGeom prst="rect">
            <a:avLst/>
          </a:prstGeom>
        </p:spPr>
        <p:txBody>
          <a:bodyPr wrap="none">
            <a:spAutoFit/>
          </a:bodyPr>
          <a:lstStyle/>
          <a:p>
            <a:r>
              <a:rPr lang="en-US" sz="2200" b="1" dirty="0"/>
              <a:t>Advantages</a:t>
            </a:r>
          </a:p>
        </p:txBody>
      </p:sp>
      <p:sp>
        <p:nvSpPr>
          <p:cNvPr id="5" name="TextBox 4">
            <a:extLst>
              <a:ext uri="{FF2B5EF4-FFF2-40B4-BE49-F238E27FC236}">
                <a16:creationId xmlns:a16="http://schemas.microsoft.com/office/drawing/2014/main" id="{7AFD9A4D-C158-4651-AC75-8315EA0E6DA4}"/>
              </a:ext>
            </a:extLst>
          </p:cNvPr>
          <p:cNvSpPr txBox="1"/>
          <p:nvPr/>
        </p:nvSpPr>
        <p:spPr>
          <a:xfrm>
            <a:off x="218661" y="1480513"/>
            <a:ext cx="8706678" cy="347787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HTML and CSS for structuring and styling information.</a:t>
            </a:r>
          </a:p>
          <a:p>
            <a:pPr marL="342900" indent="-342900" algn="just">
              <a:buFont typeface="Arial" panose="020B0604020202020204" pitchFamily="34" charset="0"/>
              <a:buChar char="•"/>
            </a:pPr>
            <a:r>
              <a:rPr lang="en-US" sz="2000" dirty="0"/>
              <a:t>JavaScript for accessing and manipulating information dynamically.</a:t>
            </a:r>
          </a:p>
          <a:p>
            <a:pPr marL="342900" indent="-342900" algn="just">
              <a:buFont typeface="Arial" panose="020B0604020202020204" pitchFamily="34" charset="0"/>
              <a:buChar char="•"/>
            </a:pPr>
            <a:r>
              <a:rPr lang="en-US" sz="2000" dirty="0" err="1"/>
              <a:t>XMLHttpRequest</a:t>
            </a:r>
            <a:r>
              <a:rPr lang="en-US" sz="2000" dirty="0"/>
              <a:t>, which is an object provided by modern browsers for exchanging data with the server without reloading the current web page.</a:t>
            </a:r>
          </a:p>
          <a:p>
            <a:pPr marL="342900" indent="-342900" algn="just">
              <a:buFont typeface="Arial" panose="020B0604020202020204" pitchFamily="34" charset="0"/>
              <a:buChar char="•"/>
            </a:pPr>
            <a:r>
              <a:rPr lang="en-US" sz="2000" dirty="0"/>
              <a:t>A format for transferring data between the client and server. XML is sometimes used, but it could be HTML, plain text, or a JavaScript-based format called JSON.</a:t>
            </a:r>
          </a:p>
          <a:p>
            <a:pPr marL="342900" indent="-342900" algn="just">
              <a:buFont typeface="Arial" panose="020B0604020202020204" pitchFamily="34" charset="0"/>
              <a:buChar char="•"/>
            </a:pPr>
            <a:r>
              <a:rPr lang="en-US" sz="2000" dirty="0"/>
              <a:t>Better user experience. With Ajax, the user can do a lot without refreshing the page, which brings web applications closer to regular desktop applications.</a:t>
            </a:r>
          </a:p>
          <a:p>
            <a:pPr marL="342900" indent="-342900" algn="just">
              <a:buFont typeface="Arial" panose="020B0604020202020204" pitchFamily="34" charset="0"/>
              <a:buChar char="•"/>
            </a:pPr>
            <a:r>
              <a:rPr lang="en-US" sz="2000" dirty="0"/>
              <a:t>Better performance. By exchanging only the required data with the server, Ajax saves bandwidth and increases the application’s speed</a:t>
            </a:r>
          </a:p>
        </p:txBody>
      </p:sp>
    </p:spTree>
    <p:extLst>
      <p:ext uri="{BB962C8B-B14F-4D97-AF65-F5344CB8AC3E}">
        <p14:creationId xmlns:p14="http://schemas.microsoft.com/office/powerpoint/2010/main" val="3429867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9E2201-631C-4554-90CA-9EB39040EB71}"/>
              </a:ext>
            </a:extLst>
          </p:cNvPr>
          <p:cNvSpPr/>
          <p:nvPr/>
        </p:nvSpPr>
        <p:spPr>
          <a:xfrm>
            <a:off x="225287" y="780746"/>
            <a:ext cx="2068259" cy="430887"/>
          </a:xfrm>
          <a:prstGeom prst="rect">
            <a:avLst/>
          </a:prstGeom>
        </p:spPr>
        <p:txBody>
          <a:bodyPr wrap="none">
            <a:spAutoFit/>
          </a:bodyPr>
          <a:lstStyle/>
          <a:p>
            <a:r>
              <a:rPr lang="en-US" sz="2200" b="1" dirty="0"/>
              <a:t>How Ajax works</a:t>
            </a:r>
          </a:p>
        </p:txBody>
      </p:sp>
      <p:sp>
        <p:nvSpPr>
          <p:cNvPr id="5" name="TextBox 4">
            <a:extLst>
              <a:ext uri="{FF2B5EF4-FFF2-40B4-BE49-F238E27FC236}">
                <a16:creationId xmlns:a16="http://schemas.microsoft.com/office/drawing/2014/main" id="{7AFD9A4D-C158-4651-AC75-8315EA0E6DA4}"/>
              </a:ext>
            </a:extLst>
          </p:cNvPr>
          <p:cNvSpPr txBox="1"/>
          <p:nvPr/>
        </p:nvSpPr>
        <p:spPr>
          <a:xfrm>
            <a:off x="125896" y="3626822"/>
            <a:ext cx="8706678" cy="2246769"/>
          </a:xfrm>
          <a:prstGeom prst="rect">
            <a:avLst/>
          </a:prstGeom>
          <a:noFill/>
        </p:spPr>
        <p:txBody>
          <a:bodyPr wrap="square" rtlCol="0">
            <a:spAutoFit/>
          </a:bodyPr>
          <a:lstStyle/>
          <a:p>
            <a:pPr algn="just"/>
            <a:r>
              <a:rPr lang="en-US" sz="2000" dirty="0"/>
              <a:t>1. An event occurs in a web page (the page is loaded; a button is clicked)</a:t>
            </a:r>
          </a:p>
          <a:p>
            <a:pPr algn="just"/>
            <a:r>
              <a:rPr lang="en-US" sz="2000" dirty="0"/>
              <a:t>2. An </a:t>
            </a:r>
            <a:r>
              <a:rPr lang="en-US" sz="2000" dirty="0" err="1"/>
              <a:t>XMLHttpRequest</a:t>
            </a:r>
            <a:r>
              <a:rPr lang="en-US" sz="2000" dirty="0"/>
              <a:t> object is created by JavaScript</a:t>
            </a:r>
          </a:p>
          <a:p>
            <a:pPr algn="just"/>
            <a:r>
              <a:rPr lang="en-US" sz="2000" dirty="0"/>
              <a:t>3. The </a:t>
            </a:r>
            <a:r>
              <a:rPr lang="en-US" sz="2000" dirty="0" err="1"/>
              <a:t>XMLHttpRequest</a:t>
            </a:r>
            <a:r>
              <a:rPr lang="en-US" sz="2000" dirty="0"/>
              <a:t> object sends a request to a web server</a:t>
            </a:r>
          </a:p>
          <a:p>
            <a:pPr algn="just"/>
            <a:r>
              <a:rPr lang="en-US" sz="2000" dirty="0"/>
              <a:t>4. The server processes the request</a:t>
            </a:r>
          </a:p>
          <a:p>
            <a:pPr algn="just"/>
            <a:r>
              <a:rPr lang="en-US" sz="2000" dirty="0"/>
              <a:t>5. The server sends a response back to the web page</a:t>
            </a:r>
          </a:p>
          <a:p>
            <a:pPr algn="just"/>
            <a:r>
              <a:rPr lang="en-US" sz="2000" dirty="0"/>
              <a:t>6. The response is read by JavaScript</a:t>
            </a:r>
          </a:p>
          <a:p>
            <a:pPr algn="just"/>
            <a:r>
              <a:rPr lang="en-US" sz="2000" dirty="0"/>
              <a:t>7. Proper action (like page update) is performed by JavaScript</a:t>
            </a:r>
          </a:p>
        </p:txBody>
      </p:sp>
      <p:pic>
        <p:nvPicPr>
          <p:cNvPr id="6" name="Picture 5" descr="A screenshot of a cell phone&#10;&#10;Description automatically generated">
            <a:extLst>
              <a:ext uri="{FF2B5EF4-FFF2-40B4-BE49-F238E27FC236}">
                <a16:creationId xmlns:a16="http://schemas.microsoft.com/office/drawing/2014/main" id="{D5C87930-2D12-4AD8-8037-9A1C2683DCB1}"/>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754705" y="1142059"/>
            <a:ext cx="5620534" cy="2467672"/>
          </a:xfrm>
          <a:prstGeom prst="rect">
            <a:avLst/>
          </a:prstGeom>
        </p:spPr>
      </p:pic>
    </p:spTree>
    <p:extLst>
      <p:ext uri="{BB962C8B-B14F-4D97-AF65-F5344CB8AC3E}">
        <p14:creationId xmlns:p14="http://schemas.microsoft.com/office/powerpoint/2010/main" val="798801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9E2201-631C-4554-90CA-9EB39040EB71}"/>
              </a:ext>
            </a:extLst>
          </p:cNvPr>
          <p:cNvSpPr/>
          <p:nvPr/>
        </p:nvSpPr>
        <p:spPr>
          <a:xfrm>
            <a:off x="225287" y="780746"/>
            <a:ext cx="2251707" cy="430887"/>
          </a:xfrm>
          <a:prstGeom prst="rect">
            <a:avLst/>
          </a:prstGeom>
        </p:spPr>
        <p:txBody>
          <a:bodyPr wrap="none">
            <a:spAutoFit/>
          </a:bodyPr>
          <a:lstStyle/>
          <a:p>
            <a:r>
              <a:rPr lang="en-US" sz="2200" b="1" dirty="0"/>
              <a:t>A simple example</a:t>
            </a:r>
          </a:p>
        </p:txBody>
      </p:sp>
      <p:sp>
        <p:nvSpPr>
          <p:cNvPr id="2" name="Rectangle 1">
            <a:extLst>
              <a:ext uri="{FF2B5EF4-FFF2-40B4-BE49-F238E27FC236}">
                <a16:creationId xmlns:a16="http://schemas.microsoft.com/office/drawing/2014/main" id="{4D1461B0-C3B8-4559-BBFF-6FA57C80DC5D}"/>
              </a:ext>
            </a:extLst>
          </p:cNvPr>
          <p:cNvSpPr/>
          <p:nvPr/>
        </p:nvSpPr>
        <p:spPr>
          <a:xfrm>
            <a:off x="742123" y="1220160"/>
            <a:ext cx="3829878" cy="28067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chemeClr val="bg2">
                    <a:lumMod val="50000"/>
                  </a:schemeClr>
                </a:solidFill>
              </a:rPr>
              <a:t>&lt;!DOCTYPE html&gt;</a:t>
            </a:r>
          </a:p>
          <a:p>
            <a:r>
              <a:rPr lang="en-US" sz="1600" dirty="0">
                <a:solidFill>
                  <a:schemeClr val="bg2">
                    <a:lumMod val="50000"/>
                  </a:schemeClr>
                </a:solidFill>
              </a:rPr>
              <a:t>&lt;html&gt;</a:t>
            </a:r>
          </a:p>
          <a:p>
            <a:r>
              <a:rPr lang="en-US" sz="1600" dirty="0">
                <a:solidFill>
                  <a:schemeClr val="bg2">
                    <a:lumMod val="50000"/>
                  </a:schemeClr>
                </a:solidFill>
              </a:rPr>
              <a:t>&lt;body&gt;</a:t>
            </a:r>
          </a:p>
          <a:p>
            <a:r>
              <a:rPr lang="en-US" sz="1600" dirty="0">
                <a:solidFill>
                  <a:schemeClr val="bg2">
                    <a:lumMod val="50000"/>
                  </a:schemeClr>
                </a:solidFill>
              </a:rPr>
              <a:t>&lt;div id="demo"&gt;</a:t>
            </a:r>
          </a:p>
          <a:p>
            <a:r>
              <a:rPr lang="en-US" sz="1600" dirty="0">
                <a:solidFill>
                  <a:schemeClr val="bg2">
                    <a:lumMod val="50000"/>
                  </a:schemeClr>
                </a:solidFill>
              </a:rPr>
              <a:t>  &lt;h2&gt;Let AJAX change this text&lt;/h2&gt;</a:t>
            </a:r>
          </a:p>
          <a:p>
            <a:r>
              <a:rPr lang="en-US" sz="1600" dirty="0">
                <a:solidFill>
                  <a:schemeClr val="bg2">
                    <a:lumMod val="50000"/>
                  </a:schemeClr>
                </a:solidFill>
              </a:rPr>
              <a:t>  &lt;button type="button" </a:t>
            </a:r>
            <a:r>
              <a:rPr lang="en-US" sz="1600" dirty="0">
                <a:solidFill>
                  <a:srgbClr val="FF0000"/>
                </a:solidFill>
              </a:rPr>
              <a:t>onclick="</a:t>
            </a:r>
            <a:r>
              <a:rPr lang="en-US" sz="1600" dirty="0" err="1">
                <a:solidFill>
                  <a:srgbClr val="FF0000"/>
                </a:solidFill>
              </a:rPr>
              <a:t>loadDoc</a:t>
            </a:r>
            <a:r>
              <a:rPr lang="en-US" sz="1600" dirty="0">
                <a:solidFill>
                  <a:srgbClr val="FF0000"/>
                </a:solidFill>
              </a:rPr>
              <a:t>()"&gt;Change Content&lt;/button&gt;</a:t>
            </a:r>
          </a:p>
          <a:p>
            <a:r>
              <a:rPr lang="en-US" sz="1600" dirty="0">
                <a:solidFill>
                  <a:schemeClr val="bg2">
                    <a:lumMod val="50000"/>
                  </a:schemeClr>
                </a:solidFill>
              </a:rPr>
              <a:t>&lt;/div&gt;</a:t>
            </a:r>
          </a:p>
          <a:p>
            <a:r>
              <a:rPr lang="en-US" sz="1600" dirty="0">
                <a:solidFill>
                  <a:schemeClr val="bg2">
                    <a:lumMod val="50000"/>
                  </a:schemeClr>
                </a:solidFill>
              </a:rPr>
              <a:t>&lt;/body&gt;</a:t>
            </a:r>
          </a:p>
          <a:p>
            <a:r>
              <a:rPr lang="en-US" sz="1600" dirty="0">
                <a:solidFill>
                  <a:schemeClr val="bg2">
                    <a:lumMod val="50000"/>
                  </a:schemeClr>
                </a:solidFill>
              </a:rPr>
              <a:t>&lt;/html&gt;</a:t>
            </a:r>
          </a:p>
        </p:txBody>
      </p:sp>
      <p:sp>
        <p:nvSpPr>
          <p:cNvPr id="7" name="Rectangle 6">
            <a:extLst>
              <a:ext uri="{FF2B5EF4-FFF2-40B4-BE49-F238E27FC236}">
                <a16:creationId xmlns:a16="http://schemas.microsoft.com/office/drawing/2014/main" id="{09748B7C-3C75-4411-8808-E4673CA9817E}"/>
              </a:ext>
            </a:extLst>
          </p:cNvPr>
          <p:cNvSpPr/>
          <p:nvPr/>
        </p:nvSpPr>
        <p:spPr>
          <a:xfrm>
            <a:off x="4787348" y="1211633"/>
            <a:ext cx="3829878" cy="321540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chemeClr val="bg2">
                    <a:lumMod val="50000"/>
                  </a:schemeClr>
                </a:solidFill>
              </a:rPr>
              <a:t>function </a:t>
            </a:r>
            <a:r>
              <a:rPr lang="en-US" sz="1600" dirty="0" err="1">
                <a:solidFill>
                  <a:schemeClr val="bg2">
                    <a:lumMod val="50000"/>
                  </a:schemeClr>
                </a:solidFill>
              </a:rPr>
              <a:t>loadDoc</a:t>
            </a:r>
            <a:r>
              <a:rPr lang="en-US" sz="1600" dirty="0">
                <a:solidFill>
                  <a:schemeClr val="bg2">
                    <a:lumMod val="50000"/>
                  </a:schemeClr>
                </a:solidFill>
              </a:rPr>
              <a:t>() {</a:t>
            </a:r>
          </a:p>
          <a:p>
            <a:r>
              <a:rPr lang="en-US" sz="1600" dirty="0">
                <a:solidFill>
                  <a:schemeClr val="bg2">
                    <a:lumMod val="50000"/>
                  </a:schemeClr>
                </a:solidFill>
              </a:rPr>
              <a:t>  var </a:t>
            </a:r>
            <a:r>
              <a:rPr lang="en-US" sz="1600" dirty="0" err="1">
                <a:solidFill>
                  <a:schemeClr val="bg2">
                    <a:lumMod val="50000"/>
                  </a:schemeClr>
                </a:solidFill>
              </a:rPr>
              <a:t>xhttp</a:t>
            </a:r>
            <a:r>
              <a:rPr lang="en-US" sz="1600" dirty="0">
                <a:solidFill>
                  <a:schemeClr val="bg2">
                    <a:lumMod val="50000"/>
                  </a:schemeClr>
                </a:solidFill>
              </a:rPr>
              <a:t> = new </a:t>
            </a:r>
            <a:r>
              <a:rPr lang="en-US" sz="1600" dirty="0" err="1">
                <a:solidFill>
                  <a:schemeClr val="bg2">
                    <a:lumMod val="50000"/>
                  </a:schemeClr>
                </a:solidFill>
              </a:rPr>
              <a:t>XMLHttpRequest</a:t>
            </a:r>
            <a:r>
              <a:rPr lang="en-US" sz="1600" dirty="0">
                <a:solidFill>
                  <a:schemeClr val="bg2">
                    <a:lumMod val="50000"/>
                  </a:schemeClr>
                </a:solidFill>
              </a:rPr>
              <a:t>();</a:t>
            </a:r>
          </a:p>
          <a:p>
            <a:r>
              <a:rPr lang="en-US" sz="1600" dirty="0">
                <a:solidFill>
                  <a:schemeClr val="bg2">
                    <a:lumMod val="50000"/>
                  </a:schemeClr>
                </a:solidFill>
              </a:rPr>
              <a:t>  </a:t>
            </a:r>
            <a:r>
              <a:rPr lang="en-US" sz="1600" dirty="0" err="1">
                <a:solidFill>
                  <a:schemeClr val="bg2">
                    <a:lumMod val="50000"/>
                  </a:schemeClr>
                </a:solidFill>
              </a:rPr>
              <a:t>xhttp.onreadystatechange</a:t>
            </a:r>
            <a:r>
              <a:rPr lang="en-US" sz="1600" dirty="0">
                <a:solidFill>
                  <a:schemeClr val="bg2">
                    <a:lumMod val="50000"/>
                  </a:schemeClr>
                </a:solidFill>
              </a:rPr>
              <a:t> = function() {</a:t>
            </a:r>
          </a:p>
          <a:p>
            <a:r>
              <a:rPr lang="en-US" sz="1600" dirty="0">
                <a:solidFill>
                  <a:schemeClr val="bg2">
                    <a:lumMod val="50000"/>
                  </a:schemeClr>
                </a:solidFill>
              </a:rPr>
              <a:t>    if (</a:t>
            </a:r>
            <a:r>
              <a:rPr lang="en-US" sz="1600" dirty="0" err="1">
                <a:solidFill>
                  <a:schemeClr val="bg2">
                    <a:lumMod val="50000"/>
                  </a:schemeClr>
                </a:solidFill>
              </a:rPr>
              <a:t>this.readyState</a:t>
            </a:r>
            <a:r>
              <a:rPr lang="en-US" sz="1600" dirty="0">
                <a:solidFill>
                  <a:schemeClr val="bg2">
                    <a:lumMod val="50000"/>
                  </a:schemeClr>
                </a:solidFill>
              </a:rPr>
              <a:t> == 4 &amp;&amp; </a:t>
            </a:r>
            <a:r>
              <a:rPr lang="en-US" sz="1600" dirty="0" err="1">
                <a:solidFill>
                  <a:schemeClr val="bg2">
                    <a:lumMod val="50000"/>
                  </a:schemeClr>
                </a:solidFill>
              </a:rPr>
              <a:t>this.status</a:t>
            </a:r>
            <a:r>
              <a:rPr lang="en-US" sz="1600" dirty="0">
                <a:solidFill>
                  <a:schemeClr val="bg2">
                    <a:lumMod val="50000"/>
                  </a:schemeClr>
                </a:solidFill>
              </a:rPr>
              <a:t> == 200) {</a:t>
            </a:r>
          </a:p>
          <a:p>
            <a:r>
              <a:rPr lang="en-US" sz="1600" dirty="0">
                <a:solidFill>
                  <a:schemeClr val="bg2">
                    <a:lumMod val="50000"/>
                  </a:schemeClr>
                </a:solidFill>
              </a:rPr>
              <a:t>     </a:t>
            </a:r>
            <a:r>
              <a:rPr lang="en-US" sz="1600" dirty="0" err="1">
                <a:solidFill>
                  <a:schemeClr val="bg2">
                    <a:lumMod val="50000"/>
                  </a:schemeClr>
                </a:solidFill>
              </a:rPr>
              <a:t>document.getElementById</a:t>
            </a:r>
            <a:r>
              <a:rPr lang="en-US" sz="1600" dirty="0">
                <a:solidFill>
                  <a:schemeClr val="bg2">
                    <a:lumMod val="50000"/>
                  </a:schemeClr>
                </a:solidFill>
              </a:rPr>
              <a:t>("demo").</a:t>
            </a:r>
            <a:r>
              <a:rPr lang="en-US" sz="1600" dirty="0" err="1">
                <a:solidFill>
                  <a:schemeClr val="bg2">
                    <a:lumMod val="50000"/>
                  </a:schemeClr>
                </a:solidFill>
              </a:rPr>
              <a:t>innerHTML</a:t>
            </a:r>
            <a:r>
              <a:rPr lang="en-US" sz="1600" dirty="0">
                <a:solidFill>
                  <a:schemeClr val="bg2">
                    <a:lumMod val="50000"/>
                  </a:schemeClr>
                </a:solidFill>
              </a:rPr>
              <a:t> = </a:t>
            </a:r>
            <a:r>
              <a:rPr lang="en-US" sz="1600" dirty="0" err="1">
                <a:solidFill>
                  <a:schemeClr val="bg2">
                    <a:lumMod val="50000"/>
                  </a:schemeClr>
                </a:solidFill>
              </a:rPr>
              <a:t>this.responseText</a:t>
            </a:r>
            <a:r>
              <a:rPr lang="en-US" sz="1600" dirty="0">
                <a:solidFill>
                  <a:schemeClr val="bg2">
                    <a:lumMod val="50000"/>
                  </a:schemeClr>
                </a:solidFill>
              </a:rPr>
              <a:t>;</a:t>
            </a:r>
          </a:p>
          <a:p>
            <a:r>
              <a:rPr lang="en-US" sz="1600" dirty="0">
                <a:solidFill>
                  <a:schemeClr val="bg2">
                    <a:lumMod val="50000"/>
                  </a:schemeClr>
                </a:solidFill>
              </a:rPr>
              <a:t>    }</a:t>
            </a:r>
          </a:p>
          <a:p>
            <a:r>
              <a:rPr lang="en-US" sz="1600" dirty="0">
                <a:solidFill>
                  <a:schemeClr val="bg2">
                    <a:lumMod val="50000"/>
                  </a:schemeClr>
                </a:solidFill>
              </a:rPr>
              <a:t>  };</a:t>
            </a:r>
          </a:p>
          <a:p>
            <a:r>
              <a:rPr lang="en-US" sz="1600" dirty="0">
                <a:solidFill>
                  <a:schemeClr val="bg2">
                    <a:lumMod val="50000"/>
                  </a:schemeClr>
                </a:solidFill>
              </a:rPr>
              <a:t>  </a:t>
            </a:r>
            <a:r>
              <a:rPr lang="en-US" sz="1600" dirty="0" err="1">
                <a:solidFill>
                  <a:schemeClr val="bg2">
                    <a:lumMod val="50000"/>
                  </a:schemeClr>
                </a:solidFill>
              </a:rPr>
              <a:t>xhttp.open</a:t>
            </a:r>
            <a:r>
              <a:rPr lang="en-US" sz="1600" dirty="0">
                <a:solidFill>
                  <a:schemeClr val="bg2">
                    <a:lumMod val="50000"/>
                  </a:schemeClr>
                </a:solidFill>
              </a:rPr>
              <a:t>("GET", "ajax_info.txt", true);</a:t>
            </a:r>
          </a:p>
          <a:p>
            <a:r>
              <a:rPr lang="en-US" sz="1600" dirty="0">
                <a:solidFill>
                  <a:schemeClr val="bg2">
                    <a:lumMod val="50000"/>
                  </a:schemeClr>
                </a:solidFill>
              </a:rPr>
              <a:t>  </a:t>
            </a:r>
            <a:r>
              <a:rPr lang="en-US" sz="1600" dirty="0" err="1">
                <a:solidFill>
                  <a:schemeClr val="bg2">
                    <a:lumMod val="50000"/>
                  </a:schemeClr>
                </a:solidFill>
              </a:rPr>
              <a:t>xhttp.send</a:t>
            </a:r>
            <a:r>
              <a:rPr lang="en-US" sz="1600" dirty="0">
                <a:solidFill>
                  <a:schemeClr val="bg2">
                    <a:lumMod val="50000"/>
                  </a:schemeClr>
                </a:solidFill>
              </a:rPr>
              <a:t>();</a:t>
            </a:r>
          </a:p>
          <a:p>
            <a:r>
              <a:rPr lang="en-US" sz="1600" dirty="0">
                <a:solidFill>
                  <a:schemeClr val="bg2">
                    <a:lumMod val="50000"/>
                  </a:schemeClr>
                </a:solidFill>
              </a:rPr>
              <a:t>}</a:t>
            </a:r>
          </a:p>
        </p:txBody>
      </p:sp>
      <p:sp>
        <p:nvSpPr>
          <p:cNvPr id="3" name="TextBox 2">
            <a:extLst>
              <a:ext uri="{FF2B5EF4-FFF2-40B4-BE49-F238E27FC236}">
                <a16:creationId xmlns:a16="http://schemas.microsoft.com/office/drawing/2014/main" id="{C13A5401-D8F3-4446-BF39-F1A5BDD7295A}"/>
              </a:ext>
            </a:extLst>
          </p:cNvPr>
          <p:cNvSpPr txBox="1"/>
          <p:nvPr/>
        </p:nvSpPr>
        <p:spPr>
          <a:xfrm>
            <a:off x="1126435" y="4226987"/>
            <a:ext cx="3445565" cy="2585323"/>
          </a:xfrm>
          <a:prstGeom prst="rect">
            <a:avLst/>
          </a:prstGeom>
          <a:noFill/>
        </p:spPr>
        <p:txBody>
          <a:bodyPr wrap="square" rtlCol="0">
            <a:spAutoFit/>
          </a:bodyPr>
          <a:lstStyle/>
          <a:p>
            <a:endParaRPr lang="en-US" dirty="0"/>
          </a:p>
          <a:p>
            <a:r>
              <a:rPr lang="en-US" dirty="0"/>
              <a:t>The &lt;div&gt; section is used to display information from a server.</a:t>
            </a:r>
          </a:p>
          <a:p>
            <a:endParaRPr lang="en-US" dirty="0"/>
          </a:p>
          <a:p>
            <a:r>
              <a:rPr lang="en-US" dirty="0"/>
              <a:t>The &lt;button&gt; calls a function (if it is clicked).</a:t>
            </a:r>
          </a:p>
          <a:p>
            <a:endParaRPr lang="en-US" dirty="0"/>
          </a:p>
          <a:p>
            <a:r>
              <a:rPr lang="en-US" dirty="0"/>
              <a:t>The function requests data from a web server and displays it:</a:t>
            </a:r>
          </a:p>
        </p:txBody>
      </p:sp>
    </p:spTree>
    <p:extLst>
      <p:ext uri="{BB962C8B-B14F-4D97-AF65-F5344CB8AC3E}">
        <p14:creationId xmlns:p14="http://schemas.microsoft.com/office/powerpoint/2010/main" val="564406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9E2201-631C-4554-90CA-9EB39040EB71}"/>
              </a:ext>
            </a:extLst>
          </p:cNvPr>
          <p:cNvSpPr/>
          <p:nvPr/>
        </p:nvSpPr>
        <p:spPr>
          <a:xfrm>
            <a:off x="225287" y="580832"/>
            <a:ext cx="7421217" cy="646331"/>
          </a:xfrm>
          <a:prstGeom prst="rect">
            <a:avLst/>
          </a:prstGeom>
        </p:spPr>
        <p:txBody>
          <a:bodyPr wrap="square">
            <a:spAutoFit/>
          </a:bodyPr>
          <a:lstStyle/>
          <a:p>
            <a:r>
              <a:rPr lang="en-US" dirty="0"/>
              <a:t>The following example will demonstrate how a web page can </a:t>
            </a:r>
          </a:p>
          <a:p>
            <a:r>
              <a:rPr lang="en-US" dirty="0"/>
              <a:t>fetch information from a database with AJAX:</a:t>
            </a:r>
          </a:p>
        </p:txBody>
      </p:sp>
      <p:sp>
        <p:nvSpPr>
          <p:cNvPr id="2" name="Rectangle 1">
            <a:extLst>
              <a:ext uri="{FF2B5EF4-FFF2-40B4-BE49-F238E27FC236}">
                <a16:creationId xmlns:a16="http://schemas.microsoft.com/office/drawing/2014/main" id="{4D1461B0-C3B8-4559-BBFF-6FA57C80DC5D}"/>
              </a:ext>
            </a:extLst>
          </p:cNvPr>
          <p:cNvSpPr/>
          <p:nvPr/>
        </p:nvSpPr>
        <p:spPr>
          <a:xfrm>
            <a:off x="445605" y="1139687"/>
            <a:ext cx="7545456" cy="57183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solidFill>
                  <a:schemeClr val="bg2">
                    <a:lumMod val="50000"/>
                  </a:schemeClr>
                </a:solidFill>
              </a:rPr>
              <a:t>&lt;form action=""&gt; </a:t>
            </a:r>
          </a:p>
          <a:p>
            <a:r>
              <a:rPr lang="en-US" sz="1400" dirty="0">
                <a:solidFill>
                  <a:schemeClr val="bg2">
                    <a:lumMod val="50000"/>
                  </a:schemeClr>
                </a:solidFill>
              </a:rPr>
              <a:t>  &lt;select name="customers" </a:t>
            </a:r>
            <a:r>
              <a:rPr lang="en-US" sz="1400" dirty="0" err="1">
                <a:solidFill>
                  <a:schemeClr val="bg2">
                    <a:lumMod val="50000"/>
                  </a:schemeClr>
                </a:solidFill>
              </a:rPr>
              <a:t>onchange</a:t>
            </a:r>
            <a:r>
              <a:rPr lang="en-US" sz="1400" dirty="0">
                <a:solidFill>
                  <a:schemeClr val="bg2">
                    <a:lumMod val="50000"/>
                  </a:schemeClr>
                </a:solidFill>
              </a:rPr>
              <a:t>="</a:t>
            </a:r>
            <a:r>
              <a:rPr lang="en-US" sz="1400" dirty="0" err="1">
                <a:solidFill>
                  <a:schemeClr val="bg2">
                    <a:lumMod val="50000"/>
                  </a:schemeClr>
                </a:solidFill>
              </a:rPr>
              <a:t>showCustomer</a:t>
            </a:r>
            <a:r>
              <a:rPr lang="en-US" sz="1400" dirty="0">
                <a:solidFill>
                  <a:schemeClr val="bg2">
                    <a:lumMod val="50000"/>
                  </a:schemeClr>
                </a:solidFill>
              </a:rPr>
              <a:t>(</a:t>
            </a:r>
            <a:r>
              <a:rPr lang="en-US" sz="1400" dirty="0" err="1">
                <a:solidFill>
                  <a:schemeClr val="bg2">
                    <a:lumMod val="50000"/>
                  </a:schemeClr>
                </a:solidFill>
              </a:rPr>
              <a:t>this.value</a:t>
            </a:r>
            <a:r>
              <a:rPr lang="en-US" sz="1400" dirty="0">
                <a:solidFill>
                  <a:schemeClr val="bg2">
                    <a:lumMod val="50000"/>
                  </a:schemeClr>
                </a:solidFill>
              </a:rPr>
              <a:t>)"&gt;</a:t>
            </a:r>
          </a:p>
          <a:p>
            <a:r>
              <a:rPr lang="en-US" sz="1400" dirty="0">
                <a:solidFill>
                  <a:schemeClr val="bg2">
                    <a:lumMod val="50000"/>
                  </a:schemeClr>
                </a:solidFill>
              </a:rPr>
              <a:t>    &lt;option value=""&gt;Select a customer:&lt;/option&gt;</a:t>
            </a:r>
          </a:p>
          <a:p>
            <a:r>
              <a:rPr lang="en-US" sz="1400" dirty="0">
                <a:solidFill>
                  <a:schemeClr val="bg2">
                    <a:lumMod val="50000"/>
                  </a:schemeClr>
                </a:solidFill>
              </a:rPr>
              <a:t>    &lt;option value="ALFKI"&gt;</a:t>
            </a:r>
            <a:r>
              <a:rPr lang="en-US" sz="1400" dirty="0" err="1">
                <a:solidFill>
                  <a:schemeClr val="bg2">
                    <a:lumMod val="50000"/>
                  </a:schemeClr>
                </a:solidFill>
              </a:rPr>
              <a:t>Alfreds</a:t>
            </a:r>
            <a:r>
              <a:rPr lang="en-US" sz="1400" dirty="0">
                <a:solidFill>
                  <a:schemeClr val="bg2">
                    <a:lumMod val="50000"/>
                  </a:schemeClr>
                </a:solidFill>
              </a:rPr>
              <a:t> </a:t>
            </a:r>
            <a:r>
              <a:rPr lang="en-US" sz="1400" dirty="0" err="1">
                <a:solidFill>
                  <a:schemeClr val="bg2">
                    <a:lumMod val="50000"/>
                  </a:schemeClr>
                </a:solidFill>
              </a:rPr>
              <a:t>Futterkiste</a:t>
            </a:r>
            <a:r>
              <a:rPr lang="en-US" sz="1400" dirty="0">
                <a:solidFill>
                  <a:schemeClr val="bg2">
                    <a:lumMod val="50000"/>
                  </a:schemeClr>
                </a:solidFill>
              </a:rPr>
              <a:t>&lt;/option&gt;</a:t>
            </a:r>
          </a:p>
          <a:p>
            <a:r>
              <a:rPr lang="en-US" sz="1400" dirty="0">
                <a:solidFill>
                  <a:schemeClr val="bg2">
                    <a:lumMod val="50000"/>
                  </a:schemeClr>
                </a:solidFill>
              </a:rPr>
              <a:t>    &lt;option value="NORTS "&gt;North/South&lt;/option&gt;</a:t>
            </a:r>
          </a:p>
          <a:p>
            <a:r>
              <a:rPr lang="en-US" sz="1400" dirty="0">
                <a:solidFill>
                  <a:schemeClr val="bg2">
                    <a:lumMod val="50000"/>
                  </a:schemeClr>
                </a:solidFill>
              </a:rPr>
              <a:t>    &lt;option value="WOLZA"&gt;Wolski </a:t>
            </a:r>
            <a:r>
              <a:rPr lang="en-US" sz="1400" dirty="0" err="1">
                <a:solidFill>
                  <a:schemeClr val="bg2">
                    <a:lumMod val="50000"/>
                  </a:schemeClr>
                </a:solidFill>
              </a:rPr>
              <a:t>Zajazd</a:t>
            </a:r>
            <a:r>
              <a:rPr lang="en-US" sz="1400" dirty="0">
                <a:solidFill>
                  <a:schemeClr val="bg2">
                    <a:lumMod val="50000"/>
                  </a:schemeClr>
                </a:solidFill>
              </a:rPr>
              <a:t>&lt;/option&gt;</a:t>
            </a:r>
          </a:p>
          <a:p>
            <a:r>
              <a:rPr lang="en-US" sz="1400" dirty="0">
                <a:solidFill>
                  <a:schemeClr val="bg2">
                    <a:lumMod val="50000"/>
                  </a:schemeClr>
                </a:solidFill>
              </a:rPr>
              <a:t>  &lt;/select&gt;</a:t>
            </a:r>
          </a:p>
          <a:p>
            <a:r>
              <a:rPr lang="en-US" sz="1400" dirty="0">
                <a:solidFill>
                  <a:schemeClr val="bg2">
                    <a:lumMod val="50000"/>
                  </a:schemeClr>
                </a:solidFill>
              </a:rPr>
              <a:t>&lt;/form&gt;</a:t>
            </a:r>
          </a:p>
          <a:p>
            <a:r>
              <a:rPr lang="en-US" sz="1400" dirty="0">
                <a:solidFill>
                  <a:schemeClr val="bg2">
                    <a:lumMod val="50000"/>
                  </a:schemeClr>
                </a:solidFill>
              </a:rPr>
              <a:t>&lt;</a:t>
            </a:r>
            <a:r>
              <a:rPr lang="en-US" sz="1400" dirty="0" err="1">
                <a:solidFill>
                  <a:schemeClr val="bg2">
                    <a:lumMod val="50000"/>
                  </a:schemeClr>
                </a:solidFill>
              </a:rPr>
              <a:t>br</a:t>
            </a:r>
            <a:r>
              <a:rPr lang="en-US" sz="1400" dirty="0">
                <a:solidFill>
                  <a:schemeClr val="bg2">
                    <a:lumMod val="50000"/>
                  </a:schemeClr>
                </a:solidFill>
              </a:rPr>
              <a:t>&gt;</a:t>
            </a:r>
          </a:p>
          <a:p>
            <a:r>
              <a:rPr lang="en-US" sz="1400" dirty="0">
                <a:solidFill>
                  <a:schemeClr val="bg2">
                    <a:lumMod val="50000"/>
                  </a:schemeClr>
                </a:solidFill>
              </a:rPr>
              <a:t>&lt;div id="</a:t>
            </a:r>
            <a:r>
              <a:rPr lang="en-US" sz="1400" dirty="0" err="1">
                <a:solidFill>
                  <a:schemeClr val="bg2">
                    <a:lumMod val="50000"/>
                  </a:schemeClr>
                </a:solidFill>
              </a:rPr>
              <a:t>txtHint</a:t>
            </a:r>
            <a:r>
              <a:rPr lang="en-US" sz="1400" dirty="0">
                <a:solidFill>
                  <a:schemeClr val="bg2">
                    <a:lumMod val="50000"/>
                  </a:schemeClr>
                </a:solidFill>
              </a:rPr>
              <a:t>"&gt;Customer info will be listed here...&lt;/div&gt;</a:t>
            </a:r>
          </a:p>
          <a:p>
            <a:r>
              <a:rPr lang="en-US" sz="1400" dirty="0">
                <a:solidFill>
                  <a:schemeClr val="bg2">
                    <a:lumMod val="50000"/>
                  </a:schemeClr>
                </a:solidFill>
              </a:rPr>
              <a:t>&lt;script&gt;</a:t>
            </a:r>
          </a:p>
          <a:p>
            <a:r>
              <a:rPr lang="en-US" sz="1400" dirty="0">
                <a:solidFill>
                  <a:schemeClr val="bg2">
                    <a:lumMod val="50000"/>
                  </a:schemeClr>
                </a:solidFill>
              </a:rPr>
              <a:t>function </a:t>
            </a:r>
            <a:r>
              <a:rPr lang="en-US" sz="1400" dirty="0" err="1">
                <a:solidFill>
                  <a:schemeClr val="bg2">
                    <a:lumMod val="50000"/>
                  </a:schemeClr>
                </a:solidFill>
              </a:rPr>
              <a:t>showCustomer</a:t>
            </a:r>
            <a:r>
              <a:rPr lang="en-US" sz="1400" dirty="0">
                <a:solidFill>
                  <a:schemeClr val="bg2">
                    <a:lumMod val="50000"/>
                  </a:schemeClr>
                </a:solidFill>
              </a:rPr>
              <a:t>(str) {</a:t>
            </a:r>
          </a:p>
          <a:p>
            <a:r>
              <a:rPr lang="en-US" sz="1400" dirty="0">
                <a:solidFill>
                  <a:schemeClr val="bg2">
                    <a:lumMod val="50000"/>
                  </a:schemeClr>
                </a:solidFill>
              </a:rPr>
              <a:t>  var </a:t>
            </a:r>
            <a:r>
              <a:rPr lang="en-US" sz="1400" dirty="0" err="1">
                <a:solidFill>
                  <a:schemeClr val="bg2">
                    <a:lumMod val="50000"/>
                  </a:schemeClr>
                </a:solidFill>
              </a:rPr>
              <a:t>xhttp</a:t>
            </a:r>
            <a:r>
              <a:rPr lang="en-US" sz="1400" dirty="0">
                <a:solidFill>
                  <a:schemeClr val="bg2">
                    <a:lumMod val="50000"/>
                  </a:schemeClr>
                </a:solidFill>
              </a:rPr>
              <a:t>;  </a:t>
            </a:r>
          </a:p>
          <a:p>
            <a:r>
              <a:rPr lang="en-US" sz="1400" dirty="0">
                <a:solidFill>
                  <a:schemeClr val="bg2">
                    <a:lumMod val="50000"/>
                  </a:schemeClr>
                </a:solidFill>
              </a:rPr>
              <a:t>  if (str == "") {</a:t>
            </a:r>
          </a:p>
          <a:p>
            <a:r>
              <a:rPr lang="en-US" sz="1400" dirty="0">
                <a:solidFill>
                  <a:schemeClr val="bg2">
                    <a:lumMod val="50000"/>
                  </a:schemeClr>
                </a:solidFill>
              </a:rPr>
              <a:t>    </a:t>
            </a:r>
            <a:r>
              <a:rPr lang="en-US" sz="1400" dirty="0" err="1">
                <a:solidFill>
                  <a:schemeClr val="bg2">
                    <a:lumMod val="50000"/>
                  </a:schemeClr>
                </a:solidFill>
              </a:rPr>
              <a:t>document.getElementById</a:t>
            </a:r>
            <a:r>
              <a:rPr lang="en-US" sz="1400" dirty="0">
                <a:solidFill>
                  <a:schemeClr val="bg2">
                    <a:lumMod val="50000"/>
                  </a:schemeClr>
                </a:solidFill>
              </a:rPr>
              <a:t>("</a:t>
            </a:r>
            <a:r>
              <a:rPr lang="en-US" sz="1400" dirty="0" err="1">
                <a:solidFill>
                  <a:schemeClr val="bg2">
                    <a:lumMod val="50000"/>
                  </a:schemeClr>
                </a:solidFill>
              </a:rPr>
              <a:t>txtHint</a:t>
            </a:r>
            <a:r>
              <a:rPr lang="en-US" sz="1400" dirty="0">
                <a:solidFill>
                  <a:schemeClr val="bg2">
                    <a:lumMod val="50000"/>
                  </a:schemeClr>
                </a:solidFill>
              </a:rPr>
              <a:t>").</a:t>
            </a:r>
            <a:r>
              <a:rPr lang="en-US" sz="1400" dirty="0" err="1">
                <a:solidFill>
                  <a:schemeClr val="bg2">
                    <a:lumMod val="50000"/>
                  </a:schemeClr>
                </a:solidFill>
              </a:rPr>
              <a:t>innerHTML</a:t>
            </a:r>
            <a:r>
              <a:rPr lang="en-US" sz="1400" dirty="0">
                <a:solidFill>
                  <a:schemeClr val="bg2">
                    <a:lumMod val="50000"/>
                  </a:schemeClr>
                </a:solidFill>
              </a:rPr>
              <a:t> = "";</a:t>
            </a:r>
          </a:p>
          <a:p>
            <a:r>
              <a:rPr lang="en-US" sz="1400" dirty="0">
                <a:solidFill>
                  <a:schemeClr val="bg2">
                    <a:lumMod val="50000"/>
                  </a:schemeClr>
                </a:solidFill>
              </a:rPr>
              <a:t>    return;</a:t>
            </a:r>
          </a:p>
          <a:p>
            <a:r>
              <a:rPr lang="en-US" sz="1400" dirty="0">
                <a:solidFill>
                  <a:schemeClr val="bg2">
                    <a:lumMod val="50000"/>
                  </a:schemeClr>
                </a:solidFill>
              </a:rPr>
              <a:t>  }</a:t>
            </a:r>
          </a:p>
          <a:p>
            <a:r>
              <a:rPr lang="en-US" sz="1400" dirty="0">
                <a:solidFill>
                  <a:schemeClr val="bg2">
                    <a:lumMod val="50000"/>
                  </a:schemeClr>
                </a:solidFill>
              </a:rPr>
              <a:t>  </a:t>
            </a:r>
            <a:r>
              <a:rPr lang="en-US" sz="1400" dirty="0" err="1">
                <a:solidFill>
                  <a:schemeClr val="bg2">
                    <a:lumMod val="50000"/>
                  </a:schemeClr>
                </a:solidFill>
              </a:rPr>
              <a:t>xhttp</a:t>
            </a:r>
            <a:r>
              <a:rPr lang="en-US" sz="1400" dirty="0">
                <a:solidFill>
                  <a:schemeClr val="bg2">
                    <a:lumMod val="50000"/>
                  </a:schemeClr>
                </a:solidFill>
              </a:rPr>
              <a:t> = new </a:t>
            </a:r>
            <a:r>
              <a:rPr lang="en-US" sz="1400" dirty="0" err="1">
                <a:solidFill>
                  <a:schemeClr val="bg2">
                    <a:lumMod val="50000"/>
                  </a:schemeClr>
                </a:solidFill>
              </a:rPr>
              <a:t>XMLHttpRequest</a:t>
            </a:r>
            <a:r>
              <a:rPr lang="en-US" sz="1400" dirty="0">
                <a:solidFill>
                  <a:schemeClr val="bg2">
                    <a:lumMod val="50000"/>
                  </a:schemeClr>
                </a:solidFill>
              </a:rPr>
              <a:t>();</a:t>
            </a:r>
          </a:p>
          <a:p>
            <a:r>
              <a:rPr lang="en-US" sz="1400" dirty="0">
                <a:solidFill>
                  <a:schemeClr val="bg2">
                    <a:lumMod val="50000"/>
                  </a:schemeClr>
                </a:solidFill>
              </a:rPr>
              <a:t>  </a:t>
            </a:r>
            <a:r>
              <a:rPr lang="en-US" sz="1400" dirty="0" err="1">
                <a:solidFill>
                  <a:schemeClr val="bg2">
                    <a:lumMod val="50000"/>
                  </a:schemeClr>
                </a:solidFill>
              </a:rPr>
              <a:t>xhttp.onreadystatechange</a:t>
            </a:r>
            <a:r>
              <a:rPr lang="en-US" sz="1400" dirty="0">
                <a:solidFill>
                  <a:schemeClr val="bg2">
                    <a:lumMod val="50000"/>
                  </a:schemeClr>
                </a:solidFill>
              </a:rPr>
              <a:t> = function() {</a:t>
            </a:r>
          </a:p>
          <a:p>
            <a:r>
              <a:rPr lang="en-US" sz="1400" dirty="0">
                <a:solidFill>
                  <a:schemeClr val="bg2">
                    <a:lumMod val="50000"/>
                  </a:schemeClr>
                </a:solidFill>
              </a:rPr>
              <a:t>    if (</a:t>
            </a:r>
            <a:r>
              <a:rPr lang="en-US" sz="1400" dirty="0" err="1">
                <a:solidFill>
                  <a:schemeClr val="bg2">
                    <a:lumMod val="50000"/>
                  </a:schemeClr>
                </a:solidFill>
              </a:rPr>
              <a:t>this.readyState</a:t>
            </a:r>
            <a:r>
              <a:rPr lang="en-US" sz="1400" dirty="0">
                <a:solidFill>
                  <a:schemeClr val="bg2">
                    <a:lumMod val="50000"/>
                  </a:schemeClr>
                </a:solidFill>
              </a:rPr>
              <a:t> == 4 &amp;&amp; </a:t>
            </a:r>
            <a:r>
              <a:rPr lang="en-US" sz="1400" dirty="0" err="1">
                <a:solidFill>
                  <a:schemeClr val="bg2">
                    <a:lumMod val="50000"/>
                  </a:schemeClr>
                </a:solidFill>
              </a:rPr>
              <a:t>this.status</a:t>
            </a:r>
            <a:r>
              <a:rPr lang="en-US" sz="1400" dirty="0">
                <a:solidFill>
                  <a:schemeClr val="bg2">
                    <a:lumMod val="50000"/>
                  </a:schemeClr>
                </a:solidFill>
              </a:rPr>
              <a:t> == 200) {</a:t>
            </a:r>
          </a:p>
          <a:p>
            <a:r>
              <a:rPr lang="en-US" sz="1400" dirty="0">
                <a:solidFill>
                  <a:schemeClr val="bg2">
                    <a:lumMod val="50000"/>
                  </a:schemeClr>
                </a:solidFill>
              </a:rPr>
              <a:t>      </a:t>
            </a:r>
            <a:r>
              <a:rPr lang="en-US" sz="1400" dirty="0" err="1">
                <a:solidFill>
                  <a:schemeClr val="bg2">
                    <a:lumMod val="50000"/>
                  </a:schemeClr>
                </a:solidFill>
              </a:rPr>
              <a:t>document.getElementById</a:t>
            </a:r>
            <a:r>
              <a:rPr lang="en-US" sz="1400" dirty="0">
                <a:solidFill>
                  <a:schemeClr val="bg2">
                    <a:lumMod val="50000"/>
                  </a:schemeClr>
                </a:solidFill>
              </a:rPr>
              <a:t>("</a:t>
            </a:r>
            <a:r>
              <a:rPr lang="en-US" sz="1400" dirty="0" err="1">
                <a:solidFill>
                  <a:schemeClr val="bg2">
                    <a:lumMod val="50000"/>
                  </a:schemeClr>
                </a:solidFill>
              </a:rPr>
              <a:t>txtHint</a:t>
            </a:r>
            <a:r>
              <a:rPr lang="en-US" sz="1400" dirty="0">
                <a:solidFill>
                  <a:schemeClr val="bg2">
                    <a:lumMod val="50000"/>
                  </a:schemeClr>
                </a:solidFill>
              </a:rPr>
              <a:t>").</a:t>
            </a:r>
            <a:r>
              <a:rPr lang="en-US" sz="1400" dirty="0" err="1">
                <a:solidFill>
                  <a:schemeClr val="bg2">
                    <a:lumMod val="50000"/>
                  </a:schemeClr>
                </a:solidFill>
              </a:rPr>
              <a:t>innerHTML</a:t>
            </a:r>
            <a:r>
              <a:rPr lang="en-US" sz="1400" dirty="0">
                <a:solidFill>
                  <a:schemeClr val="bg2">
                    <a:lumMod val="50000"/>
                  </a:schemeClr>
                </a:solidFill>
              </a:rPr>
              <a:t> = </a:t>
            </a:r>
            <a:r>
              <a:rPr lang="en-US" sz="1400" dirty="0" err="1">
                <a:solidFill>
                  <a:schemeClr val="bg2">
                    <a:lumMod val="50000"/>
                  </a:schemeClr>
                </a:solidFill>
              </a:rPr>
              <a:t>this.responseText</a:t>
            </a:r>
            <a:r>
              <a:rPr lang="en-US" sz="1400" dirty="0">
                <a:solidFill>
                  <a:schemeClr val="bg2">
                    <a:lumMod val="50000"/>
                  </a:schemeClr>
                </a:solidFill>
              </a:rPr>
              <a:t>;</a:t>
            </a:r>
          </a:p>
          <a:p>
            <a:r>
              <a:rPr lang="en-US" sz="1400" dirty="0">
                <a:solidFill>
                  <a:schemeClr val="bg2">
                    <a:lumMod val="50000"/>
                  </a:schemeClr>
                </a:solidFill>
              </a:rPr>
              <a:t>    }</a:t>
            </a:r>
          </a:p>
          <a:p>
            <a:r>
              <a:rPr lang="en-US" sz="1400" dirty="0">
                <a:solidFill>
                  <a:schemeClr val="bg2">
                    <a:lumMod val="50000"/>
                  </a:schemeClr>
                </a:solidFill>
              </a:rPr>
              <a:t>  };</a:t>
            </a:r>
          </a:p>
          <a:p>
            <a:r>
              <a:rPr lang="en-US" sz="1400" dirty="0">
                <a:solidFill>
                  <a:schemeClr val="bg2">
                    <a:lumMod val="50000"/>
                  </a:schemeClr>
                </a:solidFill>
              </a:rPr>
              <a:t>  </a:t>
            </a:r>
            <a:r>
              <a:rPr lang="en-US" sz="1400" dirty="0" err="1">
                <a:solidFill>
                  <a:schemeClr val="bg2">
                    <a:lumMod val="50000"/>
                  </a:schemeClr>
                </a:solidFill>
              </a:rPr>
              <a:t>xhttp.open</a:t>
            </a:r>
            <a:r>
              <a:rPr lang="en-US" sz="1400" dirty="0">
                <a:solidFill>
                  <a:schemeClr val="bg2">
                    <a:lumMod val="50000"/>
                  </a:schemeClr>
                </a:solidFill>
              </a:rPr>
              <a:t>("GET", "</a:t>
            </a:r>
            <a:r>
              <a:rPr lang="en-US" sz="1400" dirty="0" err="1">
                <a:solidFill>
                  <a:schemeClr val="bg2">
                    <a:lumMod val="50000"/>
                  </a:schemeClr>
                </a:solidFill>
              </a:rPr>
              <a:t>getcustomer.php?q</a:t>
            </a:r>
            <a:r>
              <a:rPr lang="en-US" sz="1400" dirty="0">
                <a:solidFill>
                  <a:schemeClr val="bg2">
                    <a:lumMod val="50000"/>
                  </a:schemeClr>
                </a:solidFill>
              </a:rPr>
              <a:t>="+str, true);</a:t>
            </a:r>
          </a:p>
          <a:p>
            <a:r>
              <a:rPr lang="en-US" sz="1400" dirty="0">
                <a:solidFill>
                  <a:schemeClr val="bg2">
                    <a:lumMod val="50000"/>
                  </a:schemeClr>
                </a:solidFill>
              </a:rPr>
              <a:t>  </a:t>
            </a:r>
            <a:r>
              <a:rPr lang="en-US" sz="1400" dirty="0" err="1">
                <a:solidFill>
                  <a:schemeClr val="bg2">
                    <a:lumMod val="50000"/>
                  </a:schemeClr>
                </a:solidFill>
              </a:rPr>
              <a:t>xhttp.send</a:t>
            </a:r>
            <a:r>
              <a:rPr lang="en-US" sz="1400" dirty="0">
                <a:solidFill>
                  <a:schemeClr val="bg2">
                    <a:lumMod val="50000"/>
                  </a:schemeClr>
                </a:solidFill>
              </a:rPr>
              <a:t>(); }</a:t>
            </a:r>
          </a:p>
        </p:txBody>
      </p:sp>
    </p:spTree>
    <p:extLst>
      <p:ext uri="{BB962C8B-B14F-4D97-AF65-F5344CB8AC3E}">
        <p14:creationId xmlns:p14="http://schemas.microsoft.com/office/powerpoint/2010/main" val="2526328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2557" y="495281"/>
            <a:ext cx="8185655" cy="1293762"/>
          </a:xfrm>
        </p:spPr>
        <p:txBody>
          <a:bodyPr>
            <a:noAutofit/>
          </a:bodyPr>
          <a:lstStyle/>
          <a:p>
            <a:r>
              <a:rPr lang="en-US" sz="3200" b="1" dirty="0"/>
              <a:t>Bundling and Minification using Microsoft Web Optimization Framework</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FI" dirty="0"/>
          </a:p>
        </p:txBody>
      </p:sp>
      <p:sp>
        <p:nvSpPr>
          <p:cNvPr id="3" name="Rectangle 4">
            <a:extLst>
              <a:ext uri="{FF2B5EF4-FFF2-40B4-BE49-F238E27FC236}">
                <a16:creationId xmlns:a16="http://schemas.microsoft.com/office/drawing/2014/main" id="{47C22152-E3C3-4178-9D25-1ABDB06E1F19}"/>
              </a:ext>
            </a:extLst>
          </p:cNvPr>
          <p:cNvSpPr>
            <a:spLocks noChangeArrowheads="1"/>
          </p:cNvSpPr>
          <p:nvPr/>
        </p:nvSpPr>
        <p:spPr bwMode="auto">
          <a:xfrm>
            <a:off x="1503487" y="321691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TextBox 9">
            <a:extLst>
              <a:ext uri="{FF2B5EF4-FFF2-40B4-BE49-F238E27FC236}">
                <a16:creationId xmlns:a16="http://schemas.microsoft.com/office/drawing/2014/main" id="{FC0BC1C4-5232-48B4-AFDD-212774857DCC}"/>
              </a:ext>
            </a:extLst>
          </p:cNvPr>
          <p:cNvSpPr txBox="1"/>
          <p:nvPr/>
        </p:nvSpPr>
        <p:spPr>
          <a:xfrm>
            <a:off x="335493" y="2017059"/>
            <a:ext cx="8185655" cy="430887"/>
          </a:xfrm>
          <a:prstGeom prst="rect">
            <a:avLst/>
          </a:prstGeom>
          <a:noFill/>
        </p:spPr>
        <p:txBody>
          <a:bodyPr wrap="square" rtlCol="0">
            <a:spAutoFit/>
          </a:bodyPr>
          <a:lstStyle/>
          <a:p>
            <a:pPr marL="285750" indent="-285750" algn="just">
              <a:buFont typeface="Arial" panose="020B0604020202020204" pitchFamily="34" charset="0"/>
              <a:buChar char="•"/>
            </a:pPr>
            <a:endParaRPr lang="en-US" sz="2200" dirty="0"/>
          </a:p>
        </p:txBody>
      </p:sp>
      <p:sp>
        <p:nvSpPr>
          <p:cNvPr id="8" name="TextBox 7">
            <a:extLst>
              <a:ext uri="{FF2B5EF4-FFF2-40B4-BE49-F238E27FC236}">
                <a16:creationId xmlns:a16="http://schemas.microsoft.com/office/drawing/2014/main" id="{18C1C19B-AE0A-4D3E-A9F7-518453F391FD}"/>
              </a:ext>
            </a:extLst>
          </p:cNvPr>
          <p:cNvSpPr txBox="1"/>
          <p:nvPr/>
        </p:nvSpPr>
        <p:spPr>
          <a:xfrm>
            <a:off x="335493" y="2195474"/>
            <a:ext cx="8706678" cy="3170099"/>
          </a:xfrm>
          <a:prstGeom prst="rect">
            <a:avLst/>
          </a:prstGeom>
          <a:noFill/>
        </p:spPr>
        <p:txBody>
          <a:bodyPr wrap="square" rtlCol="0">
            <a:spAutoFit/>
          </a:bodyPr>
          <a:lstStyle/>
          <a:p>
            <a:pPr algn="just"/>
            <a:r>
              <a:rPr lang="en-US" sz="2000" b="1" dirty="0"/>
              <a:t>Bundling</a:t>
            </a:r>
            <a:r>
              <a:rPr lang="en-US" sz="2000" dirty="0"/>
              <a:t>: This feature was introduced in ASP.NET 4.5 and reduces the number of requests to server. ...</a:t>
            </a:r>
          </a:p>
          <a:p>
            <a:pPr algn="just"/>
            <a:r>
              <a:rPr lang="en-US" sz="2000" b="1" dirty="0"/>
              <a:t>Minification</a:t>
            </a:r>
            <a:r>
              <a:rPr lang="en-US" sz="2000" dirty="0"/>
              <a:t>: This feature reduces the size of requested resources in order to optimize code by shortening the variable names, remove white spaces, tabs, comments, etc.</a:t>
            </a:r>
          </a:p>
          <a:p>
            <a:pPr algn="just"/>
            <a:r>
              <a:rPr lang="en-US" sz="2000" dirty="0"/>
              <a:t>There are two ways to enable or disable Bundling and Minification:</a:t>
            </a:r>
          </a:p>
          <a:p>
            <a:pPr algn="just"/>
            <a:endParaRPr lang="en-US" sz="2000" dirty="0"/>
          </a:p>
          <a:p>
            <a:pPr marL="457200" indent="-457200" algn="just">
              <a:buFont typeface="+mj-lt"/>
              <a:buAutoNum type="arabicPeriod"/>
            </a:pPr>
            <a:r>
              <a:rPr lang="en-US" sz="2000" dirty="0"/>
              <a:t>Using </a:t>
            </a:r>
            <a:r>
              <a:rPr lang="en-US" sz="2000" dirty="0" err="1"/>
              <a:t>Web.config</a:t>
            </a:r>
            <a:r>
              <a:rPr lang="en-US" sz="2000" dirty="0"/>
              <a:t>: In </a:t>
            </a:r>
            <a:r>
              <a:rPr lang="en-US" sz="2000" dirty="0" err="1"/>
              <a:t>web.config</a:t>
            </a:r>
            <a:r>
              <a:rPr lang="en-US" sz="2000" dirty="0"/>
              <a:t>, you can set debug attribute of compilation element as follows:</a:t>
            </a:r>
          </a:p>
          <a:p>
            <a:pPr algn="just"/>
            <a:endParaRPr lang="en-US" sz="2000" dirty="0"/>
          </a:p>
        </p:txBody>
      </p:sp>
      <p:sp>
        <p:nvSpPr>
          <p:cNvPr id="4" name="Rectangle 3">
            <a:extLst>
              <a:ext uri="{FF2B5EF4-FFF2-40B4-BE49-F238E27FC236}">
                <a16:creationId xmlns:a16="http://schemas.microsoft.com/office/drawing/2014/main" id="{D099DE02-D6CC-49F6-AB88-5651640F6DE8}"/>
              </a:ext>
            </a:extLst>
          </p:cNvPr>
          <p:cNvSpPr/>
          <p:nvPr/>
        </p:nvSpPr>
        <p:spPr>
          <a:xfrm>
            <a:off x="3286540" y="4850300"/>
            <a:ext cx="3326295" cy="8878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2">
                    <a:lumMod val="50000"/>
                  </a:schemeClr>
                </a:solidFill>
              </a:rPr>
              <a:t>&lt;</a:t>
            </a:r>
            <a:r>
              <a:rPr lang="en-US" dirty="0" err="1">
                <a:solidFill>
                  <a:schemeClr val="bg2">
                    <a:lumMod val="50000"/>
                  </a:schemeClr>
                </a:solidFill>
              </a:rPr>
              <a:t>system.web</a:t>
            </a:r>
            <a:r>
              <a:rPr lang="en-US" dirty="0">
                <a:solidFill>
                  <a:schemeClr val="bg2">
                    <a:lumMod val="50000"/>
                  </a:schemeClr>
                </a:solidFill>
              </a:rPr>
              <a:t>&gt;</a:t>
            </a:r>
          </a:p>
          <a:p>
            <a:pPr algn="ctr"/>
            <a:r>
              <a:rPr lang="en-US" dirty="0">
                <a:solidFill>
                  <a:schemeClr val="bg2">
                    <a:lumMod val="50000"/>
                  </a:schemeClr>
                </a:solidFill>
              </a:rPr>
              <a:t>    &lt;compilation debug="true" /&gt;</a:t>
            </a:r>
          </a:p>
          <a:p>
            <a:pPr algn="ctr"/>
            <a:r>
              <a:rPr lang="en-US" dirty="0">
                <a:solidFill>
                  <a:schemeClr val="bg2">
                    <a:lumMod val="50000"/>
                  </a:schemeClr>
                </a:solidFill>
              </a:rPr>
              <a:t>&lt;/</a:t>
            </a:r>
            <a:r>
              <a:rPr lang="en-US" dirty="0" err="1">
                <a:solidFill>
                  <a:schemeClr val="bg2">
                    <a:lumMod val="50000"/>
                  </a:schemeClr>
                </a:solidFill>
              </a:rPr>
              <a:t>system.web</a:t>
            </a:r>
            <a:r>
              <a:rPr lang="en-US" dirty="0">
                <a:solidFill>
                  <a:schemeClr val="bg2">
                    <a:lumMod val="50000"/>
                  </a:schemeClr>
                </a:solidFill>
              </a:rPr>
              <a:t>&gt;</a:t>
            </a:r>
          </a:p>
        </p:txBody>
      </p:sp>
    </p:spTree>
    <p:extLst>
      <p:ext uri="{BB962C8B-B14F-4D97-AF65-F5344CB8AC3E}">
        <p14:creationId xmlns:p14="http://schemas.microsoft.com/office/powerpoint/2010/main" val="313215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69483"/>
            <a:ext cx="6543608" cy="106465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1397917" cy="369332"/>
          </a:xfrm>
          <a:prstGeom prst="rect">
            <a:avLst/>
          </a:prstGeom>
          <a:noFill/>
        </p:spPr>
        <p:txBody>
          <a:bodyPr wrap="square" rtlCol="0">
            <a:spAutoFit/>
          </a:bodyPr>
          <a:lstStyle/>
          <a:p>
            <a:endParaRPr lang="en-FI" dirty="0"/>
          </a:p>
        </p:txBody>
      </p:sp>
      <p:sp>
        <p:nvSpPr>
          <p:cNvPr id="4" name="Subtitle 2">
            <a:extLst>
              <a:ext uri="{FF2B5EF4-FFF2-40B4-BE49-F238E27FC236}">
                <a16:creationId xmlns:a16="http://schemas.microsoft.com/office/drawing/2014/main" id="{4447CEAF-614F-4795-BC66-19A864A64B2F}"/>
              </a:ext>
            </a:extLst>
          </p:cNvPr>
          <p:cNvSpPr txBox="1">
            <a:spLocks/>
          </p:cNvSpPr>
          <p:nvPr/>
        </p:nvSpPr>
        <p:spPr>
          <a:xfrm>
            <a:off x="246134" y="731162"/>
            <a:ext cx="7347361" cy="2462612"/>
          </a:xfrm>
          <a:prstGeom prst="rect">
            <a:avLst/>
          </a:prstGeom>
        </p:spPr>
        <p:txBody>
          <a:bodyPr numCol="1">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Arial" panose="020B0604020202020204" pitchFamily="34" charset="0"/>
              <a:buChar char="•"/>
            </a:pPr>
            <a:endParaRPr lang="en-US" sz="1800" b="1" dirty="0">
              <a:solidFill>
                <a:schemeClr val="tx1"/>
              </a:solidFill>
            </a:endParaRPr>
          </a:p>
        </p:txBody>
      </p:sp>
      <p:sp>
        <p:nvSpPr>
          <p:cNvPr id="3" name="Rectangle 2">
            <a:extLst>
              <a:ext uri="{FF2B5EF4-FFF2-40B4-BE49-F238E27FC236}">
                <a16:creationId xmlns:a16="http://schemas.microsoft.com/office/drawing/2014/main" id="{31D91E83-1162-4456-B022-570D2676C889}"/>
              </a:ext>
            </a:extLst>
          </p:cNvPr>
          <p:cNvSpPr/>
          <p:nvPr/>
        </p:nvSpPr>
        <p:spPr>
          <a:xfrm>
            <a:off x="378298" y="1100774"/>
            <a:ext cx="8235615" cy="2123658"/>
          </a:xfrm>
          <a:prstGeom prst="rect">
            <a:avLst/>
          </a:prstGeom>
        </p:spPr>
        <p:txBody>
          <a:bodyPr wrap="square">
            <a:spAutoFit/>
          </a:bodyPr>
          <a:lstStyle/>
          <a:p>
            <a:pPr marL="285750" indent="-285750">
              <a:buFont typeface="Arial" panose="020B0604020202020204" pitchFamily="34" charset="0"/>
              <a:buChar char="•"/>
            </a:pPr>
            <a:endParaRPr lang="en-US" sz="2200" dirty="0"/>
          </a:p>
          <a:p>
            <a:endParaRPr lang="en-US" sz="2200" dirty="0"/>
          </a:p>
          <a:p>
            <a:endParaRPr lang="en-US" sz="2200" dirty="0"/>
          </a:p>
          <a:p>
            <a:pPr lvl="1"/>
            <a:endParaRPr lang="en-US" sz="2200" dirty="0"/>
          </a:p>
          <a:p>
            <a:endParaRPr lang="en-US" sz="2200" dirty="0"/>
          </a:p>
          <a:p>
            <a:endParaRPr lang="en-US" sz="2200" dirty="0"/>
          </a:p>
        </p:txBody>
      </p:sp>
      <p:sp>
        <p:nvSpPr>
          <p:cNvPr id="11" name="Rectangle 10">
            <a:extLst>
              <a:ext uri="{FF2B5EF4-FFF2-40B4-BE49-F238E27FC236}">
                <a16:creationId xmlns:a16="http://schemas.microsoft.com/office/drawing/2014/main" id="{A2F30C92-A507-4203-89EA-D9D3A5BF76A1}"/>
              </a:ext>
            </a:extLst>
          </p:cNvPr>
          <p:cNvSpPr/>
          <p:nvPr/>
        </p:nvSpPr>
        <p:spPr>
          <a:xfrm>
            <a:off x="1218217" y="1715773"/>
            <a:ext cx="6349574" cy="188757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bg2">
                    <a:lumMod val="50000"/>
                  </a:schemeClr>
                </a:solidFill>
              </a:rPr>
              <a:t>public static void </a:t>
            </a:r>
            <a:r>
              <a:rPr lang="en-US" dirty="0" err="1">
                <a:solidFill>
                  <a:schemeClr val="bg2">
                    <a:lumMod val="50000"/>
                  </a:schemeClr>
                </a:solidFill>
              </a:rPr>
              <a:t>RegisterBundles</a:t>
            </a:r>
            <a:r>
              <a:rPr lang="en-US" dirty="0">
                <a:solidFill>
                  <a:schemeClr val="bg2">
                    <a:lumMod val="50000"/>
                  </a:schemeClr>
                </a:solidFill>
              </a:rPr>
              <a:t>(</a:t>
            </a:r>
            <a:r>
              <a:rPr lang="en-US" dirty="0" err="1">
                <a:solidFill>
                  <a:schemeClr val="bg2">
                    <a:lumMod val="50000"/>
                  </a:schemeClr>
                </a:solidFill>
              </a:rPr>
              <a:t>BundleCollection</a:t>
            </a:r>
            <a:r>
              <a:rPr lang="en-US" dirty="0">
                <a:solidFill>
                  <a:schemeClr val="bg2">
                    <a:lumMod val="50000"/>
                  </a:schemeClr>
                </a:solidFill>
              </a:rPr>
              <a:t> bundles)</a:t>
            </a:r>
          </a:p>
          <a:p>
            <a:r>
              <a:rPr lang="en-US" dirty="0">
                <a:solidFill>
                  <a:schemeClr val="bg2">
                    <a:lumMod val="50000"/>
                  </a:schemeClr>
                </a:solidFill>
              </a:rPr>
              <a:t>{</a:t>
            </a:r>
          </a:p>
          <a:p>
            <a:r>
              <a:rPr lang="en-US" dirty="0">
                <a:solidFill>
                  <a:schemeClr val="bg2">
                    <a:lumMod val="50000"/>
                  </a:schemeClr>
                </a:solidFill>
              </a:rPr>
              <a:t>    </a:t>
            </a:r>
            <a:r>
              <a:rPr lang="en-US" dirty="0" err="1">
                <a:solidFill>
                  <a:schemeClr val="bg2">
                    <a:lumMod val="50000"/>
                  </a:schemeClr>
                </a:solidFill>
              </a:rPr>
              <a:t>bundles.Add</a:t>
            </a:r>
            <a:r>
              <a:rPr lang="en-US" dirty="0">
                <a:solidFill>
                  <a:schemeClr val="bg2">
                    <a:lumMod val="50000"/>
                  </a:schemeClr>
                </a:solidFill>
              </a:rPr>
              <a:t>(new </a:t>
            </a:r>
            <a:r>
              <a:rPr lang="en-US" dirty="0" err="1">
                <a:solidFill>
                  <a:schemeClr val="bg2">
                    <a:lumMod val="50000"/>
                  </a:schemeClr>
                </a:solidFill>
              </a:rPr>
              <a:t>ScriptBundle</a:t>
            </a:r>
            <a:r>
              <a:rPr lang="en-US" dirty="0">
                <a:solidFill>
                  <a:schemeClr val="bg2">
                    <a:lumMod val="50000"/>
                  </a:schemeClr>
                </a:solidFill>
              </a:rPr>
              <a:t>("~/bundles/</a:t>
            </a:r>
            <a:r>
              <a:rPr lang="en-US" dirty="0" err="1">
                <a:solidFill>
                  <a:schemeClr val="bg2">
                    <a:lumMod val="50000"/>
                  </a:schemeClr>
                </a:solidFill>
              </a:rPr>
              <a:t>jquery</a:t>
            </a:r>
            <a:r>
              <a:rPr lang="en-US" dirty="0">
                <a:solidFill>
                  <a:schemeClr val="bg2">
                    <a:lumMod val="50000"/>
                  </a:schemeClr>
                </a:solidFill>
              </a:rPr>
              <a:t>").Include(</a:t>
            </a:r>
          </a:p>
          <a:p>
            <a:r>
              <a:rPr lang="en-US" dirty="0">
                <a:solidFill>
                  <a:schemeClr val="bg2">
                    <a:lumMod val="50000"/>
                  </a:schemeClr>
                </a:solidFill>
              </a:rPr>
              <a:t>                 "~/Scripts/</a:t>
            </a:r>
            <a:r>
              <a:rPr lang="en-US" dirty="0" err="1">
                <a:solidFill>
                  <a:schemeClr val="bg2">
                    <a:lumMod val="50000"/>
                  </a:schemeClr>
                </a:solidFill>
              </a:rPr>
              <a:t>jquery</a:t>
            </a:r>
            <a:r>
              <a:rPr lang="en-US" dirty="0">
                <a:solidFill>
                  <a:schemeClr val="bg2">
                    <a:lumMod val="50000"/>
                  </a:schemeClr>
                </a:solidFill>
              </a:rPr>
              <a:t>-{version}.</a:t>
            </a:r>
            <a:r>
              <a:rPr lang="en-US" dirty="0" err="1">
                <a:solidFill>
                  <a:schemeClr val="bg2">
                    <a:lumMod val="50000"/>
                  </a:schemeClr>
                </a:solidFill>
              </a:rPr>
              <a:t>js</a:t>
            </a:r>
            <a:r>
              <a:rPr lang="en-US" dirty="0">
                <a:solidFill>
                  <a:schemeClr val="bg2">
                    <a:lumMod val="50000"/>
                  </a:schemeClr>
                </a:solidFill>
              </a:rPr>
              <a:t>"));</a:t>
            </a:r>
          </a:p>
          <a:p>
            <a:endParaRPr lang="en-US" dirty="0">
              <a:solidFill>
                <a:schemeClr val="bg2">
                  <a:lumMod val="50000"/>
                </a:schemeClr>
              </a:solidFill>
            </a:endParaRPr>
          </a:p>
          <a:p>
            <a:r>
              <a:rPr lang="en-US" dirty="0">
                <a:solidFill>
                  <a:schemeClr val="bg2">
                    <a:lumMod val="50000"/>
                  </a:schemeClr>
                </a:solidFill>
              </a:rPr>
              <a:t>     </a:t>
            </a:r>
            <a:r>
              <a:rPr lang="en-US" dirty="0" err="1">
                <a:solidFill>
                  <a:schemeClr val="bg2">
                    <a:lumMod val="50000"/>
                  </a:schemeClr>
                </a:solidFill>
              </a:rPr>
              <a:t>BundleTable.EnableOptimizations</a:t>
            </a:r>
            <a:r>
              <a:rPr lang="en-US" dirty="0">
                <a:solidFill>
                  <a:schemeClr val="bg2">
                    <a:lumMod val="50000"/>
                  </a:schemeClr>
                </a:solidFill>
              </a:rPr>
              <a:t> = true;</a:t>
            </a:r>
          </a:p>
          <a:p>
            <a:r>
              <a:rPr lang="en-US" dirty="0">
                <a:solidFill>
                  <a:schemeClr val="bg2">
                    <a:lumMod val="50000"/>
                  </a:schemeClr>
                </a:solidFill>
              </a:rPr>
              <a:t>}</a:t>
            </a:r>
          </a:p>
        </p:txBody>
      </p:sp>
      <p:sp>
        <p:nvSpPr>
          <p:cNvPr id="8" name="Rectangle 7">
            <a:extLst>
              <a:ext uri="{FF2B5EF4-FFF2-40B4-BE49-F238E27FC236}">
                <a16:creationId xmlns:a16="http://schemas.microsoft.com/office/drawing/2014/main" id="{8BF259DB-FAF0-4632-AD9B-D755E032C53A}"/>
              </a:ext>
            </a:extLst>
          </p:cNvPr>
          <p:cNvSpPr/>
          <p:nvPr/>
        </p:nvSpPr>
        <p:spPr>
          <a:xfrm>
            <a:off x="246134" y="685391"/>
            <a:ext cx="7407965" cy="2462213"/>
          </a:xfrm>
          <a:prstGeom prst="rect">
            <a:avLst/>
          </a:prstGeom>
        </p:spPr>
        <p:txBody>
          <a:bodyPr wrap="square">
            <a:spAutoFit/>
          </a:bodyPr>
          <a:lstStyle/>
          <a:p>
            <a:pPr marL="914400" lvl="1" indent="-457200">
              <a:buFont typeface="+mj-lt"/>
              <a:buAutoNum type="arabicPeriod" startAt="2"/>
            </a:pPr>
            <a:endParaRPr lang="en-US" sz="2200" dirty="0"/>
          </a:p>
          <a:p>
            <a:pPr marL="914400" lvl="1" indent="-457200">
              <a:buFont typeface="+mj-lt"/>
              <a:buAutoNum type="arabicPeriod" startAt="2"/>
            </a:pPr>
            <a:r>
              <a:rPr lang="en-US" sz="2000" dirty="0"/>
              <a:t>By setting </a:t>
            </a:r>
            <a:r>
              <a:rPr lang="en-US" sz="2000" dirty="0" err="1"/>
              <a:t>EnableOptimizations</a:t>
            </a:r>
            <a:r>
              <a:rPr lang="en-US" sz="2000" dirty="0"/>
              <a:t>: Set this to true for bundling and minification as follows:</a:t>
            </a:r>
          </a:p>
          <a:p>
            <a:pPr lvl="1"/>
            <a:endParaRPr lang="en-US" sz="2200" dirty="0"/>
          </a:p>
          <a:p>
            <a:pPr lvl="1"/>
            <a:endParaRPr lang="en-US" sz="2200" dirty="0"/>
          </a:p>
          <a:p>
            <a:pPr lvl="1"/>
            <a:endParaRPr lang="en-US" sz="2200" dirty="0"/>
          </a:p>
          <a:p>
            <a:pPr lvl="1"/>
            <a:endParaRPr lang="en-US" sz="2200" dirty="0"/>
          </a:p>
        </p:txBody>
      </p:sp>
      <p:sp>
        <p:nvSpPr>
          <p:cNvPr id="9" name="Rectangle 8">
            <a:extLst>
              <a:ext uri="{FF2B5EF4-FFF2-40B4-BE49-F238E27FC236}">
                <a16:creationId xmlns:a16="http://schemas.microsoft.com/office/drawing/2014/main" id="{41966452-7546-4E12-AF7A-164F0F13FE9D}"/>
              </a:ext>
            </a:extLst>
          </p:cNvPr>
          <p:cNvSpPr/>
          <p:nvPr/>
        </p:nvSpPr>
        <p:spPr>
          <a:xfrm>
            <a:off x="335494" y="3429000"/>
            <a:ext cx="7407965" cy="1446550"/>
          </a:xfrm>
          <a:prstGeom prst="rect">
            <a:avLst/>
          </a:prstGeom>
        </p:spPr>
        <p:txBody>
          <a:bodyPr wrap="square">
            <a:spAutoFit/>
          </a:bodyPr>
          <a:lstStyle/>
          <a:p>
            <a:pPr lvl="1"/>
            <a:endParaRPr lang="en-US" sz="2200" dirty="0"/>
          </a:p>
          <a:p>
            <a:pPr lvl="1"/>
            <a:endParaRPr lang="en-US" sz="2200" dirty="0"/>
          </a:p>
          <a:p>
            <a:pPr lvl="1"/>
            <a:endParaRPr lang="en-US" sz="2200" dirty="0"/>
          </a:p>
          <a:p>
            <a:pPr lvl="1"/>
            <a:endParaRPr lang="en-US" sz="2200" dirty="0"/>
          </a:p>
        </p:txBody>
      </p:sp>
      <p:sp>
        <p:nvSpPr>
          <p:cNvPr id="6" name="Rectangle 5">
            <a:extLst>
              <a:ext uri="{FF2B5EF4-FFF2-40B4-BE49-F238E27FC236}">
                <a16:creationId xmlns:a16="http://schemas.microsoft.com/office/drawing/2014/main" id="{F6330D76-A7B1-46C6-8C4F-38244A9F9F92}"/>
              </a:ext>
            </a:extLst>
          </p:cNvPr>
          <p:cNvSpPr/>
          <p:nvPr/>
        </p:nvSpPr>
        <p:spPr>
          <a:xfrm>
            <a:off x="603279" y="3629016"/>
            <a:ext cx="7785652" cy="1015663"/>
          </a:xfrm>
          <a:prstGeom prst="rect">
            <a:avLst/>
          </a:prstGeom>
        </p:spPr>
        <p:txBody>
          <a:bodyPr wrap="square">
            <a:spAutoFit/>
          </a:bodyPr>
          <a:lstStyle/>
          <a:p>
            <a:pPr algn="just"/>
            <a:r>
              <a:rPr lang="en-US" sz="2000" b="1" dirty="0"/>
              <a:t>Bundle Class</a:t>
            </a:r>
          </a:p>
          <a:p>
            <a:pPr algn="just"/>
            <a:r>
              <a:rPr lang="en-US" sz="2000" dirty="0"/>
              <a:t>This class has Include method which takes an array of strings, where each string is a virtual path to resource. We can add multiples files as follows:</a:t>
            </a:r>
          </a:p>
        </p:txBody>
      </p:sp>
      <p:sp>
        <p:nvSpPr>
          <p:cNvPr id="12" name="Rectangle 11">
            <a:extLst>
              <a:ext uri="{FF2B5EF4-FFF2-40B4-BE49-F238E27FC236}">
                <a16:creationId xmlns:a16="http://schemas.microsoft.com/office/drawing/2014/main" id="{9CB248D1-B213-4583-9586-67E23E0C4217}"/>
              </a:ext>
            </a:extLst>
          </p:cNvPr>
          <p:cNvSpPr/>
          <p:nvPr/>
        </p:nvSpPr>
        <p:spPr>
          <a:xfrm>
            <a:off x="1218217" y="4670344"/>
            <a:ext cx="6349574" cy="20741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err="1">
                <a:solidFill>
                  <a:schemeClr val="bg2">
                    <a:lumMod val="50000"/>
                  </a:schemeClr>
                </a:solidFill>
              </a:rPr>
              <a:t>bundles.Add</a:t>
            </a:r>
            <a:r>
              <a:rPr lang="en-US" dirty="0">
                <a:solidFill>
                  <a:schemeClr val="bg2">
                    <a:lumMod val="50000"/>
                  </a:schemeClr>
                </a:solidFill>
              </a:rPr>
              <a:t>(new </a:t>
            </a:r>
            <a:r>
              <a:rPr lang="en-US" dirty="0" err="1">
                <a:solidFill>
                  <a:schemeClr val="bg2">
                    <a:lumMod val="50000"/>
                  </a:schemeClr>
                </a:solidFill>
              </a:rPr>
              <a:t>StyleBundle</a:t>
            </a:r>
            <a:r>
              <a:rPr lang="en-US" dirty="0">
                <a:solidFill>
                  <a:schemeClr val="bg2">
                    <a:lumMod val="50000"/>
                  </a:schemeClr>
                </a:solidFill>
              </a:rPr>
              <a:t>("~/Content/themes/base/</a:t>
            </a:r>
            <a:r>
              <a:rPr lang="en-US" dirty="0" err="1">
                <a:solidFill>
                  <a:schemeClr val="bg2">
                    <a:lumMod val="50000"/>
                  </a:schemeClr>
                </a:solidFill>
              </a:rPr>
              <a:t>css</a:t>
            </a:r>
            <a:r>
              <a:rPr lang="en-US" dirty="0">
                <a:solidFill>
                  <a:schemeClr val="bg2">
                    <a:lumMod val="50000"/>
                  </a:schemeClr>
                </a:solidFill>
              </a:rPr>
              <a:t>").Include(</a:t>
            </a:r>
          </a:p>
          <a:p>
            <a:r>
              <a:rPr lang="en-US" dirty="0">
                <a:solidFill>
                  <a:schemeClr val="bg2">
                    <a:lumMod val="50000"/>
                  </a:schemeClr>
                </a:solidFill>
              </a:rPr>
              <a:t>          "~/Content/themes/base/jquery.ui.autocomplete.css",</a:t>
            </a:r>
          </a:p>
          <a:p>
            <a:r>
              <a:rPr lang="en-US" dirty="0">
                <a:solidFill>
                  <a:schemeClr val="bg2">
                    <a:lumMod val="50000"/>
                  </a:schemeClr>
                </a:solidFill>
              </a:rPr>
              <a:t>          "~/Content/themes/base/jquery.ui.accordion.css",</a:t>
            </a:r>
          </a:p>
          <a:p>
            <a:r>
              <a:rPr lang="en-US" dirty="0">
                <a:solidFill>
                  <a:schemeClr val="bg2">
                    <a:lumMod val="50000"/>
                  </a:schemeClr>
                </a:solidFill>
              </a:rPr>
              <a:t>          "~/Content/themes/base/jquery.ui.selectable.css",</a:t>
            </a:r>
          </a:p>
          <a:p>
            <a:r>
              <a:rPr lang="en-US" dirty="0">
                <a:solidFill>
                  <a:schemeClr val="bg2">
                    <a:lumMod val="50000"/>
                  </a:schemeClr>
                </a:solidFill>
              </a:rPr>
              <a:t>          "~/Content/themes/base/jquery.ui.code.css",</a:t>
            </a:r>
          </a:p>
          <a:p>
            <a:r>
              <a:rPr lang="en-US" dirty="0">
                <a:solidFill>
                  <a:schemeClr val="bg2">
                    <a:lumMod val="50000"/>
                  </a:schemeClr>
                </a:solidFill>
              </a:rPr>
              <a:t>          "~/Content/themes/base/jquery.ui.button.css",));</a:t>
            </a:r>
          </a:p>
        </p:txBody>
      </p:sp>
    </p:spTree>
    <p:extLst>
      <p:ext uri="{BB962C8B-B14F-4D97-AF65-F5344CB8AC3E}">
        <p14:creationId xmlns:p14="http://schemas.microsoft.com/office/powerpoint/2010/main" val="2823762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69483"/>
            <a:ext cx="6543608" cy="106465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1397917" cy="369332"/>
          </a:xfrm>
          <a:prstGeom prst="rect">
            <a:avLst/>
          </a:prstGeom>
          <a:noFill/>
        </p:spPr>
        <p:txBody>
          <a:bodyPr wrap="square" rtlCol="0">
            <a:spAutoFit/>
          </a:bodyPr>
          <a:lstStyle/>
          <a:p>
            <a:endParaRPr lang="en-FI" dirty="0"/>
          </a:p>
        </p:txBody>
      </p:sp>
      <p:sp>
        <p:nvSpPr>
          <p:cNvPr id="4" name="Subtitle 2">
            <a:extLst>
              <a:ext uri="{FF2B5EF4-FFF2-40B4-BE49-F238E27FC236}">
                <a16:creationId xmlns:a16="http://schemas.microsoft.com/office/drawing/2014/main" id="{4447CEAF-614F-4795-BC66-19A864A64B2F}"/>
              </a:ext>
            </a:extLst>
          </p:cNvPr>
          <p:cNvSpPr txBox="1">
            <a:spLocks/>
          </p:cNvSpPr>
          <p:nvPr/>
        </p:nvSpPr>
        <p:spPr>
          <a:xfrm>
            <a:off x="246134" y="731162"/>
            <a:ext cx="7347361" cy="2462612"/>
          </a:xfrm>
          <a:prstGeom prst="rect">
            <a:avLst/>
          </a:prstGeom>
        </p:spPr>
        <p:txBody>
          <a:bodyPr numCol="1">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Arial" panose="020B0604020202020204" pitchFamily="34" charset="0"/>
              <a:buChar char="•"/>
            </a:pPr>
            <a:endParaRPr lang="en-US" sz="1800" b="1" dirty="0">
              <a:solidFill>
                <a:schemeClr val="tx1"/>
              </a:solidFill>
            </a:endParaRPr>
          </a:p>
        </p:txBody>
      </p:sp>
      <p:sp>
        <p:nvSpPr>
          <p:cNvPr id="3" name="Rectangle 2">
            <a:extLst>
              <a:ext uri="{FF2B5EF4-FFF2-40B4-BE49-F238E27FC236}">
                <a16:creationId xmlns:a16="http://schemas.microsoft.com/office/drawing/2014/main" id="{31D91E83-1162-4456-B022-570D2676C889}"/>
              </a:ext>
            </a:extLst>
          </p:cNvPr>
          <p:cNvSpPr/>
          <p:nvPr/>
        </p:nvSpPr>
        <p:spPr>
          <a:xfrm>
            <a:off x="378298" y="1100774"/>
            <a:ext cx="8235615" cy="2123658"/>
          </a:xfrm>
          <a:prstGeom prst="rect">
            <a:avLst/>
          </a:prstGeom>
        </p:spPr>
        <p:txBody>
          <a:bodyPr wrap="square">
            <a:spAutoFit/>
          </a:bodyPr>
          <a:lstStyle/>
          <a:p>
            <a:pPr marL="285750" indent="-285750">
              <a:buFont typeface="Arial" panose="020B0604020202020204" pitchFamily="34" charset="0"/>
              <a:buChar char="•"/>
            </a:pPr>
            <a:endParaRPr lang="en-US" sz="2200" dirty="0"/>
          </a:p>
          <a:p>
            <a:endParaRPr lang="en-US" sz="2200" dirty="0"/>
          </a:p>
          <a:p>
            <a:endParaRPr lang="en-US" sz="2200" dirty="0"/>
          </a:p>
          <a:p>
            <a:pPr lvl="1"/>
            <a:endParaRPr lang="en-US" sz="2200" dirty="0"/>
          </a:p>
          <a:p>
            <a:endParaRPr lang="en-US" sz="2200" dirty="0"/>
          </a:p>
          <a:p>
            <a:endParaRPr lang="en-US" sz="2200" dirty="0"/>
          </a:p>
        </p:txBody>
      </p:sp>
      <p:sp>
        <p:nvSpPr>
          <p:cNvPr id="8" name="Rectangle 7">
            <a:extLst>
              <a:ext uri="{FF2B5EF4-FFF2-40B4-BE49-F238E27FC236}">
                <a16:creationId xmlns:a16="http://schemas.microsoft.com/office/drawing/2014/main" id="{8BF259DB-FAF0-4632-AD9B-D755E032C53A}"/>
              </a:ext>
            </a:extLst>
          </p:cNvPr>
          <p:cNvSpPr/>
          <p:nvPr/>
        </p:nvSpPr>
        <p:spPr>
          <a:xfrm>
            <a:off x="107905" y="1236684"/>
            <a:ext cx="8367779" cy="3785652"/>
          </a:xfrm>
          <a:prstGeom prst="rect">
            <a:avLst/>
          </a:prstGeom>
        </p:spPr>
        <p:txBody>
          <a:bodyPr wrap="square">
            <a:spAutoFit/>
          </a:bodyPr>
          <a:lstStyle/>
          <a:p>
            <a:pPr algn="just"/>
            <a:r>
              <a:rPr lang="en-US" sz="2000" dirty="0"/>
              <a:t>We can use patterns while searching files or subdirectories by using “*” wildcard character as follows:</a:t>
            </a:r>
          </a:p>
          <a:p>
            <a:pPr algn="just"/>
            <a:r>
              <a:rPr lang="en-US" sz="2000" dirty="0">
                <a:solidFill>
                  <a:schemeClr val="bg2">
                    <a:lumMod val="50000"/>
                  </a:schemeClr>
                </a:solidFill>
              </a:rPr>
              <a:t>Include(“~/Scripts/Common/*.</a:t>
            </a:r>
            <a:r>
              <a:rPr lang="en-US" sz="2000" dirty="0" err="1">
                <a:solidFill>
                  <a:schemeClr val="bg2">
                    <a:lumMod val="50000"/>
                  </a:schemeClr>
                </a:solidFill>
              </a:rPr>
              <a:t>js</a:t>
            </a:r>
            <a:r>
              <a:rPr lang="en-US" sz="2000" dirty="0">
                <a:solidFill>
                  <a:schemeClr val="bg2">
                    <a:lumMod val="50000"/>
                  </a:schemeClr>
                </a:solidFill>
              </a:rPr>
              <a:t>”) </a:t>
            </a:r>
            <a:r>
              <a:rPr lang="en-US" sz="2000" dirty="0"/>
              <a:t>===&gt; this will include all </a:t>
            </a:r>
            <a:r>
              <a:rPr lang="en-US" sz="2000" dirty="0" err="1"/>
              <a:t>js</a:t>
            </a:r>
            <a:r>
              <a:rPr lang="en-US" sz="2000" dirty="0"/>
              <a:t> files.</a:t>
            </a:r>
          </a:p>
          <a:p>
            <a:pPr algn="just"/>
            <a:r>
              <a:rPr lang="en-US" sz="2000" dirty="0" err="1"/>
              <a:t>IncludeDirectory</a:t>
            </a:r>
            <a:r>
              <a:rPr lang="en-US" sz="2000" dirty="0"/>
              <a:t>(“~/Scripts/</a:t>
            </a:r>
            <a:r>
              <a:rPr lang="en-US" sz="2000" dirty="0" err="1"/>
              <a:t>Common”,”T</a:t>
            </a:r>
            <a:r>
              <a:rPr lang="en-US" sz="2000" dirty="0"/>
              <a:t>*.</a:t>
            </a:r>
            <a:r>
              <a:rPr lang="en-US" sz="2000" dirty="0" err="1"/>
              <a:t>js</a:t>
            </a:r>
            <a:r>
              <a:rPr lang="en-US" sz="2000" dirty="0"/>
              <a:t>”) ===&gt; this will include all </a:t>
            </a:r>
            <a:r>
              <a:rPr lang="en-US" sz="2000" dirty="0" err="1"/>
              <a:t>js</a:t>
            </a:r>
            <a:r>
              <a:rPr lang="en-US" sz="2000" dirty="0"/>
              <a:t> files whose name starts from T.</a:t>
            </a:r>
          </a:p>
          <a:p>
            <a:pPr algn="just"/>
            <a:endParaRPr lang="en-US" sz="2000" dirty="0"/>
          </a:p>
          <a:p>
            <a:pPr algn="just"/>
            <a:r>
              <a:rPr lang="en-US" sz="2000" dirty="0"/>
              <a:t>Now, the next question is we have created bundles, now how will we include in view or </a:t>
            </a:r>
            <a:r>
              <a:rPr lang="en-US" sz="2000" dirty="0" err="1"/>
              <a:t>aspx</a:t>
            </a:r>
            <a:r>
              <a:rPr lang="en-US" sz="2000" dirty="0"/>
              <a:t> file?</a:t>
            </a:r>
          </a:p>
          <a:p>
            <a:pPr algn="just"/>
            <a:r>
              <a:rPr lang="en-US" sz="2000" dirty="0"/>
              <a:t>We will use </a:t>
            </a:r>
            <a:r>
              <a:rPr lang="en-US" sz="2000" dirty="0" err="1"/>
              <a:t>Styles.Render</a:t>
            </a:r>
            <a:r>
              <a:rPr lang="en-US" sz="2000" dirty="0"/>
              <a:t> for CSS and </a:t>
            </a:r>
            <a:r>
              <a:rPr lang="en-US" sz="2000" dirty="0" err="1"/>
              <a:t>Scripts.Render</a:t>
            </a:r>
            <a:r>
              <a:rPr lang="en-US" sz="2000" dirty="0"/>
              <a:t> for script file as follows:</a:t>
            </a:r>
          </a:p>
          <a:p>
            <a:pPr lvl="1"/>
            <a:endParaRPr lang="en-US" sz="2000" dirty="0"/>
          </a:p>
          <a:p>
            <a:pPr lvl="1"/>
            <a:endParaRPr lang="en-US" sz="2000" dirty="0"/>
          </a:p>
          <a:p>
            <a:pPr lvl="1"/>
            <a:endParaRPr lang="en-US" sz="2000" dirty="0"/>
          </a:p>
        </p:txBody>
      </p:sp>
      <p:sp>
        <p:nvSpPr>
          <p:cNvPr id="9" name="Rectangle 8">
            <a:extLst>
              <a:ext uri="{FF2B5EF4-FFF2-40B4-BE49-F238E27FC236}">
                <a16:creationId xmlns:a16="http://schemas.microsoft.com/office/drawing/2014/main" id="{41966452-7546-4E12-AF7A-164F0F13FE9D}"/>
              </a:ext>
            </a:extLst>
          </p:cNvPr>
          <p:cNvSpPr/>
          <p:nvPr/>
        </p:nvSpPr>
        <p:spPr>
          <a:xfrm>
            <a:off x="335494" y="3429000"/>
            <a:ext cx="7407965" cy="1446550"/>
          </a:xfrm>
          <a:prstGeom prst="rect">
            <a:avLst/>
          </a:prstGeom>
        </p:spPr>
        <p:txBody>
          <a:bodyPr wrap="square">
            <a:spAutoFit/>
          </a:bodyPr>
          <a:lstStyle/>
          <a:p>
            <a:pPr lvl="1"/>
            <a:endParaRPr lang="en-US" sz="2200" dirty="0"/>
          </a:p>
          <a:p>
            <a:pPr lvl="1"/>
            <a:endParaRPr lang="en-US" sz="2200" dirty="0"/>
          </a:p>
          <a:p>
            <a:pPr lvl="1"/>
            <a:endParaRPr lang="en-US" sz="2200" dirty="0"/>
          </a:p>
          <a:p>
            <a:pPr lvl="1"/>
            <a:endParaRPr lang="en-US" sz="2200" dirty="0"/>
          </a:p>
        </p:txBody>
      </p:sp>
      <p:sp>
        <p:nvSpPr>
          <p:cNvPr id="12" name="Rectangle 11">
            <a:extLst>
              <a:ext uri="{FF2B5EF4-FFF2-40B4-BE49-F238E27FC236}">
                <a16:creationId xmlns:a16="http://schemas.microsoft.com/office/drawing/2014/main" id="{9CB248D1-B213-4583-9586-67E23E0C4217}"/>
              </a:ext>
            </a:extLst>
          </p:cNvPr>
          <p:cNvSpPr/>
          <p:nvPr/>
        </p:nvSpPr>
        <p:spPr>
          <a:xfrm>
            <a:off x="1419437" y="4189817"/>
            <a:ext cx="6174058" cy="83251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bg2">
                    <a:lumMod val="50000"/>
                  </a:schemeClr>
                </a:solidFill>
              </a:rPr>
              <a:t>@</a:t>
            </a:r>
            <a:r>
              <a:rPr lang="en-US" dirty="0" err="1">
                <a:solidFill>
                  <a:schemeClr val="bg2">
                    <a:lumMod val="50000"/>
                  </a:schemeClr>
                </a:solidFill>
              </a:rPr>
              <a:t>Styles.Render</a:t>
            </a:r>
            <a:r>
              <a:rPr lang="en-US" dirty="0">
                <a:solidFill>
                  <a:schemeClr val="bg2">
                    <a:lumMod val="50000"/>
                  </a:schemeClr>
                </a:solidFill>
              </a:rPr>
              <a:t>("~/Content/theme/base/</a:t>
            </a:r>
            <a:r>
              <a:rPr lang="en-US" dirty="0" err="1">
                <a:solidFill>
                  <a:schemeClr val="bg2">
                    <a:lumMod val="50000"/>
                  </a:schemeClr>
                </a:solidFill>
              </a:rPr>
              <a:t>css</a:t>
            </a:r>
            <a:r>
              <a:rPr lang="en-US" dirty="0">
                <a:solidFill>
                  <a:schemeClr val="bg2">
                    <a:lumMod val="50000"/>
                  </a:schemeClr>
                </a:solidFill>
              </a:rPr>
              <a:t>","~/Content/</a:t>
            </a:r>
            <a:r>
              <a:rPr lang="en-US" dirty="0" err="1">
                <a:solidFill>
                  <a:schemeClr val="bg2">
                    <a:lumMod val="50000"/>
                  </a:schemeClr>
                </a:solidFill>
              </a:rPr>
              <a:t>css</a:t>
            </a:r>
            <a:r>
              <a:rPr lang="en-US" dirty="0">
                <a:solidFill>
                  <a:schemeClr val="bg2">
                    <a:lumMod val="50000"/>
                  </a:schemeClr>
                </a:solidFill>
              </a:rPr>
              <a:t>");</a:t>
            </a:r>
          </a:p>
          <a:p>
            <a:r>
              <a:rPr lang="en-US" dirty="0">
                <a:solidFill>
                  <a:schemeClr val="bg2">
                    <a:lumMod val="50000"/>
                  </a:schemeClr>
                </a:solidFill>
              </a:rPr>
              <a:t>@</a:t>
            </a:r>
            <a:r>
              <a:rPr lang="en-US" dirty="0" err="1">
                <a:solidFill>
                  <a:schemeClr val="bg2">
                    <a:lumMod val="50000"/>
                  </a:schemeClr>
                </a:solidFill>
              </a:rPr>
              <a:t>Scripts.Render</a:t>
            </a:r>
            <a:r>
              <a:rPr lang="en-US" dirty="0">
                <a:solidFill>
                  <a:schemeClr val="bg2">
                    <a:lumMod val="50000"/>
                  </a:schemeClr>
                </a:solidFill>
              </a:rPr>
              <a:t>("~/bundles/</a:t>
            </a:r>
            <a:r>
              <a:rPr lang="en-US" dirty="0" err="1">
                <a:solidFill>
                  <a:schemeClr val="bg2">
                    <a:lumMod val="50000"/>
                  </a:schemeClr>
                </a:solidFill>
              </a:rPr>
              <a:t>jquery</a:t>
            </a:r>
            <a:r>
              <a:rPr lang="en-US" dirty="0">
                <a:solidFill>
                  <a:schemeClr val="bg2">
                    <a:lumMod val="50000"/>
                  </a:schemeClr>
                </a:solidFill>
              </a:rPr>
              <a:t>");</a:t>
            </a:r>
          </a:p>
        </p:txBody>
      </p:sp>
    </p:spTree>
    <p:extLst>
      <p:ext uri="{BB962C8B-B14F-4D97-AF65-F5344CB8AC3E}">
        <p14:creationId xmlns:p14="http://schemas.microsoft.com/office/powerpoint/2010/main" val="1499380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69483"/>
            <a:ext cx="6543608" cy="106465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1397917" cy="369332"/>
          </a:xfrm>
          <a:prstGeom prst="rect">
            <a:avLst/>
          </a:prstGeom>
          <a:noFill/>
        </p:spPr>
        <p:txBody>
          <a:bodyPr wrap="square" rtlCol="0">
            <a:spAutoFit/>
          </a:bodyPr>
          <a:lstStyle/>
          <a:p>
            <a:endParaRPr lang="en-FI" dirty="0"/>
          </a:p>
        </p:txBody>
      </p:sp>
      <p:sp>
        <p:nvSpPr>
          <p:cNvPr id="4" name="Subtitle 2">
            <a:extLst>
              <a:ext uri="{FF2B5EF4-FFF2-40B4-BE49-F238E27FC236}">
                <a16:creationId xmlns:a16="http://schemas.microsoft.com/office/drawing/2014/main" id="{4447CEAF-614F-4795-BC66-19A864A64B2F}"/>
              </a:ext>
            </a:extLst>
          </p:cNvPr>
          <p:cNvSpPr txBox="1">
            <a:spLocks/>
          </p:cNvSpPr>
          <p:nvPr/>
        </p:nvSpPr>
        <p:spPr>
          <a:xfrm>
            <a:off x="246134" y="731162"/>
            <a:ext cx="7347361" cy="2462612"/>
          </a:xfrm>
          <a:prstGeom prst="rect">
            <a:avLst/>
          </a:prstGeom>
        </p:spPr>
        <p:txBody>
          <a:bodyPr numCol="1">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Arial" panose="020B0604020202020204" pitchFamily="34" charset="0"/>
              <a:buChar char="•"/>
            </a:pPr>
            <a:endParaRPr lang="en-US" sz="1800" b="1" dirty="0">
              <a:solidFill>
                <a:schemeClr val="tx1"/>
              </a:solidFill>
            </a:endParaRPr>
          </a:p>
        </p:txBody>
      </p:sp>
      <p:sp>
        <p:nvSpPr>
          <p:cNvPr id="3" name="Rectangle 2">
            <a:extLst>
              <a:ext uri="{FF2B5EF4-FFF2-40B4-BE49-F238E27FC236}">
                <a16:creationId xmlns:a16="http://schemas.microsoft.com/office/drawing/2014/main" id="{31D91E83-1162-4456-B022-570D2676C889}"/>
              </a:ext>
            </a:extLst>
          </p:cNvPr>
          <p:cNvSpPr/>
          <p:nvPr/>
        </p:nvSpPr>
        <p:spPr>
          <a:xfrm>
            <a:off x="378298" y="1100774"/>
            <a:ext cx="8235615" cy="2123658"/>
          </a:xfrm>
          <a:prstGeom prst="rect">
            <a:avLst/>
          </a:prstGeom>
        </p:spPr>
        <p:txBody>
          <a:bodyPr wrap="square">
            <a:spAutoFit/>
          </a:bodyPr>
          <a:lstStyle/>
          <a:p>
            <a:pPr marL="285750" indent="-285750">
              <a:buFont typeface="Arial" panose="020B0604020202020204" pitchFamily="34" charset="0"/>
              <a:buChar char="•"/>
            </a:pPr>
            <a:endParaRPr lang="en-US" sz="2200" dirty="0"/>
          </a:p>
          <a:p>
            <a:endParaRPr lang="en-US" sz="2200" dirty="0"/>
          </a:p>
          <a:p>
            <a:endParaRPr lang="en-US" sz="2200" dirty="0"/>
          </a:p>
          <a:p>
            <a:pPr lvl="1"/>
            <a:endParaRPr lang="en-US" sz="2200" dirty="0"/>
          </a:p>
          <a:p>
            <a:endParaRPr lang="en-US" sz="2200" dirty="0"/>
          </a:p>
          <a:p>
            <a:endParaRPr lang="en-US" sz="2200" dirty="0"/>
          </a:p>
        </p:txBody>
      </p:sp>
      <p:sp>
        <p:nvSpPr>
          <p:cNvPr id="8" name="Rectangle 7">
            <a:extLst>
              <a:ext uri="{FF2B5EF4-FFF2-40B4-BE49-F238E27FC236}">
                <a16:creationId xmlns:a16="http://schemas.microsoft.com/office/drawing/2014/main" id="{8BF259DB-FAF0-4632-AD9B-D755E032C53A}"/>
              </a:ext>
            </a:extLst>
          </p:cNvPr>
          <p:cNvSpPr/>
          <p:nvPr/>
        </p:nvSpPr>
        <p:spPr>
          <a:xfrm>
            <a:off x="107905" y="1236684"/>
            <a:ext cx="8367779" cy="6247864"/>
          </a:xfrm>
          <a:prstGeom prst="rect">
            <a:avLst/>
          </a:prstGeom>
        </p:spPr>
        <p:txBody>
          <a:bodyPr wrap="square">
            <a:spAutoFit/>
          </a:bodyPr>
          <a:lstStyle/>
          <a:p>
            <a:pPr algn="just"/>
            <a:r>
              <a:rPr lang="en-US" sz="2000" dirty="0"/>
              <a:t>Now follow the steps to add in your application:</a:t>
            </a:r>
          </a:p>
          <a:p>
            <a:pPr marL="457200" indent="-457200" algn="just">
              <a:buFont typeface="+mj-lt"/>
              <a:buAutoNum type="arabicPeriod"/>
            </a:pPr>
            <a:r>
              <a:rPr lang="en-US" sz="2000" dirty="0"/>
              <a:t>Now, you need to install this framework in your website so open NuGet Package Manager console as per screenshot.</a:t>
            </a:r>
          </a:p>
          <a:p>
            <a:pPr marL="457200" indent="-457200" algn="just">
              <a:buFont typeface="+mj-lt"/>
              <a:buAutoNum type="arabicPeriod"/>
            </a:pPr>
            <a:r>
              <a:rPr lang="en-US" sz="2000" dirty="0"/>
              <a:t>Write command “Install - Package </a:t>
            </a:r>
            <a:r>
              <a:rPr lang="en-US" sz="2000" dirty="0" err="1"/>
              <a:t>Microsoft.AspNet.Web.Optimization</a:t>
            </a:r>
            <a:r>
              <a:rPr lang="en-US" sz="2000" dirty="0"/>
              <a:t>” and press enter. It will install ASP.NET Optimization Framework in your web site.</a:t>
            </a:r>
          </a:p>
          <a:p>
            <a:pPr marL="457200" indent="-457200" algn="just">
              <a:buFont typeface="+mj-lt"/>
              <a:buAutoNum type="arabicPeriod"/>
            </a:pPr>
            <a:r>
              <a:rPr lang="en-US" sz="2000" dirty="0"/>
              <a:t>You can check in bin folder required DLLs have been added.</a:t>
            </a:r>
          </a:p>
          <a:p>
            <a:pPr marL="457200" indent="-457200" algn="just">
              <a:buFont typeface="+mj-lt"/>
              <a:buAutoNum type="arabicPeriod"/>
            </a:pPr>
            <a:r>
              <a:rPr lang="en-US" sz="2000" dirty="0"/>
              <a:t>Now you need to create two folders, Scripts and Styles for keeping scripts and CSS files.</a:t>
            </a:r>
          </a:p>
          <a:p>
            <a:pPr marL="457200" indent="-457200" algn="just">
              <a:buFont typeface="+mj-lt"/>
              <a:buAutoNum type="arabicPeriod"/>
            </a:pPr>
            <a:r>
              <a:rPr lang="en-US" sz="2000" dirty="0"/>
              <a:t>Add </a:t>
            </a:r>
            <a:r>
              <a:rPr lang="en-US" sz="2000" dirty="0" err="1"/>
              <a:t>Global.asax</a:t>
            </a:r>
            <a:r>
              <a:rPr lang="en-US" sz="2000" dirty="0"/>
              <a:t> file in your website in the following way:</a:t>
            </a:r>
          </a:p>
          <a:p>
            <a:pPr marL="800100" lvl="1" indent="-342900" algn="just">
              <a:buFont typeface="Arial" panose="020B0604020202020204" pitchFamily="34" charset="0"/>
              <a:buChar char="•"/>
            </a:pPr>
            <a:r>
              <a:rPr lang="en-US" sz="2000" dirty="0"/>
              <a:t>Right click on solution explorer</a:t>
            </a:r>
          </a:p>
          <a:p>
            <a:pPr marL="800100" lvl="1" indent="-342900" algn="just">
              <a:buFont typeface="Arial" panose="020B0604020202020204" pitchFamily="34" charset="0"/>
              <a:buChar char="•"/>
            </a:pPr>
            <a:r>
              <a:rPr lang="en-US" sz="2000" dirty="0"/>
              <a:t>Click on Add and from submenu, select Add new item</a:t>
            </a:r>
          </a:p>
          <a:p>
            <a:pPr marL="800100" lvl="1" indent="-342900" algn="just">
              <a:buFont typeface="Arial" panose="020B0604020202020204" pitchFamily="34" charset="0"/>
              <a:buChar char="•"/>
            </a:pPr>
            <a:r>
              <a:rPr lang="en-US" sz="2000" dirty="0"/>
              <a:t>Select Global.aspx file</a:t>
            </a:r>
          </a:p>
          <a:p>
            <a:pPr algn="just"/>
            <a:r>
              <a:rPr lang="en-US" sz="2000" dirty="0"/>
              <a:t>You can see that there are many events in </a:t>
            </a:r>
            <a:r>
              <a:rPr lang="en-US" sz="2000" dirty="0" err="1"/>
              <a:t>Global.asax</a:t>
            </a:r>
            <a:r>
              <a:rPr lang="en-US" sz="2000" dirty="0"/>
              <a:t> file. Focus on </a:t>
            </a:r>
            <a:r>
              <a:rPr lang="en-US" sz="2000" b="1" dirty="0" err="1"/>
              <a:t>Application_Start</a:t>
            </a:r>
            <a:r>
              <a:rPr lang="en-US" sz="2000" b="1" dirty="0"/>
              <a:t> </a:t>
            </a:r>
            <a:r>
              <a:rPr lang="en-US" sz="2000" dirty="0"/>
              <a:t>event here. You need to write the following code inside this event.</a:t>
            </a:r>
          </a:p>
          <a:p>
            <a:pPr marL="457200" indent="-457200" algn="just">
              <a:buFont typeface="+mj-lt"/>
              <a:buAutoNum type="arabicPeriod"/>
            </a:pPr>
            <a:endParaRPr lang="en-US" sz="2000" dirty="0"/>
          </a:p>
          <a:p>
            <a:pPr marL="457200" indent="-457200" algn="just">
              <a:buFont typeface="+mj-lt"/>
              <a:buAutoNum type="arabicPeriod"/>
            </a:pPr>
            <a:endParaRPr lang="en-US" sz="2000" dirty="0"/>
          </a:p>
          <a:p>
            <a:pPr lvl="1"/>
            <a:endParaRPr lang="en-US" sz="2000" dirty="0"/>
          </a:p>
          <a:p>
            <a:pPr lvl="1"/>
            <a:endParaRPr lang="en-US" sz="2000" dirty="0"/>
          </a:p>
        </p:txBody>
      </p:sp>
    </p:spTree>
    <p:extLst>
      <p:ext uri="{BB962C8B-B14F-4D97-AF65-F5344CB8AC3E}">
        <p14:creationId xmlns:p14="http://schemas.microsoft.com/office/powerpoint/2010/main" val="4218892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69483"/>
            <a:ext cx="6543608" cy="106465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1397917" cy="369332"/>
          </a:xfrm>
          <a:prstGeom prst="rect">
            <a:avLst/>
          </a:prstGeom>
          <a:noFill/>
        </p:spPr>
        <p:txBody>
          <a:bodyPr wrap="square" rtlCol="0">
            <a:spAutoFit/>
          </a:bodyPr>
          <a:lstStyle/>
          <a:p>
            <a:endParaRPr lang="en-FI" dirty="0"/>
          </a:p>
        </p:txBody>
      </p:sp>
      <p:sp>
        <p:nvSpPr>
          <p:cNvPr id="4" name="Subtitle 2">
            <a:extLst>
              <a:ext uri="{FF2B5EF4-FFF2-40B4-BE49-F238E27FC236}">
                <a16:creationId xmlns:a16="http://schemas.microsoft.com/office/drawing/2014/main" id="{4447CEAF-614F-4795-BC66-19A864A64B2F}"/>
              </a:ext>
            </a:extLst>
          </p:cNvPr>
          <p:cNvSpPr txBox="1">
            <a:spLocks/>
          </p:cNvSpPr>
          <p:nvPr/>
        </p:nvSpPr>
        <p:spPr>
          <a:xfrm>
            <a:off x="246134" y="731162"/>
            <a:ext cx="7347361" cy="2462612"/>
          </a:xfrm>
          <a:prstGeom prst="rect">
            <a:avLst/>
          </a:prstGeom>
        </p:spPr>
        <p:txBody>
          <a:bodyPr numCol="1">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Arial" panose="020B0604020202020204" pitchFamily="34" charset="0"/>
              <a:buChar char="•"/>
            </a:pPr>
            <a:endParaRPr lang="en-US" sz="1800" b="1" dirty="0">
              <a:solidFill>
                <a:schemeClr val="tx1"/>
              </a:solidFill>
            </a:endParaRPr>
          </a:p>
        </p:txBody>
      </p:sp>
      <p:sp>
        <p:nvSpPr>
          <p:cNvPr id="3" name="Rectangle 2">
            <a:extLst>
              <a:ext uri="{FF2B5EF4-FFF2-40B4-BE49-F238E27FC236}">
                <a16:creationId xmlns:a16="http://schemas.microsoft.com/office/drawing/2014/main" id="{31D91E83-1162-4456-B022-570D2676C889}"/>
              </a:ext>
            </a:extLst>
          </p:cNvPr>
          <p:cNvSpPr/>
          <p:nvPr/>
        </p:nvSpPr>
        <p:spPr>
          <a:xfrm>
            <a:off x="378298" y="1100774"/>
            <a:ext cx="8235615" cy="2123658"/>
          </a:xfrm>
          <a:prstGeom prst="rect">
            <a:avLst/>
          </a:prstGeom>
        </p:spPr>
        <p:txBody>
          <a:bodyPr wrap="square">
            <a:spAutoFit/>
          </a:bodyPr>
          <a:lstStyle/>
          <a:p>
            <a:pPr marL="285750" indent="-285750">
              <a:buFont typeface="Arial" panose="020B0604020202020204" pitchFamily="34" charset="0"/>
              <a:buChar char="•"/>
            </a:pPr>
            <a:endParaRPr lang="en-US" sz="2200" dirty="0"/>
          </a:p>
          <a:p>
            <a:endParaRPr lang="en-US" sz="2200" dirty="0"/>
          </a:p>
          <a:p>
            <a:endParaRPr lang="en-US" sz="2200" dirty="0"/>
          </a:p>
          <a:p>
            <a:pPr lvl="1"/>
            <a:endParaRPr lang="en-US" sz="2200" dirty="0"/>
          </a:p>
          <a:p>
            <a:endParaRPr lang="en-US" sz="2200" dirty="0"/>
          </a:p>
          <a:p>
            <a:endParaRPr lang="en-US" sz="2200" dirty="0"/>
          </a:p>
        </p:txBody>
      </p:sp>
      <p:sp>
        <p:nvSpPr>
          <p:cNvPr id="8" name="Rectangle 7">
            <a:extLst>
              <a:ext uri="{FF2B5EF4-FFF2-40B4-BE49-F238E27FC236}">
                <a16:creationId xmlns:a16="http://schemas.microsoft.com/office/drawing/2014/main" id="{8BF259DB-FAF0-4632-AD9B-D755E032C53A}"/>
              </a:ext>
            </a:extLst>
          </p:cNvPr>
          <p:cNvSpPr/>
          <p:nvPr/>
        </p:nvSpPr>
        <p:spPr>
          <a:xfrm>
            <a:off x="467232" y="2919321"/>
            <a:ext cx="8367779" cy="3170099"/>
          </a:xfrm>
          <a:prstGeom prst="rect">
            <a:avLst/>
          </a:prstGeom>
        </p:spPr>
        <p:txBody>
          <a:bodyPr wrap="square">
            <a:spAutoFit/>
          </a:bodyPr>
          <a:lstStyle/>
          <a:p>
            <a:pPr algn="just"/>
            <a:r>
              <a:rPr lang="en-US" sz="2000" dirty="0"/>
              <a:t>You can further classify a single bundle into other sub bundles. One more thing you might have noticed here is *.</a:t>
            </a:r>
            <a:r>
              <a:rPr lang="en-US" sz="2000" dirty="0" err="1"/>
              <a:t>js</a:t>
            </a:r>
            <a:r>
              <a:rPr lang="en-US" sz="2000" dirty="0"/>
              <a:t>, because we are adding all </a:t>
            </a:r>
            <a:r>
              <a:rPr lang="en-US" sz="2000" dirty="0" err="1"/>
              <a:t>js</a:t>
            </a:r>
            <a:r>
              <a:rPr lang="en-US" sz="2000" dirty="0"/>
              <a:t> files into one bundle and same for CSS. Here we bundled all JavaScript files into one bundle, it means they will load as a single entity not as multiple different files and same for CSS,  created a single bundle for all CSS files.</a:t>
            </a:r>
          </a:p>
          <a:p>
            <a:pPr marL="914400" lvl="1" indent="-457200" algn="just">
              <a:buFont typeface="+mj-lt"/>
              <a:buAutoNum type="arabicPeriod" startAt="6"/>
            </a:pPr>
            <a:r>
              <a:rPr lang="en-US" sz="2000" dirty="0"/>
              <a:t>Now we are ready with our bundle, so the last task is to include this bundle into our </a:t>
            </a:r>
            <a:r>
              <a:rPr lang="en-US" sz="2000" dirty="0" err="1"/>
              <a:t>aspx</a:t>
            </a:r>
            <a:r>
              <a:rPr lang="en-US" sz="2000" dirty="0"/>
              <a:t> file. That we can do by using </a:t>
            </a:r>
            <a:r>
              <a:rPr lang="en-US" sz="2000" b="1" dirty="0" err="1"/>
              <a:t>Scripts.Render</a:t>
            </a:r>
            <a:r>
              <a:rPr lang="en-US" sz="2000" b="1" dirty="0"/>
              <a:t> </a:t>
            </a:r>
            <a:r>
              <a:rPr lang="en-US" sz="2000" dirty="0"/>
              <a:t>and </a:t>
            </a:r>
            <a:r>
              <a:rPr lang="en-US" sz="2000" b="1" dirty="0" err="1"/>
              <a:t>Styles.Render</a:t>
            </a:r>
            <a:r>
              <a:rPr lang="en-US" sz="2000" b="1" dirty="0"/>
              <a:t> </a:t>
            </a:r>
            <a:r>
              <a:rPr lang="en-US" sz="2000" dirty="0"/>
              <a:t>method as follows:</a:t>
            </a:r>
          </a:p>
          <a:p>
            <a:pPr lvl="1"/>
            <a:endParaRPr lang="en-US" sz="2000" dirty="0"/>
          </a:p>
          <a:p>
            <a:pPr lvl="1"/>
            <a:endParaRPr lang="en-US" sz="2000" dirty="0"/>
          </a:p>
        </p:txBody>
      </p:sp>
      <p:sp>
        <p:nvSpPr>
          <p:cNvPr id="6" name="Rectangle 5">
            <a:extLst>
              <a:ext uri="{FF2B5EF4-FFF2-40B4-BE49-F238E27FC236}">
                <a16:creationId xmlns:a16="http://schemas.microsoft.com/office/drawing/2014/main" id="{2FF2F6E5-475E-4703-A509-7E7D9B415852}"/>
              </a:ext>
            </a:extLst>
          </p:cNvPr>
          <p:cNvSpPr/>
          <p:nvPr/>
        </p:nvSpPr>
        <p:spPr>
          <a:xfrm>
            <a:off x="1404286" y="904426"/>
            <a:ext cx="5944279" cy="18300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dirty="0" err="1">
                <a:solidFill>
                  <a:schemeClr val="bg2">
                    <a:lumMod val="50000"/>
                  </a:schemeClr>
                </a:solidFill>
              </a:rPr>
              <a:t>System.Web.Optimization.BundleTable.Bundles.Add</a:t>
            </a:r>
            <a:r>
              <a:rPr lang="en-US" dirty="0">
                <a:solidFill>
                  <a:schemeClr val="bg2">
                    <a:lumMod val="50000"/>
                  </a:schemeClr>
                </a:solidFill>
              </a:rPr>
              <a:t>(new </a:t>
            </a:r>
            <a:r>
              <a:rPr lang="en-US" dirty="0" err="1">
                <a:solidFill>
                  <a:schemeClr val="bg2">
                    <a:lumMod val="50000"/>
                  </a:schemeClr>
                </a:solidFill>
              </a:rPr>
              <a:t>System.Web.Optimization.ScriptBundle</a:t>
            </a:r>
            <a:r>
              <a:rPr lang="en-US" dirty="0">
                <a:solidFill>
                  <a:schemeClr val="bg2">
                    <a:lumMod val="50000"/>
                  </a:schemeClr>
                </a:solidFill>
              </a:rPr>
              <a:t>("~/bundle/</a:t>
            </a:r>
            <a:r>
              <a:rPr lang="en-US" dirty="0" err="1">
                <a:solidFill>
                  <a:schemeClr val="bg2">
                    <a:lumMod val="50000"/>
                  </a:schemeClr>
                </a:solidFill>
              </a:rPr>
              <a:t>js</a:t>
            </a:r>
            <a:r>
              <a:rPr lang="en-US" dirty="0">
                <a:solidFill>
                  <a:schemeClr val="bg2">
                    <a:lumMod val="50000"/>
                  </a:schemeClr>
                </a:solidFill>
              </a:rPr>
              <a:t>")</a:t>
            </a:r>
          </a:p>
          <a:p>
            <a:pPr algn="just"/>
            <a:r>
              <a:rPr lang="en-US" dirty="0">
                <a:solidFill>
                  <a:schemeClr val="bg2">
                    <a:lumMod val="50000"/>
                  </a:schemeClr>
                </a:solidFill>
              </a:rPr>
              <a:t>              .Include("~/Scripts/*.</a:t>
            </a:r>
            <a:r>
              <a:rPr lang="en-US" dirty="0" err="1">
                <a:solidFill>
                  <a:schemeClr val="bg2">
                    <a:lumMod val="50000"/>
                  </a:schemeClr>
                </a:solidFill>
              </a:rPr>
              <a:t>js</a:t>
            </a:r>
            <a:r>
              <a:rPr lang="en-US" dirty="0">
                <a:solidFill>
                  <a:schemeClr val="bg2">
                    <a:lumMod val="50000"/>
                  </a:schemeClr>
                </a:solidFill>
              </a:rPr>
              <a:t>"));</a:t>
            </a:r>
          </a:p>
          <a:p>
            <a:pPr algn="just"/>
            <a:r>
              <a:rPr lang="en-US" dirty="0">
                <a:solidFill>
                  <a:schemeClr val="bg2">
                    <a:lumMod val="50000"/>
                  </a:schemeClr>
                </a:solidFill>
              </a:rPr>
              <a:t>        </a:t>
            </a:r>
            <a:r>
              <a:rPr lang="en-US" dirty="0" err="1">
                <a:solidFill>
                  <a:schemeClr val="bg2">
                    <a:lumMod val="50000"/>
                  </a:schemeClr>
                </a:solidFill>
              </a:rPr>
              <a:t>System.Web.Optimization.BundleTable.Bundles.Add</a:t>
            </a:r>
            <a:r>
              <a:rPr lang="en-US" dirty="0">
                <a:solidFill>
                  <a:schemeClr val="bg2">
                    <a:lumMod val="50000"/>
                  </a:schemeClr>
                </a:solidFill>
              </a:rPr>
              <a:t>(new </a:t>
            </a:r>
            <a:r>
              <a:rPr lang="en-US" dirty="0" err="1">
                <a:solidFill>
                  <a:schemeClr val="bg2">
                    <a:lumMod val="50000"/>
                  </a:schemeClr>
                </a:solidFill>
              </a:rPr>
              <a:t>System.Web.Optimization.StyleBundle</a:t>
            </a:r>
            <a:r>
              <a:rPr lang="en-US" dirty="0">
                <a:solidFill>
                  <a:schemeClr val="bg2">
                    <a:lumMod val="50000"/>
                  </a:schemeClr>
                </a:solidFill>
              </a:rPr>
              <a:t>("~/bundle/</a:t>
            </a:r>
            <a:r>
              <a:rPr lang="en-US" dirty="0" err="1">
                <a:solidFill>
                  <a:schemeClr val="bg2">
                    <a:lumMod val="50000"/>
                  </a:schemeClr>
                </a:solidFill>
              </a:rPr>
              <a:t>css</a:t>
            </a:r>
            <a:r>
              <a:rPr lang="en-US" dirty="0">
                <a:solidFill>
                  <a:schemeClr val="bg2">
                    <a:lumMod val="50000"/>
                  </a:schemeClr>
                </a:solidFill>
              </a:rPr>
              <a:t>")</a:t>
            </a:r>
          </a:p>
          <a:p>
            <a:pPr algn="just"/>
            <a:r>
              <a:rPr lang="en-US" dirty="0">
                <a:solidFill>
                  <a:schemeClr val="bg2">
                    <a:lumMod val="50000"/>
                  </a:schemeClr>
                </a:solidFill>
              </a:rPr>
              <a:t>             .Include("~/Styles/*.</a:t>
            </a:r>
            <a:r>
              <a:rPr lang="en-US" dirty="0" err="1">
                <a:solidFill>
                  <a:schemeClr val="bg2">
                    <a:lumMod val="50000"/>
                  </a:schemeClr>
                </a:solidFill>
              </a:rPr>
              <a:t>css</a:t>
            </a:r>
            <a:r>
              <a:rPr lang="en-US" dirty="0">
                <a:solidFill>
                  <a:schemeClr val="bg2">
                    <a:lumMod val="50000"/>
                  </a:schemeClr>
                </a:solidFill>
              </a:rPr>
              <a:t>"));</a:t>
            </a:r>
          </a:p>
        </p:txBody>
      </p:sp>
      <p:sp>
        <p:nvSpPr>
          <p:cNvPr id="9" name="Rectangle 8">
            <a:extLst>
              <a:ext uri="{FF2B5EF4-FFF2-40B4-BE49-F238E27FC236}">
                <a16:creationId xmlns:a16="http://schemas.microsoft.com/office/drawing/2014/main" id="{E3F77C9E-E4D2-4927-BA8B-EBDC12FBD559}"/>
              </a:ext>
            </a:extLst>
          </p:cNvPr>
          <p:cNvSpPr/>
          <p:nvPr/>
        </p:nvSpPr>
        <p:spPr>
          <a:xfrm>
            <a:off x="1159359" y="5472227"/>
            <a:ext cx="6434135" cy="8256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solidFill>
                  <a:schemeClr val="bg2">
                    <a:lumMod val="50000"/>
                  </a:schemeClr>
                </a:solidFill>
              </a:rPr>
              <a:t>&lt;%: System.Web.Optimization.Scripts.Render("~/bundle/js") %&gt;</a:t>
            </a:r>
          </a:p>
          <a:p>
            <a:pPr algn="ctr"/>
            <a:r>
              <a:rPr lang="en-US">
                <a:solidFill>
                  <a:schemeClr val="bg2">
                    <a:lumMod val="50000"/>
                  </a:schemeClr>
                </a:solidFill>
              </a:rPr>
              <a:t>   &lt;%: System.Web.Optimization.Styles.Render("~/bundle/css") %&gt;</a:t>
            </a:r>
            <a:endParaRPr lang="en-US" dirty="0">
              <a:solidFill>
                <a:schemeClr val="bg2">
                  <a:lumMod val="50000"/>
                </a:schemeClr>
              </a:solidFill>
            </a:endParaRPr>
          </a:p>
        </p:txBody>
      </p:sp>
    </p:spTree>
    <p:extLst>
      <p:ext uri="{BB962C8B-B14F-4D97-AF65-F5344CB8AC3E}">
        <p14:creationId xmlns:p14="http://schemas.microsoft.com/office/powerpoint/2010/main" val="1054240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69483"/>
            <a:ext cx="6543608" cy="106465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1397917" cy="369332"/>
          </a:xfrm>
          <a:prstGeom prst="rect">
            <a:avLst/>
          </a:prstGeom>
          <a:noFill/>
        </p:spPr>
        <p:txBody>
          <a:bodyPr wrap="square" rtlCol="0">
            <a:spAutoFit/>
          </a:bodyPr>
          <a:lstStyle/>
          <a:p>
            <a:endParaRPr lang="en-FI" dirty="0"/>
          </a:p>
        </p:txBody>
      </p:sp>
      <p:sp>
        <p:nvSpPr>
          <p:cNvPr id="4" name="Subtitle 2">
            <a:extLst>
              <a:ext uri="{FF2B5EF4-FFF2-40B4-BE49-F238E27FC236}">
                <a16:creationId xmlns:a16="http://schemas.microsoft.com/office/drawing/2014/main" id="{4447CEAF-614F-4795-BC66-19A864A64B2F}"/>
              </a:ext>
            </a:extLst>
          </p:cNvPr>
          <p:cNvSpPr txBox="1">
            <a:spLocks/>
          </p:cNvSpPr>
          <p:nvPr/>
        </p:nvSpPr>
        <p:spPr>
          <a:xfrm>
            <a:off x="246134" y="731162"/>
            <a:ext cx="7347361" cy="2462612"/>
          </a:xfrm>
          <a:prstGeom prst="rect">
            <a:avLst/>
          </a:prstGeom>
        </p:spPr>
        <p:txBody>
          <a:bodyPr numCol="1">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Arial" panose="020B0604020202020204" pitchFamily="34" charset="0"/>
              <a:buChar char="•"/>
            </a:pPr>
            <a:endParaRPr lang="en-US" sz="1800" b="1" dirty="0">
              <a:solidFill>
                <a:schemeClr val="tx1"/>
              </a:solidFill>
            </a:endParaRPr>
          </a:p>
        </p:txBody>
      </p:sp>
      <p:sp>
        <p:nvSpPr>
          <p:cNvPr id="3" name="Rectangle 2">
            <a:extLst>
              <a:ext uri="{FF2B5EF4-FFF2-40B4-BE49-F238E27FC236}">
                <a16:creationId xmlns:a16="http://schemas.microsoft.com/office/drawing/2014/main" id="{31D91E83-1162-4456-B022-570D2676C889}"/>
              </a:ext>
            </a:extLst>
          </p:cNvPr>
          <p:cNvSpPr/>
          <p:nvPr/>
        </p:nvSpPr>
        <p:spPr>
          <a:xfrm>
            <a:off x="378298" y="1100774"/>
            <a:ext cx="8235615" cy="2123658"/>
          </a:xfrm>
          <a:prstGeom prst="rect">
            <a:avLst/>
          </a:prstGeom>
        </p:spPr>
        <p:txBody>
          <a:bodyPr wrap="square">
            <a:spAutoFit/>
          </a:bodyPr>
          <a:lstStyle/>
          <a:p>
            <a:pPr marL="285750" indent="-285750">
              <a:buFont typeface="Arial" panose="020B0604020202020204" pitchFamily="34" charset="0"/>
              <a:buChar char="•"/>
            </a:pPr>
            <a:endParaRPr lang="en-US" sz="2200" dirty="0"/>
          </a:p>
          <a:p>
            <a:endParaRPr lang="en-US" sz="2200" dirty="0"/>
          </a:p>
          <a:p>
            <a:endParaRPr lang="en-US" sz="2200" dirty="0"/>
          </a:p>
          <a:p>
            <a:pPr lvl="1"/>
            <a:endParaRPr lang="en-US" sz="2200" dirty="0"/>
          </a:p>
          <a:p>
            <a:endParaRPr lang="en-US" sz="2200" dirty="0"/>
          </a:p>
          <a:p>
            <a:endParaRPr lang="en-US" sz="2200" dirty="0"/>
          </a:p>
        </p:txBody>
      </p:sp>
      <p:sp>
        <p:nvSpPr>
          <p:cNvPr id="8" name="Rectangle 7">
            <a:extLst>
              <a:ext uri="{FF2B5EF4-FFF2-40B4-BE49-F238E27FC236}">
                <a16:creationId xmlns:a16="http://schemas.microsoft.com/office/drawing/2014/main" id="{8BF259DB-FAF0-4632-AD9B-D755E032C53A}"/>
              </a:ext>
            </a:extLst>
          </p:cNvPr>
          <p:cNvSpPr/>
          <p:nvPr/>
        </p:nvSpPr>
        <p:spPr>
          <a:xfrm>
            <a:off x="467232" y="1285440"/>
            <a:ext cx="8367779" cy="1938992"/>
          </a:xfrm>
          <a:prstGeom prst="rect">
            <a:avLst/>
          </a:prstGeom>
        </p:spPr>
        <p:txBody>
          <a:bodyPr wrap="square">
            <a:spAutoFit/>
          </a:bodyPr>
          <a:lstStyle/>
          <a:p>
            <a:pPr algn="just"/>
            <a:r>
              <a:rPr lang="en-US" sz="2000" dirty="0"/>
              <a:t>Now only one task is remaining, i.e., enabling the bundling and minification. As discussed, there are two ways to enable it. So you can use either of the ways. Here enabling by setting </a:t>
            </a:r>
            <a:r>
              <a:rPr lang="en-US" sz="2000" b="1" dirty="0" err="1"/>
              <a:t>web.config</a:t>
            </a:r>
            <a:r>
              <a:rPr lang="en-US" sz="2000" b="1" dirty="0"/>
              <a:t> </a:t>
            </a:r>
            <a:r>
              <a:rPr lang="en-US" sz="2000" dirty="0"/>
              <a:t>file’s compilation </a:t>
            </a:r>
            <a:r>
              <a:rPr lang="en-US" sz="2000" dirty="0" err="1"/>
              <a:t>elements’s</a:t>
            </a:r>
            <a:r>
              <a:rPr lang="en-US" sz="2000" dirty="0"/>
              <a:t> debug attribute as shown below:</a:t>
            </a:r>
          </a:p>
          <a:p>
            <a:pPr lvl="1"/>
            <a:endParaRPr lang="en-US" sz="2000" dirty="0"/>
          </a:p>
          <a:p>
            <a:pPr lvl="1"/>
            <a:endParaRPr lang="en-US" sz="2000" dirty="0"/>
          </a:p>
        </p:txBody>
      </p:sp>
      <p:sp>
        <p:nvSpPr>
          <p:cNvPr id="9" name="Rectangle 8">
            <a:extLst>
              <a:ext uri="{FF2B5EF4-FFF2-40B4-BE49-F238E27FC236}">
                <a16:creationId xmlns:a16="http://schemas.microsoft.com/office/drawing/2014/main" id="{E3F77C9E-E4D2-4927-BA8B-EBDC12FBD559}"/>
              </a:ext>
            </a:extLst>
          </p:cNvPr>
          <p:cNvSpPr/>
          <p:nvPr/>
        </p:nvSpPr>
        <p:spPr>
          <a:xfrm>
            <a:off x="2464904" y="2616537"/>
            <a:ext cx="3292963" cy="8256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dirty="0">
                <a:solidFill>
                  <a:schemeClr val="bg2">
                    <a:lumMod val="50000"/>
                  </a:schemeClr>
                </a:solidFill>
              </a:rPr>
              <a:t>&lt;</a:t>
            </a:r>
            <a:r>
              <a:rPr lang="en-US" dirty="0" err="1">
                <a:solidFill>
                  <a:schemeClr val="bg2">
                    <a:lumMod val="50000"/>
                  </a:schemeClr>
                </a:solidFill>
              </a:rPr>
              <a:t>system.web</a:t>
            </a:r>
            <a:r>
              <a:rPr lang="en-US" dirty="0">
                <a:solidFill>
                  <a:schemeClr val="bg2">
                    <a:lumMod val="50000"/>
                  </a:schemeClr>
                </a:solidFill>
              </a:rPr>
              <a:t>&gt;</a:t>
            </a:r>
          </a:p>
          <a:p>
            <a:pPr algn="just"/>
            <a:r>
              <a:rPr lang="en-US" dirty="0">
                <a:solidFill>
                  <a:schemeClr val="bg2">
                    <a:lumMod val="50000"/>
                  </a:schemeClr>
                </a:solidFill>
              </a:rPr>
              <a:t>    &lt;compilation debug="false" /&gt;</a:t>
            </a:r>
          </a:p>
          <a:p>
            <a:pPr algn="just"/>
            <a:r>
              <a:rPr lang="en-US" dirty="0">
                <a:solidFill>
                  <a:schemeClr val="bg2">
                    <a:lumMod val="50000"/>
                  </a:schemeClr>
                </a:solidFill>
              </a:rPr>
              <a:t>&lt;/</a:t>
            </a:r>
            <a:r>
              <a:rPr lang="en-US" dirty="0" err="1">
                <a:solidFill>
                  <a:schemeClr val="bg2">
                    <a:lumMod val="50000"/>
                  </a:schemeClr>
                </a:solidFill>
              </a:rPr>
              <a:t>system.web</a:t>
            </a:r>
            <a:r>
              <a:rPr lang="en-US" dirty="0">
                <a:solidFill>
                  <a:schemeClr val="bg2">
                    <a:lumMod val="50000"/>
                  </a:schemeClr>
                </a:solidFill>
              </a:rPr>
              <a:t>&gt;</a:t>
            </a:r>
          </a:p>
        </p:txBody>
      </p:sp>
    </p:spTree>
    <p:extLst>
      <p:ext uri="{BB962C8B-B14F-4D97-AF65-F5344CB8AC3E}">
        <p14:creationId xmlns:p14="http://schemas.microsoft.com/office/powerpoint/2010/main" val="1989773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6" y="2363928"/>
            <a:ext cx="8166973" cy="3718820"/>
          </a:xfrm>
        </p:spPr>
        <p:txBody>
          <a:bodyPr>
            <a:normAutofit/>
          </a:bodyPr>
          <a:lstStyle/>
          <a:p>
            <a:pPr marL="285750" indent="-285750" algn="just">
              <a:buFont typeface="Arial" panose="020B0604020202020204" pitchFamily="34" charset="0"/>
              <a:buChar char="•"/>
            </a:pPr>
            <a:r>
              <a:rPr lang="en-US" sz="3200" dirty="0">
                <a:solidFill>
                  <a:schemeClr val="tx1"/>
                </a:solidFill>
              </a:rPr>
              <a:t>CSS, JS and JSON</a:t>
            </a:r>
          </a:p>
          <a:p>
            <a:pPr marL="285750" indent="-285750" algn="just">
              <a:buFont typeface="Arial" panose="020B0604020202020204" pitchFamily="34" charset="0"/>
              <a:buChar char="•"/>
            </a:pPr>
            <a:r>
              <a:rPr lang="en-US" sz="3200" dirty="0">
                <a:solidFill>
                  <a:schemeClr val="tx1"/>
                </a:solidFill>
              </a:rPr>
              <a:t>Adding CSS and JS with </a:t>
            </a:r>
            <a:r>
              <a:rPr lang="en-US" sz="3200" dirty="0" err="1">
                <a:solidFill>
                  <a:schemeClr val="tx1"/>
                </a:solidFill>
              </a:rPr>
              <a:t>mvc</a:t>
            </a:r>
            <a:r>
              <a:rPr lang="en-US" sz="3200" dirty="0">
                <a:solidFill>
                  <a:schemeClr val="tx1"/>
                </a:solidFill>
              </a:rPr>
              <a:t> application</a:t>
            </a:r>
          </a:p>
          <a:p>
            <a:pPr marL="285750" indent="-285750" algn="just">
              <a:buFont typeface="Arial" panose="020B0604020202020204" pitchFamily="34" charset="0"/>
              <a:buChar char="•"/>
            </a:pPr>
            <a:r>
              <a:rPr lang="en-US" sz="3200" dirty="0">
                <a:solidFill>
                  <a:schemeClr val="tx1"/>
                </a:solidFill>
              </a:rPr>
              <a:t>Adding 3rd party libraries (Bootstrap &amp; </a:t>
            </a:r>
            <a:r>
              <a:rPr lang="en-US" sz="3200" dirty="0" err="1">
                <a:solidFill>
                  <a:schemeClr val="tx1"/>
                </a:solidFill>
              </a:rPr>
              <a:t>Jquery</a:t>
            </a:r>
            <a:r>
              <a:rPr lang="en-US" sz="3200" dirty="0">
                <a:solidFill>
                  <a:schemeClr val="tx1"/>
                </a:solidFill>
              </a:rPr>
              <a:t>)</a:t>
            </a:r>
          </a:p>
          <a:p>
            <a:pPr marL="285750" indent="-285750" algn="just">
              <a:buFont typeface="Arial" panose="020B0604020202020204" pitchFamily="34" charset="0"/>
              <a:buChar char="•"/>
            </a:pPr>
            <a:r>
              <a:rPr lang="en-US" sz="3200" dirty="0">
                <a:solidFill>
                  <a:schemeClr val="tx1"/>
                </a:solidFill>
              </a:rPr>
              <a:t>Using Ajax</a:t>
            </a:r>
          </a:p>
          <a:p>
            <a:pPr marL="285750" indent="-285750" algn="just">
              <a:buFont typeface="Arial" panose="020B0604020202020204" pitchFamily="34" charset="0"/>
              <a:buChar char="•"/>
            </a:pPr>
            <a:r>
              <a:rPr lang="en-US" sz="3200" dirty="0">
                <a:solidFill>
                  <a:schemeClr val="tx1"/>
                </a:solidFill>
              </a:rPr>
              <a:t>Bundling and Minification using Microsoft Web Optimization Framework</a:t>
            </a: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571092"/>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458145" y="2287620"/>
            <a:ext cx="7890723" cy="2753061"/>
          </a:xfrm>
          <a:prstGeom prst="rect">
            <a:avLst/>
          </a:prstGeom>
          <a:noFill/>
        </p:spPr>
        <p:txBody>
          <a:bodyPr wrap="square" rtlCol="0">
            <a:spAutoFit/>
          </a:bodyPr>
          <a:lstStyle/>
          <a:p>
            <a:pPr marL="457200" indent="-457200" algn="just">
              <a:lnSpc>
                <a:spcPct val="110000"/>
              </a:lnSpc>
              <a:spcAft>
                <a:spcPts val="600"/>
              </a:spcAft>
              <a:buFont typeface="+mj-lt"/>
              <a:buAutoNum type="arabicPeriod"/>
            </a:pPr>
            <a:r>
              <a:rPr lang="en-US" sz="2000" dirty="0"/>
              <a:t>Beginning ASP.NET 4: in C# and VB; </a:t>
            </a:r>
            <a:r>
              <a:rPr lang="en-US" sz="2000" dirty="0" err="1"/>
              <a:t>Imar</a:t>
            </a:r>
            <a:r>
              <a:rPr lang="en-US" sz="2000" dirty="0"/>
              <a:t> Spaanjaars,2010</a:t>
            </a:r>
          </a:p>
          <a:p>
            <a:pPr marL="457200" indent="-457200" algn="just">
              <a:lnSpc>
                <a:spcPct val="110000"/>
              </a:lnSpc>
              <a:spcAft>
                <a:spcPts val="600"/>
              </a:spcAft>
              <a:buFont typeface="+mj-lt"/>
              <a:buAutoNum type="arabicPeriod"/>
            </a:pPr>
            <a:r>
              <a:rPr lang="en-US" sz="2000" dirty="0"/>
              <a:t>Beginning ASP.NET 3.5 in C# 2008: From Novice to Professional; 2nd edition, Matthew MacDonald,2007</a:t>
            </a:r>
          </a:p>
          <a:p>
            <a:pPr marL="457200" indent="-457200" algn="just">
              <a:lnSpc>
                <a:spcPct val="110000"/>
              </a:lnSpc>
              <a:spcAft>
                <a:spcPts val="600"/>
              </a:spcAft>
              <a:buFont typeface="+mj-lt"/>
              <a:buAutoNum type="arabicPeriod"/>
            </a:pPr>
            <a:r>
              <a:rPr lang="en-US" sz="2000" dirty="0"/>
              <a:t>ASP.NET 3.5 Unleashed by Stephen Walther, 2008</a:t>
            </a:r>
          </a:p>
          <a:p>
            <a:pPr marL="457200" indent="-457200" algn="just">
              <a:lnSpc>
                <a:spcPct val="110000"/>
              </a:lnSpc>
              <a:spcAft>
                <a:spcPts val="600"/>
              </a:spcAft>
              <a:buFont typeface="+mj-lt"/>
              <a:buAutoNum type="arabicPeriod"/>
            </a:pPr>
            <a:r>
              <a:rPr lang="en-US" sz="2000" dirty="0"/>
              <a:t>Pro ASP.NET 3.5 in C# 2008: Includes Silverlight 2 by Matthew MacDonald,2008</a:t>
            </a:r>
          </a:p>
          <a:p>
            <a:pPr marL="457200" indent="-457200" algn="just">
              <a:lnSpc>
                <a:spcPct val="110000"/>
              </a:lnSpc>
              <a:spcAft>
                <a:spcPts val="600"/>
              </a:spcAft>
              <a:buFont typeface="+mj-lt"/>
              <a:buAutoNum type="arabicPeriod"/>
            </a:pPr>
            <a:r>
              <a:rPr lang="en-US" sz="2000" dirty="0"/>
              <a:t>ASP.NET 3.5 For Dummies by Ken Cox,2008</a:t>
            </a:r>
          </a:p>
        </p:txBody>
      </p:sp>
    </p:spTree>
    <p:extLst>
      <p:ext uri="{BB962C8B-B14F-4D97-AF65-F5344CB8AC3E}">
        <p14:creationId xmlns:p14="http://schemas.microsoft.com/office/powerpoint/2010/main" val="1923382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3" y="2435897"/>
            <a:ext cx="7565098" cy="2308324"/>
          </a:xfrm>
          <a:prstGeom prst="rect">
            <a:avLst/>
          </a:prstGeom>
          <a:noFill/>
        </p:spPr>
        <p:txBody>
          <a:bodyPr wrap="square" rtlCol="0">
            <a:spAutoFit/>
          </a:bodyPr>
          <a:lstStyle/>
          <a:p>
            <a:pPr marL="342900" indent="-342900">
              <a:buFont typeface="+mj-lt"/>
              <a:buAutoNum type="arabicPeriod"/>
            </a:pPr>
            <a:r>
              <a:rPr lang="en-US" dirty="0"/>
              <a:t>ASP.NET; URL: </a:t>
            </a:r>
            <a:r>
              <a:rPr lang="en-US" dirty="0">
                <a:hlinkClick r:id="rId2"/>
              </a:rPr>
              <a:t>https://www.got-it.ai/solutions</a:t>
            </a:r>
            <a:endParaRPr lang="en-US" dirty="0"/>
          </a:p>
          <a:p>
            <a:pPr marL="342900" indent="-342900">
              <a:buFont typeface="+mj-lt"/>
              <a:buAutoNum type="arabicPeriod"/>
            </a:pPr>
            <a:r>
              <a:rPr lang="en-US" dirty="0"/>
              <a:t>URL: https://www.tutorialspoint.com/</a:t>
            </a:r>
          </a:p>
          <a:p>
            <a:pPr marL="342900" indent="-342900">
              <a:buFont typeface="+mj-lt"/>
              <a:buAutoNum type="arabicPeriod"/>
            </a:pPr>
            <a:r>
              <a:rPr lang="en-US" dirty="0"/>
              <a:t>URL: </a:t>
            </a:r>
            <a:r>
              <a:rPr lang="en-US" dirty="0">
                <a:hlinkClick r:id="rId3"/>
              </a:rPr>
              <a:t>https://www.c-sharpcorner.com/a</a:t>
            </a:r>
            <a:endParaRPr lang="en-US" dirty="0"/>
          </a:p>
          <a:p>
            <a:pPr marL="342900" indent="-342900">
              <a:buFont typeface="+mj-lt"/>
              <a:buAutoNum type="arabicPeriod"/>
            </a:pPr>
            <a:r>
              <a:rPr lang="en-US" dirty="0"/>
              <a:t>URL: https://developer.mozilla.org/</a:t>
            </a:r>
          </a:p>
          <a:p>
            <a:pPr marL="342900" indent="-342900">
              <a:buFont typeface="+mj-lt"/>
              <a:buAutoNum type="arabicPeriod"/>
            </a:pPr>
            <a:r>
              <a:rPr lang="en-US" dirty="0">
                <a:hlinkClick r:id="rId4"/>
              </a:rPr>
              <a:t>URL:https://www.codeproject.com/</a:t>
            </a:r>
            <a:endParaRPr lang="en-US" dirty="0"/>
          </a:p>
          <a:p>
            <a:pPr marL="342900" indent="-342900">
              <a:buFont typeface="+mj-lt"/>
              <a:buAutoNum type="arabicPeriod"/>
            </a:pPr>
            <a:r>
              <a:rPr lang="en-US" dirty="0"/>
              <a:t>URL: </a:t>
            </a:r>
            <a:r>
              <a:rPr lang="en-US" dirty="0">
                <a:hlinkClick r:id="rId5"/>
              </a:rPr>
              <a:t>https://www.</a:t>
            </a:r>
            <a:r>
              <a:rPr lang="en-US" dirty="0"/>
              <a:t>w3schools.com/</a:t>
            </a:r>
          </a:p>
          <a:p>
            <a:pPr marL="342900" indent="-342900">
              <a:buFont typeface="+mj-lt"/>
              <a:buAutoNum type="arabicPeriod"/>
            </a:pPr>
            <a:r>
              <a:rPr lang="en-US" dirty="0"/>
              <a:t>URL: </a:t>
            </a:r>
            <a:r>
              <a:rPr lang="en-US" dirty="0">
                <a:hlinkClick r:id="rId6"/>
              </a:rPr>
              <a:t>http://www.mukeshkumar.net/</a:t>
            </a:r>
            <a:endParaRPr lang="en-US" dirty="0"/>
          </a:p>
          <a:p>
            <a:pPr marL="342900" indent="-342900">
              <a:buFont typeface="+mj-lt"/>
              <a:buAutoNum type="arabicPeriod"/>
            </a:pPr>
            <a:endParaRPr lang="en-FI" dirty="0"/>
          </a:p>
        </p:txBody>
      </p:sp>
    </p:spTree>
    <p:extLst>
      <p:ext uri="{BB962C8B-B14F-4D97-AF65-F5344CB8AC3E}">
        <p14:creationId xmlns:p14="http://schemas.microsoft.com/office/powerpoint/2010/main" val="3224969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92136D-8BF7-49C9-A313-3BC2A3EF11BE}"/>
              </a:ext>
            </a:extLst>
          </p:cNvPr>
          <p:cNvSpPr txBox="1"/>
          <p:nvPr/>
        </p:nvSpPr>
        <p:spPr>
          <a:xfrm>
            <a:off x="2902226" y="2725715"/>
            <a:ext cx="4174435" cy="923330"/>
          </a:xfrm>
          <a:prstGeom prst="rect">
            <a:avLst/>
          </a:prstGeom>
          <a:noFill/>
        </p:spPr>
        <p:txBody>
          <a:bodyPr wrap="square" rtlCol="0">
            <a:spAutoFit/>
          </a:bodyPr>
          <a:lstStyle/>
          <a:p>
            <a:r>
              <a:rPr lang="en-US" sz="5400" dirty="0">
                <a:solidFill>
                  <a:schemeClr val="accent1"/>
                </a:solidFill>
              </a:rPr>
              <a:t>Thank you!</a:t>
            </a:r>
            <a:endParaRPr lang="en-FI" sz="5400" dirty="0">
              <a:solidFill>
                <a:schemeClr val="accent1"/>
              </a:solidFill>
            </a:endParaRPr>
          </a:p>
        </p:txBody>
      </p:sp>
    </p:spTree>
    <p:extLst>
      <p:ext uri="{BB962C8B-B14F-4D97-AF65-F5344CB8AC3E}">
        <p14:creationId xmlns:p14="http://schemas.microsoft.com/office/powerpoint/2010/main" val="2454971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035" y="449005"/>
            <a:ext cx="8018282" cy="1181012"/>
          </a:xfrm>
        </p:spPr>
        <p:txBody>
          <a:bodyPr>
            <a:noAutofit/>
          </a:bodyPr>
          <a:lstStyle/>
          <a:p>
            <a:r>
              <a:rPr lang="en-US" b="1" dirty="0"/>
              <a:t>CSS, JS and JSON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dirty="0"/>
              <a:t> Cascading Style Sheets(CSS)</a:t>
            </a:r>
          </a:p>
          <a:p>
            <a:endParaRPr lang="en-FI" dirty="0"/>
          </a:p>
        </p:txBody>
      </p:sp>
      <p:sp>
        <p:nvSpPr>
          <p:cNvPr id="9" name="TextBox 8">
            <a:extLst>
              <a:ext uri="{FF2B5EF4-FFF2-40B4-BE49-F238E27FC236}">
                <a16:creationId xmlns:a16="http://schemas.microsoft.com/office/drawing/2014/main" id="{A4BE5AF8-53CB-4093-AE4F-913683F39A41}"/>
              </a:ext>
            </a:extLst>
          </p:cNvPr>
          <p:cNvSpPr txBox="1"/>
          <p:nvPr/>
        </p:nvSpPr>
        <p:spPr>
          <a:xfrm>
            <a:off x="212035" y="2017059"/>
            <a:ext cx="8600661" cy="4185761"/>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t>Cascading Style Sheets (CSS) is a stylesheet language used to add styles in a Web page — for example, to alter the font, color, size, and spacing of your content, split it into multiple columns, or add animations and other decorative features. It describes the presentation of a document written in HTML or. CSS describes how elements should be rendered on screen, on paper, in speech, or on other media to make it more presentable.</a:t>
            </a:r>
          </a:p>
          <a:p>
            <a:pPr marL="342900" indent="-342900" algn="just">
              <a:buFont typeface="Arial" panose="020B0604020202020204" pitchFamily="34" charset="0"/>
              <a:buChar char="•"/>
            </a:pPr>
            <a:r>
              <a:rPr lang="en-US" sz="2200" dirty="0"/>
              <a:t>The CSS syntax reflects this goal and its basic building blocks are:</a:t>
            </a:r>
          </a:p>
          <a:p>
            <a:pPr marL="800100" lvl="1" indent="-342900" algn="just">
              <a:buFont typeface="Arial" panose="020B0604020202020204" pitchFamily="34" charset="0"/>
              <a:buChar char="•"/>
            </a:pPr>
            <a:r>
              <a:rPr lang="en-US" dirty="0"/>
              <a:t>The </a:t>
            </a:r>
            <a:r>
              <a:rPr lang="en-US" b="1" dirty="0"/>
              <a:t>property</a:t>
            </a:r>
            <a:r>
              <a:rPr lang="en-US" dirty="0"/>
              <a:t> which is an identifier, that is a human-readable name, that defines which feature is considered.</a:t>
            </a:r>
          </a:p>
          <a:p>
            <a:pPr marL="800100" lvl="1" indent="-342900" algn="just">
              <a:buFont typeface="Arial" panose="020B0604020202020204" pitchFamily="34" charset="0"/>
              <a:buChar char="•"/>
            </a:pPr>
            <a:r>
              <a:rPr lang="en-US" dirty="0"/>
              <a:t>The </a:t>
            </a:r>
            <a:r>
              <a:rPr lang="en-US" b="1" dirty="0"/>
              <a:t>value</a:t>
            </a:r>
            <a:r>
              <a:rPr lang="en-US" dirty="0"/>
              <a:t> which describe how the feature must be handled by the engine. Each property has a set of valid values, defined by a formal grammar, as well as a semantic meaning, implemented by the browser engine.</a:t>
            </a:r>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2C6E602-283E-472A-BA4F-42B11A244C3F}"/>
              </a:ext>
            </a:extLst>
          </p:cNvPr>
          <p:cNvSpPr/>
          <p:nvPr/>
        </p:nvSpPr>
        <p:spPr>
          <a:xfrm>
            <a:off x="357081" y="1201049"/>
            <a:ext cx="7978535" cy="707886"/>
          </a:xfrm>
          <a:prstGeom prst="rect">
            <a:avLst/>
          </a:prstGeom>
        </p:spPr>
        <p:txBody>
          <a:bodyPr wrap="square">
            <a:spAutoFit/>
          </a:bodyPr>
          <a:lstStyle/>
          <a:p>
            <a:pPr marL="285750" indent="-285750" algn="just">
              <a:buFont typeface="Arial" panose="020B0604020202020204" pitchFamily="34" charset="0"/>
              <a:buChar char="•"/>
            </a:pPr>
            <a:r>
              <a:rPr lang="en-US" sz="2200" dirty="0"/>
              <a:t> A </a:t>
            </a:r>
            <a:r>
              <a:rPr lang="en-US" sz="2200" b="1" dirty="0"/>
              <a:t>CSS</a:t>
            </a:r>
            <a:r>
              <a:rPr lang="en-US" sz="2200" dirty="0"/>
              <a:t> declaration block is visualized in the below diagram.</a:t>
            </a:r>
          </a:p>
          <a:p>
            <a:endParaRPr lang="en-US" dirty="0"/>
          </a:p>
        </p:txBody>
      </p:sp>
      <p:pic>
        <p:nvPicPr>
          <p:cNvPr id="3" name="Picture 2" descr="A screenshot of a cell phone&#10;&#10;Description automatically generated">
            <a:extLst>
              <a:ext uri="{FF2B5EF4-FFF2-40B4-BE49-F238E27FC236}">
                <a16:creationId xmlns:a16="http://schemas.microsoft.com/office/drawing/2014/main" id="{9F61A4DA-AD2B-46DE-A8BD-CDF21BEB5A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001" y="1554992"/>
            <a:ext cx="6582694" cy="2762636"/>
          </a:xfrm>
          <a:prstGeom prst="rect">
            <a:avLst/>
          </a:prstGeom>
        </p:spPr>
      </p:pic>
    </p:spTree>
    <p:extLst>
      <p:ext uri="{BB962C8B-B14F-4D97-AF65-F5344CB8AC3E}">
        <p14:creationId xmlns:p14="http://schemas.microsoft.com/office/powerpoint/2010/main" val="3361471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035" y="449005"/>
            <a:ext cx="8018282" cy="1181012"/>
          </a:xfrm>
        </p:spPr>
        <p:txBody>
          <a:bodyPr>
            <a:noAutofit/>
          </a:bodyPr>
          <a:lstStyle/>
          <a:p>
            <a:r>
              <a:rPr lang="en-US" b="1" dirty="0"/>
              <a:t>CSS, JS and JSON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dirty="0"/>
              <a:t> JavaScript (JS)</a:t>
            </a:r>
          </a:p>
          <a:p>
            <a:endParaRPr lang="en-FI" dirty="0"/>
          </a:p>
        </p:txBody>
      </p:sp>
      <p:sp>
        <p:nvSpPr>
          <p:cNvPr id="9" name="TextBox 8">
            <a:extLst>
              <a:ext uri="{FF2B5EF4-FFF2-40B4-BE49-F238E27FC236}">
                <a16:creationId xmlns:a16="http://schemas.microsoft.com/office/drawing/2014/main" id="{A4BE5AF8-53CB-4093-AE4F-913683F39A41}"/>
              </a:ext>
            </a:extLst>
          </p:cNvPr>
          <p:cNvSpPr txBox="1"/>
          <p:nvPr/>
        </p:nvSpPr>
        <p:spPr>
          <a:xfrm>
            <a:off x="212035" y="1897790"/>
            <a:ext cx="8600661" cy="4832092"/>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t>JavaScript was introduced in 1995 as a way to add programs to web pages in the Netscape Navigator browser.</a:t>
            </a:r>
          </a:p>
          <a:p>
            <a:pPr marL="342900" indent="-342900" algn="just">
              <a:buFont typeface="Arial" panose="020B0604020202020204" pitchFamily="34" charset="0"/>
              <a:buChar char="•"/>
            </a:pPr>
            <a:r>
              <a:rPr lang="en-US" sz="2200" dirty="0"/>
              <a:t>Many desktop and server programs use JavaScript. Node.js is the best known. Some databases, like MongoDB and CouchDB, also use JavaScript as their programming language.</a:t>
            </a:r>
          </a:p>
          <a:p>
            <a:pPr marL="342900" indent="-342900" algn="just">
              <a:buFont typeface="Arial" panose="020B0604020202020204" pitchFamily="34" charset="0"/>
              <a:buChar char="•"/>
            </a:pPr>
            <a:r>
              <a:rPr lang="en-US" sz="2200" dirty="0"/>
              <a:t>JavaScript is a scripting or programming language that allows you to implement complex features on web pages — every time a web page does more than just sit there and display static information for you to look at — displaying timely content updates, interactive maps, animated 2D/3D graphics, scrolling video jukeboxes, etc. It is the third layer of the layer cake of standard web technologies, two of which (HTML and CSS) we have covered in much more detail in other parts of the Learning Area.</a:t>
            </a:r>
          </a:p>
          <a:p>
            <a:pPr algn="just"/>
            <a:endParaRPr lang="en-US" sz="2200" dirty="0"/>
          </a:p>
        </p:txBody>
      </p:sp>
    </p:spTree>
    <p:extLst>
      <p:ext uri="{BB962C8B-B14F-4D97-AF65-F5344CB8AC3E}">
        <p14:creationId xmlns:p14="http://schemas.microsoft.com/office/powerpoint/2010/main" val="3799926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035" y="449005"/>
            <a:ext cx="8018282" cy="1181012"/>
          </a:xfrm>
        </p:spPr>
        <p:txBody>
          <a:bodyPr>
            <a:noAutofit/>
          </a:bodyPr>
          <a:lstStyle/>
          <a:p>
            <a:r>
              <a:rPr lang="en-US" b="1" dirty="0"/>
              <a:t>CSS, JS and JSON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dirty="0"/>
              <a:t> JavaScript Object Notation (JSON)</a:t>
            </a:r>
          </a:p>
          <a:p>
            <a:endParaRPr lang="en-FI" dirty="0"/>
          </a:p>
        </p:txBody>
      </p:sp>
      <p:sp>
        <p:nvSpPr>
          <p:cNvPr id="9" name="TextBox 8">
            <a:extLst>
              <a:ext uri="{FF2B5EF4-FFF2-40B4-BE49-F238E27FC236}">
                <a16:creationId xmlns:a16="http://schemas.microsoft.com/office/drawing/2014/main" id="{A4BE5AF8-53CB-4093-AE4F-913683F39A41}"/>
              </a:ext>
            </a:extLst>
          </p:cNvPr>
          <p:cNvSpPr txBox="1"/>
          <p:nvPr/>
        </p:nvSpPr>
        <p:spPr>
          <a:xfrm>
            <a:off x="212035" y="2017059"/>
            <a:ext cx="8600661" cy="369332"/>
          </a:xfrm>
          <a:prstGeom prst="rect">
            <a:avLst/>
          </a:prstGeom>
          <a:noFill/>
        </p:spPr>
        <p:txBody>
          <a:bodyPr wrap="square" rtlCol="0">
            <a:spAutoFit/>
          </a:bodyPr>
          <a:lstStyle/>
          <a:p>
            <a:pPr marL="342900" indent="-342900" algn="just">
              <a:buFont typeface="Arial" panose="020B0604020202020204" pitchFamily="34" charset="0"/>
              <a:buChar char="•"/>
            </a:pPr>
            <a:endParaRPr lang="en-US" dirty="0"/>
          </a:p>
        </p:txBody>
      </p:sp>
      <p:sp>
        <p:nvSpPr>
          <p:cNvPr id="6" name="Rectangle 5">
            <a:extLst>
              <a:ext uri="{FF2B5EF4-FFF2-40B4-BE49-F238E27FC236}">
                <a16:creationId xmlns:a16="http://schemas.microsoft.com/office/drawing/2014/main" id="{64FB4F51-2DCB-4B6C-8CFE-41E16708285F}"/>
              </a:ext>
            </a:extLst>
          </p:cNvPr>
          <p:cNvSpPr/>
          <p:nvPr/>
        </p:nvSpPr>
        <p:spPr>
          <a:xfrm>
            <a:off x="271670" y="2114649"/>
            <a:ext cx="8600660" cy="2031325"/>
          </a:xfrm>
          <a:prstGeom prst="rect">
            <a:avLst/>
          </a:prstGeom>
        </p:spPr>
        <p:txBody>
          <a:bodyPr wrap="square">
            <a:spAutoFit/>
          </a:bodyPr>
          <a:lstStyle/>
          <a:p>
            <a:pPr algn="just"/>
            <a:r>
              <a:rPr lang="en-US" dirty="0"/>
              <a:t>JavaScript Object Notation (JSON) is an alternative to XML for representing data. JSON is a text-based data-interchange format used to represent objects in JavaScript  as  </a:t>
            </a:r>
            <a:r>
              <a:rPr lang="en-US" dirty="0" err="1"/>
              <a:t>collec</a:t>
            </a:r>
            <a:r>
              <a:rPr lang="en-US" dirty="0"/>
              <a:t>- </a:t>
            </a:r>
            <a:r>
              <a:rPr lang="en-US" dirty="0" err="1"/>
              <a:t>tions</a:t>
            </a:r>
            <a:r>
              <a:rPr lang="en-US" dirty="0"/>
              <a:t> of name/value pairs represented </a:t>
            </a:r>
            <a:r>
              <a:rPr lang="en-US"/>
              <a:t>as strings</a:t>
            </a:r>
            <a:r>
              <a:rPr lang="en-US" dirty="0"/>
              <a:t>. It’s commonly used in Ajax apps. JSON is a simple format that makes objects easy to read, create and parse, and allows programs to transmit data efficiently across the Internet because it is much less verbose than XML. Each JSON object is represented as a list of property names and values contained in curly braces.</a:t>
            </a:r>
          </a:p>
        </p:txBody>
      </p:sp>
      <p:sp>
        <p:nvSpPr>
          <p:cNvPr id="7" name="Rectangle 6">
            <a:extLst>
              <a:ext uri="{FF2B5EF4-FFF2-40B4-BE49-F238E27FC236}">
                <a16:creationId xmlns:a16="http://schemas.microsoft.com/office/drawing/2014/main" id="{27AA6B93-4C70-4B6F-8F84-D71639507D46}"/>
              </a:ext>
            </a:extLst>
          </p:cNvPr>
          <p:cNvSpPr/>
          <p:nvPr/>
        </p:nvSpPr>
        <p:spPr>
          <a:xfrm>
            <a:off x="1590261" y="4002157"/>
            <a:ext cx="5579165" cy="4694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2">
                    <a:lumMod val="50000"/>
                  </a:schemeClr>
                </a:solidFill>
              </a:rPr>
              <a:t>propertyHame1 : value1 , properrfHame2 : value2 ]</a:t>
            </a:r>
          </a:p>
        </p:txBody>
      </p:sp>
      <p:sp>
        <p:nvSpPr>
          <p:cNvPr id="10" name="Rectangle 9">
            <a:extLst>
              <a:ext uri="{FF2B5EF4-FFF2-40B4-BE49-F238E27FC236}">
                <a16:creationId xmlns:a16="http://schemas.microsoft.com/office/drawing/2014/main" id="{75E79500-DED4-4DFE-BEB0-BE8111D131D4}"/>
              </a:ext>
            </a:extLst>
          </p:cNvPr>
          <p:cNvSpPr/>
          <p:nvPr/>
        </p:nvSpPr>
        <p:spPr>
          <a:xfrm>
            <a:off x="212036" y="4562336"/>
            <a:ext cx="8600660" cy="369332"/>
          </a:xfrm>
          <a:prstGeom prst="rect">
            <a:avLst/>
          </a:prstGeom>
        </p:spPr>
        <p:txBody>
          <a:bodyPr wrap="square">
            <a:spAutoFit/>
          </a:bodyPr>
          <a:lstStyle/>
          <a:p>
            <a:pPr algn="just"/>
            <a:r>
              <a:rPr lang="en-US" dirty="0"/>
              <a:t>Arrays are represented in JSON with square brackets in the following format:</a:t>
            </a:r>
          </a:p>
        </p:txBody>
      </p:sp>
      <p:sp>
        <p:nvSpPr>
          <p:cNvPr id="11" name="Rectangle 10">
            <a:extLst>
              <a:ext uri="{FF2B5EF4-FFF2-40B4-BE49-F238E27FC236}">
                <a16:creationId xmlns:a16="http://schemas.microsoft.com/office/drawing/2014/main" id="{3CF5C072-384C-4F7E-AA2E-D0DDE061E2EA}"/>
              </a:ext>
            </a:extLst>
          </p:cNvPr>
          <p:cNvSpPr/>
          <p:nvPr/>
        </p:nvSpPr>
        <p:spPr>
          <a:xfrm>
            <a:off x="1590261" y="5090846"/>
            <a:ext cx="5579165" cy="4694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bg2">
                    <a:lumMod val="50000"/>
                  </a:schemeClr>
                </a:solidFill>
              </a:rPr>
              <a:t>[ value1 , value2, value3 ]</a:t>
            </a:r>
          </a:p>
        </p:txBody>
      </p:sp>
    </p:spTree>
    <p:extLst>
      <p:ext uri="{BB962C8B-B14F-4D97-AF65-F5344CB8AC3E}">
        <p14:creationId xmlns:p14="http://schemas.microsoft.com/office/powerpoint/2010/main" val="2822876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035" y="609599"/>
            <a:ext cx="8018282" cy="1179414"/>
          </a:xfrm>
        </p:spPr>
        <p:txBody>
          <a:bodyPr>
            <a:noAutofit/>
          </a:bodyPr>
          <a:lstStyle/>
          <a:p>
            <a:r>
              <a:rPr lang="en-US" b="1" dirty="0"/>
              <a:t>Adding CSS and JS with </a:t>
            </a:r>
            <a:r>
              <a:rPr lang="en-US" b="1" dirty="0" err="1"/>
              <a:t>mvc</a:t>
            </a:r>
            <a:r>
              <a:rPr lang="en-US" b="1" dirty="0"/>
              <a:t> application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dirty="0"/>
              <a:t> </a:t>
            </a:r>
            <a:endParaRPr lang="en-FI" dirty="0"/>
          </a:p>
        </p:txBody>
      </p:sp>
      <p:sp>
        <p:nvSpPr>
          <p:cNvPr id="9" name="TextBox 8">
            <a:extLst>
              <a:ext uri="{FF2B5EF4-FFF2-40B4-BE49-F238E27FC236}">
                <a16:creationId xmlns:a16="http://schemas.microsoft.com/office/drawing/2014/main" id="{A4BE5AF8-53CB-4093-AE4F-913683F39A41}"/>
              </a:ext>
            </a:extLst>
          </p:cNvPr>
          <p:cNvSpPr txBox="1"/>
          <p:nvPr/>
        </p:nvSpPr>
        <p:spPr>
          <a:xfrm>
            <a:off x="476205" y="2298419"/>
            <a:ext cx="8600661" cy="3970318"/>
          </a:xfrm>
          <a:prstGeom prst="rect">
            <a:avLst/>
          </a:prstGeom>
          <a:noFill/>
        </p:spPr>
        <p:txBody>
          <a:bodyPr wrap="square" rtlCol="0">
            <a:spAutoFit/>
          </a:bodyPr>
          <a:lstStyle/>
          <a:p>
            <a:pPr marL="342900" indent="-342900" algn="just">
              <a:buFont typeface="Arial" panose="020B0604020202020204" pitchFamily="34" charset="0"/>
              <a:buChar char="•"/>
            </a:pPr>
            <a:r>
              <a:rPr lang="en-US" dirty="0"/>
              <a:t>Right-click on </a:t>
            </a:r>
            <a:r>
              <a:rPr lang="en-US" b="1" dirty="0"/>
              <a:t>Contents</a:t>
            </a:r>
            <a:r>
              <a:rPr lang="en-US" dirty="0">
                <a:sym typeface="Wingdings" panose="05000000000000000000" pitchFamily="2" charset="2"/>
              </a:rPr>
              <a:t> Add a new Folder named “</a:t>
            </a:r>
            <a:r>
              <a:rPr lang="en-US" b="1" dirty="0">
                <a:sym typeface="Wingdings" panose="05000000000000000000" pitchFamily="2" charset="2"/>
              </a:rPr>
              <a:t>Style</a:t>
            </a:r>
            <a:r>
              <a:rPr lang="en-US" dirty="0">
                <a:sym typeface="Wingdings" panose="05000000000000000000" pitchFamily="2" charset="2"/>
              </a:rPr>
              <a:t>”</a:t>
            </a:r>
          </a:p>
          <a:p>
            <a:pPr marL="342900" indent="-342900" algn="just">
              <a:buFont typeface="Arial" panose="020B0604020202020204" pitchFamily="34" charset="0"/>
              <a:buChar char="•"/>
            </a:pPr>
            <a:r>
              <a:rPr lang="en-US" dirty="0">
                <a:sym typeface="Wingdings" panose="05000000000000000000" pitchFamily="2" charset="2"/>
              </a:rPr>
              <a:t>Right-click on the </a:t>
            </a:r>
            <a:r>
              <a:rPr lang="en-US" b="1" dirty="0">
                <a:sym typeface="Wingdings" panose="05000000000000000000" pitchFamily="2" charset="2"/>
              </a:rPr>
              <a:t>Style</a:t>
            </a:r>
            <a:r>
              <a:rPr lang="en-US" dirty="0">
                <a:sym typeface="Wingdings" panose="05000000000000000000" pitchFamily="2" charset="2"/>
              </a:rPr>
              <a:t> folder Select </a:t>
            </a:r>
            <a:r>
              <a:rPr lang="en-US" b="1" dirty="0">
                <a:sym typeface="Wingdings" panose="05000000000000000000" pitchFamily="2" charset="2"/>
              </a:rPr>
              <a:t>Add</a:t>
            </a:r>
            <a:r>
              <a:rPr lang="en-US" dirty="0">
                <a:sym typeface="Wingdings" panose="05000000000000000000" pitchFamily="2" charset="2"/>
              </a:rPr>
              <a:t>  Select </a:t>
            </a:r>
            <a:r>
              <a:rPr lang="en-US" b="1" dirty="0">
                <a:sym typeface="Wingdings" panose="05000000000000000000" pitchFamily="2" charset="2"/>
              </a:rPr>
              <a:t>New item</a:t>
            </a:r>
          </a:p>
          <a:p>
            <a:pPr marL="342900" indent="-342900" algn="just">
              <a:buFont typeface="Arial" panose="020B0604020202020204" pitchFamily="34" charset="0"/>
              <a:buChar char="•"/>
            </a:pPr>
            <a:r>
              <a:rPr lang="en-US" dirty="0">
                <a:sym typeface="Wingdings" panose="05000000000000000000" pitchFamily="2" charset="2"/>
              </a:rPr>
              <a:t>Select </a:t>
            </a:r>
            <a:r>
              <a:rPr lang="en-US" b="1" dirty="0">
                <a:sym typeface="Wingdings" panose="05000000000000000000" pitchFamily="2" charset="2"/>
              </a:rPr>
              <a:t>Style sheet </a:t>
            </a:r>
            <a:r>
              <a:rPr lang="en-US" dirty="0">
                <a:sym typeface="Wingdings" panose="05000000000000000000" pitchFamily="2" charset="2"/>
              </a:rPr>
              <a:t> Provide name and then select </a:t>
            </a:r>
            <a:r>
              <a:rPr lang="en-US" b="1" dirty="0">
                <a:sym typeface="Wingdings" panose="05000000000000000000" pitchFamily="2" charset="2"/>
              </a:rPr>
              <a:t>OK</a:t>
            </a:r>
            <a:r>
              <a:rPr lang="en-US" dirty="0">
                <a:sym typeface="Wingdings" panose="05000000000000000000" pitchFamily="2" charset="2"/>
              </a:rPr>
              <a:t>.</a:t>
            </a:r>
          </a:p>
          <a:p>
            <a:pPr marL="342900" indent="-342900" algn="just">
              <a:buFont typeface="Arial" panose="020B0604020202020204" pitchFamily="34" charset="0"/>
              <a:buChar char="•"/>
            </a:pPr>
            <a:r>
              <a:rPr lang="en-US" dirty="0">
                <a:sym typeface="Wingdings" panose="05000000000000000000" pitchFamily="2" charset="2"/>
              </a:rPr>
              <a:t>Add </a:t>
            </a:r>
            <a:r>
              <a:rPr lang="en-US" dirty="0" err="1">
                <a:sym typeface="Wingdings" panose="05000000000000000000" pitchFamily="2" charset="2"/>
              </a:rPr>
              <a:t>css</a:t>
            </a:r>
            <a:r>
              <a:rPr lang="en-US" dirty="0">
                <a:sym typeface="Wingdings" panose="05000000000000000000" pitchFamily="2" charset="2"/>
              </a:rPr>
              <a:t> contents on the file.</a:t>
            </a:r>
          </a:p>
          <a:p>
            <a:pPr marL="342900" indent="-342900" algn="just">
              <a:buFont typeface="Arial" panose="020B0604020202020204" pitchFamily="34" charset="0"/>
              <a:buChar char="•"/>
            </a:pPr>
            <a:r>
              <a:rPr lang="en-US" dirty="0">
                <a:sym typeface="Wingdings" panose="05000000000000000000" pitchFamily="2" charset="2"/>
              </a:rPr>
              <a:t>Add reference to the </a:t>
            </a:r>
            <a:r>
              <a:rPr lang="en-US" dirty="0" err="1">
                <a:sym typeface="Wingdings" panose="05000000000000000000" pitchFamily="2" charset="2"/>
              </a:rPr>
              <a:t>cshtml</a:t>
            </a:r>
            <a:r>
              <a:rPr lang="en-US" dirty="0">
                <a:sym typeface="Wingdings" panose="05000000000000000000" pitchFamily="2" charset="2"/>
              </a:rPr>
              <a:t> file as: </a:t>
            </a:r>
          </a:p>
          <a:p>
            <a:pPr algn="ctr"/>
            <a:r>
              <a:rPr lang="en-US" dirty="0">
                <a:solidFill>
                  <a:schemeClr val="bg2">
                    <a:lumMod val="50000"/>
                  </a:schemeClr>
                </a:solidFill>
                <a:sym typeface="Wingdings" panose="05000000000000000000" pitchFamily="2" charset="2"/>
              </a:rPr>
              <a:t>&lt;</a:t>
            </a:r>
            <a:r>
              <a:rPr lang="en-US" dirty="0">
                <a:solidFill>
                  <a:srgbClr val="C00000"/>
                </a:solidFill>
                <a:sym typeface="Wingdings" panose="05000000000000000000" pitchFamily="2" charset="2"/>
              </a:rPr>
              <a:t>link</a:t>
            </a:r>
            <a:r>
              <a:rPr lang="en-US" dirty="0">
                <a:sym typeface="Wingdings" panose="05000000000000000000" pitchFamily="2" charset="2"/>
              </a:rPr>
              <a:t> </a:t>
            </a:r>
            <a:r>
              <a:rPr lang="en-US" dirty="0" err="1">
                <a:solidFill>
                  <a:srgbClr val="FF0000"/>
                </a:solidFill>
                <a:sym typeface="Wingdings" panose="05000000000000000000" pitchFamily="2" charset="2"/>
              </a:rPr>
              <a:t>href</a:t>
            </a:r>
            <a:r>
              <a:rPr lang="en-US" dirty="0">
                <a:solidFill>
                  <a:schemeClr val="bg2">
                    <a:lumMod val="50000"/>
                  </a:schemeClr>
                </a:solidFill>
                <a:sym typeface="Wingdings" panose="05000000000000000000" pitchFamily="2" charset="2"/>
              </a:rPr>
              <a:t>=“~/filename.css“ </a:t>
            </a:r>
            <a:r>
              <a:rPr lang="en-US" dirty="0" err="1">
                <a:solidFill>
                  <a:srgbClr val="FF0000"/>
                </a:solidFill>
                <a:sym typeface="Wingdings" panose="05000000000000000000" pitchFamily="2" charset="2"/>
              </a:rPr>
              <a:t>rel</a:t>
            </a:r>
            <a:r>
              <a:rPr lang="en-US" dirty="0">
                <a:solidFill>
                  <a:schemeClr val="bg2">
                    <a:lumMod val="50000"/>
                  </a:schemeClr>
                </a:solidFill>
                <a:sym typeface="Wingdings" panose="05000000000000000000" pitchFamily="2" charset="2"/>
              </a:rPr>
              <a:t>=“stylesheet” </a:t>
            </a:r>
            <a:r>
              <a:rPr lang="en-US" dirty="0">
                <a:solidFill>
                  <a:srgbClr val="FF0000"/>
                </a:solidFill>
                <a:sym typeface="Wingdings" panose="05000000000000000000" pitchFamily="2" charset="2"/>
              </a:rPr>
              <a:t>type</a:t>
            </a:r>
            <a:r>
              <a:rPr lang="en-US" dirty="0">
                <a:solidFill>
                  <a:schemeClr val="bg2">
                    <a:lumMod val="50000"/>
                  </a:schemeClr>
                </a:solidFill>
                <a:sym typeface="Wingdings" panose="05000000000000000000" pitchFamily="2" charset="2"/>
              </a:rPr>
              <a:t>=“text/</a:t>
            </a:r>
            <a:r>
              <a:rPr lang="en-US" dirty="0" err="1">
                <a:solidFill>
                  <a:schemeClr val="bg2">
                    <a:lumMod val="50000"/>
                  </a:schemeClr>
                </a:solidFill>
                <a:sym typeface="Wingdings" panose="05000000000000000000" pitchFamily="2" charset="2"/>
              </a:rPr>
              <a:t>css</a:t>
            </a:r>
            <a:r>
              <a:rPr lang="en-US" dirty="0">
                <a:solidFill>
                  <a:schemeClr val="bg2">
                    <a:lumMod val="50000"/>
                  </a:schemeClr>
                </a:solidFill>
                <a:sym typeface="Wingdings" panose="05000000000000000000" pitchFamily="2" charset="2"/>
              </a:rPr>
              <a:t>” /&gt;</a:t>
            </a:r>
          </a:p>
          <a:p>
            <a:pPr algn="just"/>
            <a:endParaRPr lang="en-US" b="1" dirty="0">
              <a:sym typeface="Wingdings" panose="05000000000000000000" pitchFamily="2" charset="2"/>
            </a:endParaRPr>
          </a:p>
          <a:p>
            <a:pPr marL="342900" indent="-342900" algn="just">
              <a:buFont typeface="Arial" panose="020B0604020202020204" pitchFamily="34" charset="0"/>
              <a:buChar char="•"/>
            </a:pPr>
            <a:r>
              <a:rPr lang="en-US" dirty="0"/>
              <a:t>Right-click on </a:t>
            </a:r>
            <a:r>
              <a:rPr lang="en-US" b="1" dirty="0"/>
              <a:t>Contents</a:t>
            </a:r>
            <a:r>
              <a:rPr lang="en-US" dirty="0">
                <a:sym typeface="Wingdings" panose="05000000000000000000" pitchFamily="2" charset="2"/>
              </a:rPr>
              <a:t> Select the folder named “</a:t>
            </a:r>
            <a:r>
              <a:rPr lang="en-US" b="1" dirty="0">
                <a:sym typeface="Wingdings" panose="05000000000000000000" pitchFamily="2" charset="2"/>
              </a:rPr>
              <a:t>Scripts</a:t>
            </a:r>
            <a:r>
              <a:rPr lang="en-US" dirty="0">
                <a:sym typeface="Wingdings" panose="05000000000000000000" pitchFamily="2" charset="2"/>
              </a:rPr>
              <a:t>”</a:t>
            </a:r>
          </a:p>
          <a:p>
            <a:pPr marL="342900" indent="-342900" algn="just">
              <a:buFont typeface="Arial" panose="020B0604020202020204" pitchFamily="34" charset="0"/>
              <a:buChar char="•"/>
            </a:pPr>
            <a:r>
              <a:rPr lang="en-US" dirty="0">
                <a:sym typeface="Wingdings" panose="05000000000000000000" pitchFamily="2" charset="2"/>
              </a:rPr>
              <a:t>Right-click on the </a:t>
            </a:r>
            <a:r>
              <a:rPr lang="en-US" b="1" dirty="0">
                <a:sym typeface="Wingdings" panose="05000000000000000000" pitchFamily="2" charset="2"/>
              </a:rPr>
              <a:t>Scripts</a:t>
            </a:r>
            <a:r>
              <a:rPr lang="en-US" dirty="0">
                <a:sym typeface="Wingdings" panose="05000000000000000000" pitchFamily="2" charset="2"/>
              </a:rPr>
              <a:t> folder Select </a:t>
            </a:r>
            <a:r>
              <a:rPr lang="en-US" b="1" dirty="0">
                <a:sym typeface="Wingdings" panose="05000000000000000000" pitchFamily="2" charset="2"/>
              </a:rPr>
              <a:t>Add</a:t>
            </a:r>
            <a:r>
              <a:rPr lang="en-US" dirty="0">
                <a:sym typeface="Wingdings" panose="05000000000000000000" pitchFamily="2" charset="2"/>
              </a:rPr>
              <a:t>  Select </a:t>
            </a:r>
            <a:r>
              <a:rPr lang="en-US" b="1" dirty="0">
                <a:sym typeface="Wingdings" panose="05000000000000000000" pitchFamily="2" charset="2"/>
              </a:rPr>
              <a:t>New item</a:t>
            </a:r>
          </a:p>
          <a:p>
            <a:pPr marL="342900" indent="-342900" algn="just">
              <a:buFont typeface="Arial" panose="020B0604020202020204" pitchFamily="34" charset="0"/>
              <a:buChar char="•"/>
            </a:pPr>
            <a:r>
              <a:rPr lang="en-US" dirty="0">
                <a:sym typeface="Wingdings" panose="05000000000000000000" pitchFamily="2" charset="2"/>
              </a:rPr>
              <a:t>Select </a:t>
            </a:r>
            <a:r>
              <a:rPr lang="en-US" b="1" dirty="0">
                <a:sym typeface="Wingdings" panose="05000000000000000000" pitchFamily="2" charset="2"/>
              </a:rPr>
              <a:t>JavaScript File</a:t>
            </a:r>
            <a:r>
              <a:rPr lang="en-US" dirty="0">
                <a:sym typeface="Wingdings" panose="05000000000000000000" pitchFamily="2" charset="2"/>
              </a:rPr>
              <a:t> Provide name and then select </a:t>
            </a:r>
            <a:r>
              <a:rPr lang="en-US" b="1" dirty="0">
                <a:sym typeface="Wingdings" panose="05000000000000000000" pitchFamily="2" charset="2"/>
              </a:rPr>
              <a:t>OK</a:t>
            </a:r>
            <a:r>
              <a:rPr lang="en-US" dirty="0">
                <a:sym typeface="Wingdings" panose="05000000000000000000" pitchFamily="2" charset="2"/>
              </a:rPr>
              <a:t>.</a:t>
            </a:r>
          </a:p>
          <a:p>
            <a:pPr marL="342900" indent="-342900" algn="just">
              <a:buFont typeface="Arial" panose="020B0604020202020204" pitchFamily="34" charset="0"/>
              <a:buChar char="•"/>
            </a:pPr>
            <a:r>
              <a:rPr lang="en-US" dirty="0">
                <a:sym typeface="Wingdings" panose="05000000000000000000" pitchFamily="2" charset="2"/>
              </a:rPr>
              <a:t>Add </a:t>
            </a:r>
            <a:r>
              <a:rPr lang="en-US" dirty="0" err="1">
                <a:sym typeface="Wingdings" panose="05000000000000000000" pitchFamily="2" charset="2"/>
              </a:rPr>
              <a:t>javascript</a:t>
            </a:r>
            <a:r>
              <a:rPr lang="en-US" dirty="0">
                <a:sym typeface="Wingdings" panose="05000000000000000000" pitchFamily="2" charset="2"/>
              </a:rPr>
              <a:t> code on the file.</a:t>
            </a:r>
          </a:p>
          <a:p>
            <a:pPr marL="342900" indent="-342900" algn="just">
              <a:buFont typeface="Arial" panose="020B0604020202020204" pitchFamily="34" charset="0"/>
              <a:buChar char="•"/>
            </a:pPr>
            <a:r>
              <a:rPr lang="en-US" dirty="0">
                <a:sym typeface="Wingdings" panose="05000000000000000000" pitchFamily="2" charset="2"/>
              </a:rPr>
              <a:t>Add reference to the </a:t>
            </a:r>
            <a:r>
              <a:rPr lang="en-US" dirty="0" err="1">
                <a:sym typeface="Wingdings" panose="05000000000000000000" pitchFamily="2" charset="2"/>
              </a:rPr>
              <a:t>cshtml</a:t>
            </a:r>
            <a:r>
              <a:rPr lang="en-US" dirty="0">
                <a:sym typeface="Wingdings" panose="05000000000000000000" pitchFamily="2" charset="2"/>
              </a:rPr>
              <a:t> file as:</a:t>
            </a:r>
            <a:r>
              <a:rPr lang="en-US" dirty="0">
                <a:solidFill>
                  <a:schemeClr val="bg2">
                    <a:lumMod val="50000"/>
                  </a:schemeClr>
                </a:solidFill>
                <a:sym typeface="Wingdings" panose="05000000000000000000" pitchFamily="2" charset="2"/>
              </a:rPr>
              <a:t> </a:t>
            </a:r>
          </a:p>
          <a:p>
            <a:pPr algn="ctr"/>
            <a:r>
              <a:rPr lang="en-US" dirty="0">
                <a:solidFill>
                  <a:schemeClr val="bg2">
                    <a:lumMod val="50000"/>
                  </a:schemeClr>
                </a:solidFill>
                <a:sym typeface="Wingdings" panose="05000000000000000000" pitchFamily="2" charset="2"/>
              </a:rPr>
              <a:t>&lt;</a:t>
            </a:r>
            <a:r>
              <a:rPr lang="en-US" dirty="0">
                <a:solidFill>
                  <a:srgbClr val="C00000"/>
                </a:solidFill>
                <a:sym typeface="Wingdings" panose="05000000000000000000" pitchFamily="2" charset="2"/>
              </a:rPr>
              <a:t>script</a:t>
            </a:r>
            <a:r>
              <a:rPr lang="en-US" dirty="0">
                <a:sym typeface="Wingdings" panose="05000000000000000000" pitchFamily="2" charset="2"/>
              </a:rPr>
              <a:t> </a:t>
            </a:r>
            <a:r>
              <a:rPr lang="en-US" dirty="0" err="1">
                <a:solidFill>
                  <a:srgbClr val="FF0000"/>
                </a:solidFill>
                <a:sym typeface="Wingdings" panose="05000000000000000000" pitchFamily="2" charset="2"/>
              </a:rPr>
              <a:t>src</a:t>
            </a:r>
            <a:r>
              <a:rPr lang="en-US" dirty="0">
                <a:solidFill>
                  <a:schemeClr val="bg2">
                    <a:lumMod val="50000"/>
                  </a:schemeClr>
                </a:solidFill>
                <a:sym typeface="Wingdings" panose="05000000000000000000" pitchFamily="2" charset="2"/>
              </a:rPr>
              <a:t>=“filename.js"&gt;&lt;/</a:t>
            </a:r>
            <a:r>
              <a:rPr lang="en-US" dirty="0">
                <a:solidFill>
                  <a:srgbClr val="C00000"/>
                </a:solidFill>
                <a:sym typeface="Wingdings" panose="05000000000000000000" pitchFamily="2" charset="2"/>
              </a:rPr>
              <a:t>script</a:t>
            </a:r>
            <a:r>
              <a:rPr lang="en-US" dirty="0">
                <a:solidFill>
                  <a:schemeClr val="bg2">
                    <a:lumMod val="50000"/>
                  </a:schemeClr>
                </a:solidFill>
                <a:sym typeface="Wingdings" panose="05000000000000000000" pitchFamily="2" charset="2"/>
              </a:rPr>
              <a:t>&gt;</a:t>
            </a:r>
            <a:endParaRPr lang="en-US" dirty="0">
              <a:solidFill>
                <a:schemeClr val="bg2">
                  <a:lumMod val="50000"/>
                </a:schemeClr>
              </a:solidFill>
            </a:endParaRPr>
          </a:p>
          <a:p>
            <a:pPr marL="342900" indent="-342900" algn="just">
              <a:buFont typeface="Arial" panose="020B0604020202020204" pitchFamily="34" charset="0"/>
              <a:buChar char="•"/>
            </a:pPr>
            <a:endParaRPr lang="en-US" b="1" dirty="0"/>
          </a:p>
        </p:txBody>
      </p:sp>
      <p:sp>
        <p:nvSpPr>
          <p:cNvPr id="6" name="Rectangle 5">
            <a:extLst>
              <a:ext uri="{FF2B5EF4-FFF2-40B4-BE49-F238E27FC236}">
                <a16:creationId xmlns:a16="http://schemas.microsoft.com/office/drawing/2014/main" id="{64FB4F51-2DCB-4B6C-8CFE-41E16708285F}"/>
              </a:ext>
            </a:extLst>
          </p:cNvPr>
          <p:cNvSpPr/>
          <p:nvPr/>
        </p:nvSpPr>
        <p:spPr>
          <a:xfrm>
            <a:off x="271670" y="1859050"/>
            <a:ext cx="8600660" cy="369332"/>
          </a:xfrm>
          <a:prstGeom prst="rect">
            <a:avLst/>
          </a:prstGeom>
        </p:spPr>
        <p:txBody>
          <a:bodyPr wrap="square">
            <a:spAutoFit/>
          </a:bodyPr>
          <a:lstStyle/>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2907852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035" y="449005"/>
            <a:ext cx="8018282" cy="1181012"/>
          </a:xfrm>
        </p:spPr>
        <p:txBody>
          <a:bodyPr>
            <a:noAutofit/>
          </a:bodyPr>
          <a:lstStyle/>
          <a:p>
            <a:r>
              <a:rPr lang="en-US" b="1" dirty="0"/>
              <a:t>Adding 3rd party libraries (Bootstrap &amp; </a:t>
            </a:r>
            <a:r>
              <a:rPr lang="en-US" b="1" dirty="0" err="1"/>
              <a:t>Jquery</a:t>
            </a:r>
            <a:r>
              <a:rPr lang="en-US" b="1" dirty="0"/>
              <a: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endParaRPr lang="en-FI" dirty="0"/>
          </a:p>
        </p:txBody>
      </p:sp>
      <p:sp>
        <p:nvSpPr>
          <p:cNvPr id="6" name="TextBox 5">
            <a:extLst>
              <a:ext uri="{FF2B5EF4-FFF2-40B4-BE49-F238E27FC236}">
                <a16:creationId xmlns:a16="http://schemas.microsoft.com/office/drawing/2014/main" id="{13C1AB7D-21DF-49A1-AC75-735B451F9EEF}"/>
              </a:ext>
            </a:extLst>
          </p:cNvPr>
          <p:cNvSpPr txBox="1"/>
          <p:nvPr/>
        </p:nvSpPr>
        <p:spPr>
          <a:xfrm>
            <a:off x="218661" y="2159441"/>
            <a:ext cx="8706678" cy="3724096"/>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In order to add a 3</a:t>
            </a:r>
            <a:r>
              <a:rPr lang="en-US" sz="2400" baseline="30000" dirty="0"/>
              <a:t>rd</a:t>
            </a:r>
            <a:r>
              <a:rPr lang="en-US" sz="2400" dirty="0"/>
              <a:t> party library, you will have to download the files such as for Bootstrap- download its </a:t>
            </a:r>
            <a:r>
              <a:rPr lang="en-US" sz="2400" b="1" dirty="0"/>
              <a:t>.</a:t>
            </a:r>
            <a:r>
              <a:rPr lang="en-US" sz="2400" b="1" dirty="0" err="1"/>
              <a:t>js</a:t>
            </a:r>
            <a:r>
              <a:rPr lang="en-US" sz="2400" b="1" dirty="0"/>
              <a:t> </a:t>
            </a:r>
            <a:r>
              <a:rPr lang="en-US" sz="2400" dirty="0"/>
              <a:t>and </a:t>
            </a:r>
            <a:r>
              <a:rPr lang="en-US" sz="2400" b="1" dirty="0"/>
              <a:t>.</a:t>
            </a:r>
            <a:r>
              <a:rPr lang="en-US" sz="2400" b="1" dirty="0" err="1"/>
              <a:t>css</a:t>
            </a:r>
            <a:r>
              <a:rPr lang="en-US" sz="2400" b="1" dirty="0"/>
              <a:t> </a:t>
            </a:r>
            <a:r>
              <a:rPr lang="en-US" sz="2400" dirty="0"/>
              <a:t>files.</a:t>
            </a:r>
          </a:p>
          <a:p>
            <a:pPr marL="342900" indent="-342900" algn="just">
              <a:buFont typeface="Arial" panose="020B0604020202020204" pitchFamily="34" charset="0"/>
              <a:buChar char="•"/>
            </a:pPr>
            <a:r>
              <a:rPr lang="en-US" sz="2400" dirty="0"/>
              <a:t>After downloading the files, place the files according to its place, .</a:t>
            </a:r>
            <a:r>
              <a:rPr lang="en-US" sz="2400" dirty="0" err="1"/>
              <a:t>js</a:t>
            </a:r>
            <a:r>
              <a:rPr lang="en-US" sz="2400" dirty="0"/>
              <a:t> files to </a:t>
            </a:r>
            <a:r>
              <a:rPr lang="en-US" sz="2400" b="1" dirty="0"/>
              <a:t>Scripts</a:t>
            </a:r>
            <a:r>
              <a:rPr lang="en-US" sz="2400" dirty="0"/>
              <a:t> folder and .</a:t>
            </a:r>
            <a:r>
              <a:rPr lang="en-US" sz="2400" dirty="0" err="1"/>
              <a:t>css</a:t>
            </a:r>
            <a:r>
              <a:rPr lang="en-US" sz="2400" dirty="0"/>
              <a:t> files to </a:t>
            </a:r>
            <a:r>
              <a:rPr lang="en-US" sz="2400" b="1" dirty="0"/>
              <a:t>Styles</a:t>
            </a:r>
            <a:r>
              <a:rPr lang="en-US" sz="2400" dirty="0"/>
              <a:t> folder.</a:t>
            </a:r>
          </a:p>
          <a:p>
            <a:pPr marL="342900" indent="-342900" algn="just">
              <a:buFont typeface="Arial" panose="020B0604020202020204" pitchFamily="34" charset="0"/>
              <a:buChar char="•"/>
            </a:pPr>
            <a:r>
              <a:rPr lang="en-US" sz="2400" dirty="0">
                <a:sym typeface="Wingdings" panose="05000000000000000000" pitchFamily="2" charset="2"/>
              </a:rPr>
              <a:t>Add reference to the .</a:t>
            </a:r>
            <a:r>
              <a:rPr lang="en-US" sz="2400" dirty="0" err="1">
                <a:sym typeface="Wingdings" panose="05000000000000000000" pitchFamily="2" charset="2"/>
              </a:rPr>
              <a:t>cshtml</a:t>
            </a:r>
            <a:r>
              <a:rPr lang="en-US" sz="2400" dirty="0">
                <a:sym typeface="Wingdings" panose="05000000000000000000" pitchFamily="2" charset="2"/>
              </a:rPr>
              <a:t> file as: </a:t>
            </a:r>
          </a:p>
          <a:p>
            <a:pPr algn="ctr"/>
            <a:r>
              <a:rPr lang="en-US" sz="2200" dirty="0">
                <a:solidFill>
                  <a:schemeClr val="bg2">
                    <a:lumMod val="50000"/>
                  </a:schemeClr>
                </a:solidFill>
                <a:sym typeface="Wingdings" panose="05000000000000000000" pitchFamily="2" charset="2"/>
              </a:rPr>
              <a:t>&lt;</a:t>
            </a:r>
            <a:r>
              <a:rPr lang="en-US" sz="2200" dirty="0">
                <a:solidFill>
                  <a:srgbClr val="C00000"/>
                </a:solidFill>
                <a:sym typeface="Wingdings" panose="05000000000000000000" pitchFamily="2" charset="2"/>
              </a:rPr>
              <a:t>link</a:t>
            </a:r>
            <a:r>
              <a:rPr lang="en-US" sz="2200" dirty="0">
                <a:sym typeface="Wingdings" panose="05000000000000000000" pitchFamily="2" charset="2"/>
              </a:rPr>
              <a:t> </a:t>
            </a:r>
            <a:r>
              <a:rPr lang="en-US" sz="2200" dirty="0" err="1">
                <a:solidFill>
                  <a:srgbClr val="FF0000"/>
                </a:solidFill>
                <a:sym typeface="Wingdings" panose="05000000000000000000" pitchFamily="2" charset="2"/>
              </a:rPr>
              <a:t>href</a:t>
            </a:r>
            <a:r>
              <a:rPr lang="en-US" sz="2200" dirty="0">
                <a:solidFill>
                  <a:schemeClr val="bg2">
                    <a:lumMod val="50000"/>
                  </a:schemeClr>
                </a:solidFill>
                <a:sym typeface="Wingdings" panose="05000000000000000000" pitchFamily="2" charset="2"/>
              </a:rPr>
              <a:t>=“~/filename.css“ </a:t>
            </a:r>
            <a:r>
              <a:rPr lang="en-US" sz="2200" dirty="0" err="1">
                <a:solidFill>
                  <a:srgbClr val="FF0000"/>
                </a:solidFill>
                <a:sym typeface="Wingdings" panose="05000000000000000000" pitchFamily="2" charset="2"/>
              </a:rPr>
              <a:t>rel</a:t>
            </a:r>
            <a:r>
              <a:rPr lang="en-US" sz="2200" dirty="0">
                <a:solidFill>
                  <a:schemeClr val="bg2">
                    <a:lumMod val="50000"/>
                  </a:schemeClr>
                </a:solidFill>
                <a:sym typeface="Wingdings" panose="05000000000000000000" pitchFamily="2" charset="2"/>
              </a:rPr>
              <a:t>=“stylesheet” </a:t>
            </a:r>
            <a:r>
              <a:rPr lang="en-US" sz="2200" dirty="0">
                <a:solidFill>
                  <a:srgbClr val="FF0000"/>
                </a:solidFill>
                <a:sym typeface="Wingdings" panose="05000000000000000000" pitchFamily="2" charset="2"/>
              </a:rPr>
              <a:t>type</a:t>
            </a:r>
            <a:r>
              <a:rPr lang="en-US" sz="2200" dirty="0">
                <a:solidFill>
                  <a:schemeClr val="bg2">
                    <a:lumMod val="50000"/>
                  </a:schemeClr>
                </a:solidFill>
                <a:sym typeface="Wingdings" panose="05000000000000000000" pitchFamily="2" charset="2"/>
              </a:rPr>
              <a:t>=“text/</a:t>
            </a:r>
            <a:r>
              <a:rPr lang="en-US" sz="2200" dirty="0" err="1">
                <a:solidFill>
                  <a:schemeClr val="bg2">
                    <a:lumMod val="50000"/>
                  </a:schemeClr>
                </a:solidFill>
                <a:sym typeface="Wingdings" panose="05000000000000000000" pitchFamily="2" charset="2"/>
              </a:rPr>
              <a:t>css</a:t>
            </a:r>
            <a:r>
              <a:rPr lang="en-US" sz="2200" dirty="0">
                <a:solidFill>
                  <a:schemeClr val="bg2">
                    <a:lumMod val="50000"/>
                  </a:schemeClr>
                </a:solidFill>
                <a:sym typeface="Wingdings" panose="05000000000000000000" pitchFamily="2" charset="2"/>
              </a:rPr>
              <a:t>” /&gt;</a:t>
            </a:r>
          </a:p>
          <a:p>
            <a:pPr algn="ctr"/>
            <a:r>
              <a:rPr lang="en-US" sz="2200" dirty="0">
                <a:solidFill>
                  <a:schemeClr val="bg2">
                    <a:lumMod val="50000"/>
                  </a:schemeClr>
                </a:solidFill>
                <a:sym typeface="Wingdings" panose="05000000000000000000" pitchFamily="2" charset="2"/>
              </a:rPr>
              <a:t>&lt;</a:t>
            </a:r>
            <a:r>
              <a:rPr lang="en-US" sz="2200" dirty="0">
                <a:solidFill>
                  <a:srgbClr val="C00000"/>
                </a:solidFill>
                <a:sym typeface="Wingdings" panose="05000000000000000000" pitchFamily="2" charset="2"/>
              </a:rPr>
              <a:t>script</a:t>
            </a:r>
            <a:r>
              <a:rPr lang="en-US" sz="2200" dirty="0">
                <a:sym typeface="Wingdings" panose="05000000000000000000" pitchFamily="2" charset="2"/>
              </a:rPr>
              <a:t> </a:t>
            </a:r>
            <a:r>
              <a:rPr lang="en-US" sz="2200" dirty="0" err="1">
                <a:solidFill>
                  <a:srgbClr val="FF0000"/>
                </a:solidFill>
                <a:sym typeface="Wingdings" panose="05000000000000000000" pitchFamily="2" charset="2"/>
              </a:rPr>
              <a:t>src</a:t>
            </a:r>
            <a:r>
              <a:rPr lang="en-US" sz="2200" dirty="0">
                <a:solidFill>
                  <a:schemeClr val="bg2">
                    <a:lumMod val="50000"/>
                  </a:schemeClr>
                </a:solidFill>
                <a:sym typeface="Wingdings" panose="05000000000000000000" pitchFamily="2" charset="2"/>
              </a:rPr>
              <a:t>=“filename.js"&gt;&lt;/</a:t>
            </a:r>
            <a:r>
              <a:rPr lang="en-US" sz="2200" dirty="0">
                <a:solidFill>
                  <a:srgbClr val="C00000"/>
                </a:solidFill>
                <a:sym typeface="Wingdings" panose="05000000000000000000" pitchFamily="2" charset="2"/>
              </a:rPr>
              <a:t>script</a:t>
            </a:r>
            <a:r>
              <a:rPr lang="en-US" sz="2200" dirty="0">
                <a:solidFill>
                  <a:schemeClr val="bg2">
                    <a:lumMod val="50000"/>
                  </a:schemeClr>
                </a:solidFill>
                <a:sym typeface="Wingdings" panose="05000000000000000000" pitchFamily="2" charset="2"/>
              </a:rPr>
              <a:t>&gt;</a:t>
            </a:r>
            <a:endParaRPr lang="en-US" sz="2200" dirty="0">
              <a:solidFill>
                <a:schemeClr val="bg2">
                  <a:lumMod val="50000"/>
                </a:schemeClr>
              </a:solidFill>
            </a:endParaRPr>
          </a:p>
          <a:p>
            <a:pPr algn="ctr"/>
            <a:endParaRPr lang="en-US" sz="2400" dirty="0">
              <a:solidFill>
                <a:schemeClr val="bg2">
                  <a:lumMod val="50000"/>
                </a:schemeClr>
              </a:solidFill>
              <a:sym typeface="Wingdings" panose="05000000000000000000" pitchFamily="2" charset="2"/>
            </a:endParaRPr>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endParaRPr lang="en-US" sz="2200" dirty="0"/>
          </a:p>
        </p:txBody>
      </p:sp>
    </p:spTree>
    <p:extLst>
      <p:ext uri="{BB962C8B-B14F-4D97-AF65-F5344CB8AC3E}">
        <p14:creationId xmlns:p14="http://schemas.microsoft.com/office/powerpoint/2010/main" val="3483819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035" y="449005"/>
            <a:ext cx="8018282" cy="1181012"/>
          </a:xfrm>
        </p:spPr>
        <p:txBody>
          <a:bodyPr>
            <a:noAutofit/>
          </a:bodyPr>
          <a:lstStyle/>
          <a:p>
            <a:r>
              <a:rPr lang="en-US" b="1" dirty="0"/>
              <a:t>Ajax</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endParaRPr lang="en-FI" dirty="0"/>
          </a:p>
        </p:txBody>
      </p:sp>
      <p:sp>
        <p:nvSpPr>
          <p:cNvPr id="6" name="TextBox 5">
            <a:extLst>
              <a:ext uri="{FF2B5EF4-FFF2-40B4-BE49-F238E27FC236}">
                <a16:creationId xmlns:a16="http://schemas.microsoft.com/office/drawing/2014/main" id="{13C1AB7D-21DF-49A1-AC75-735B451F9EEF}"/>
              </a:ext>
            </a:extLst>
          </p:cNvPr>
          <p:cNvSpPr txBox="1"/>
          <p:nvPr/>
        </p:nvSpPr>
        <p:spPr>
          <a:xfrm>
            <a:off x="218661" y="2159441"/>
            <a:ext cx="8706678" cy="2800767"/>
          </a:xfrm>
          <a:prstGeom prst="rect">
            <a:avLst/>
          </a:prstGeom>
          <a:noFill/>
        </p:spPr>
        <p:txBody>
          <a:bodyPr wrap="square" rtlCol="0">
            <a:spAutoFit/>
          </a:bodyPr>
          <a:lstStyle/>
          <a:p>
            <a:pPr algn="just"/>
            <a:r>
              <a:rPr lang="en-US" sz="2200" b="1" dirty="0">
                <a:sym typeface="Wingdings" panose="05000000000000000000" pitchFamily="2" charset="2"/>
              </a:rPr>
              <a:t>Asynchronous JavaScript and XML</a:t>
            </a:r>
            <a:r>
              <a:rPr lang="en-US" sz="2200" dirty="0">
                <a:sym typeface="Wingdings" panose="05000000000000000000" pitchFamily="2" charset="2"/>
              </a:rPr>
              <a:t>, while not a technology in itself, is a term that describes a "new" approach to using a number of existing technologies together, including HTML or XHTML, CSS, JavaScript, DOM, XML, XSLT, and most importantly the </a:t>
            </a:r>
            <a:r>
              <a:rPr lang="en-US" sz="2200" b="1" dirty="0" err="1">
                <a:sym typeface="Wingdings" panose="05000000000000000000" pitchFamily="2" charset="2"/>
              </a:rPr>
              <a:t>XMLHttpRequest</a:t>
            </a:r>
            <a:r>
              <a:rPr lang="en-US" sz="2200" dirty="0">
                <a:sym typeface="Wingdings" panose="05000000000000000000" pitchFamily="2" charset="2"/>
              </a:rPr>
              <a:t> object.</a:t>
            </a:r>
          </a:p>
          <a:p>
            <a:pPr algn="just"/>
            <a:r>
              <a:rPr lang="en-US" sz="2200" dirty="0">
                <a:sym typeface="Wingdings" panose="05000000000000000000" pitchFamily="2" charset="2"/>
              </a:rPr>
              <a:t>When these technologies are combined in the Ajax model, web applications are able to make quick, incremental updates to the user interface without reloading the entire browser page. This makes the application faster and more responsive to user actions.</a:t>
            </a:r>
            <a:endParaRPr lang="en-US" sz="2200" dirty="0"/>
          </a:p>
        </p:txBody>
      </p:sp>
    </p:spTree>
    <p:extLst>
      <p:ext uri="{BB962C8B-B14F-4D97-AF65-F5344CB8AC3E}">
        <p14:creationId xmlns:p14="http://schemas.microsoft.com/office/powerpoint/2010/main" val="3798620731"/>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2556</TotalTime>
  <Words>2515</Words>
  <Application>Microsoft Office PowerPoint</Application>
  <PresentationFormat>On-screen Show (4:3)</PresentationFormat>
  <Paragraphs>230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Corbel</vt:lpstr>
      <vt:lpstr>Wingdings</vt:lpstr>
      <vt:lpstr>Spectrum</vt:lpstr>
      <vt:lpstr>CLIENT-SIDE SCRIPTS</vt:lpstr>
      <vt:lpstr>Lecture Outline</vt:lpstr>
      <vt:lpstr>CSS, JS and JSON</vt:lpstr>
      <vt:lpstr>PowerPoint Presentation</vt:lpstr>
      <vt:lpstr>CSS, JS and JSON</vt:lpstr>
      <vt:lpstr>CSS, JS and JSON</vt:lpstr>
      <vt:lpstr>Adding CSS and JS with mvc application</vt:lpstr>
      <vt:lpstr>Adding 3rd party libraries (Bootstrap &amp; Jquery)</vt:lpstr>
      <vt:lpstr>Ajax</vt:lpstr>
      <vt:lpstr>PowerPoint Presentation</vt:lpstr>
      <vt:lpstr>PowerPoint Presentation</vt:lpstr>
      <vt:lpstr>PowerPoint Presentation</vt:lpstr>
      <vt:lpstr>PowerPoint Presentation</vt:lpstr>
      <vt:lpstr>Bundling and Minification using Microsoft Web Optimization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ASP.Net Framework</dc:title>
  <dc:creator>KAZI SADIA</dc:creator>
  <cp:lastModifiedBy>Victor Stany Rozario</cp:lastModifiedBy>
  <cp:revision>298</cp:revision>
  <dcterms:created xsi:type="dcterms:W3CDTF">2020-04-22T19:49:56Z</dcterms:created>
  <dcterms:modified xsi:type="dcterms:W3CDTF">2020-11-10T02:07:20Z</dcterms:modified>
</cp:coreProperties>
</file>