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83" r:id="rId4"/>
    <p:sldId id="284" r:id="rId5"/>
    <p:sldId id="286" r:id="rId6"/>
    <p:sldId id="287" r:id="rId7"/>
    <p:sldId id="289" r:id="rId8"/>
    <p:sldId id="282" r:id="rId9"/>
    <p:sldId id="281" r:id="rId10"/>
    <p:sldId id="280" r:id="rId11"/>
    <p:sldId id="293" r:id="rId12"/>
    <p:sldId id="292" r:id="rId13"/>
    <p:sldId id="276" r:id="rId14"/>
    <p:sldId id="291" r:id="rId15"/>
    <p:sldId id="277" r:id="rId16"/>
    <p:sldId id="275" r:id="rId17"/>
    <p:sldId id="27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68817-F596-D801-6BE6-B02147411166}" v="27" dt="2023-11-05T06:15:4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C199A98-D255-45D9-93BF-E45B864D92A0}"/>
    <pc:docChg chg="modSld">
      <pc:chgData name="Dr. Md Mehedi Hasan" userId="5eb39d97-deb0-466a-af4c-298e34812974" providerId="ADAL" clId="{2C199A98-D255-45D9-93BF-E45B864D92A0}" dt="2022-11-13T05:36:16.812" v="21" actId="20577"/>
      <pc:docMkLst>
        <pc:docMk/>
      </pc:docMkLst>
      <pc:sldChg chg="modSp mod">
        <pc:chgData name="Dr. Md Mehedi Hasan" userId="5eb39d97-deb0-466a-af4c-298e34812974" providerId="ADAL" clId="{2C199A98-D255-45D9-93BF-E45B864D92A0}" dt="2022-11-13T05:36:16.812" v="21" actId="20577"/>
        <pc:sldMkLst>
          <pc:docMk/>
          <pc:sldMk cId="1134719259" sldId="290"/>
        </pc:sldMkLst>
        <pc:graphicFrameChg chg="modGraphic">
          <ac:chgData name="Dr. Md Mehedi Hasan" userId="5eb39d97-deb0-466a-af4c-298e34812974" providerId="ADAL" clId="{2C199A98-D255-45D9-93BF-E45B864D92A0}" dt="2022-11-13T05:36:16.812" v="21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97668817-F596-D801-6BE6-B02147411166}"/>
    <pc:docChg chg="modSld">
      <pc:chgData name="Dr. Md Mehedi Hasan" userId="S::mmhasan@aiub.edu::5eb39d97-deb0-466a-af4c-298e34812974" providerId="AD" clId="Web-{97668817-F596-D801-6BE6-B02147411166}" dt="2023-11-05T06:15:30.580" v="21"/>
      <pc:docMkLst>
        <pc:docMk/>
      </pc:docMkLst>
      <pc:sldChg chg="modSp">
        <pc:chgData name="Dr. Md Mehedi Hasan" userId="S::mmhasan@aiub.edu::5eb39d97-deb0-466a-af4c-298e34812974" providerId="AD" clId="Web-{97668817-F596-D801-6BE6-B02147411166}" dt="2023-11-05T06:15:30.580" v="21"/>
        <pc:sldMkLst>
          <pc:docMk/>
          <pc:sldMk cId="1134719259" sldId="290"/>
        </pc:sldMkLst>
        <pc:graphicFrameChg chg="mod modGraphic">
          <ac:chgData name="Dr. Md Mehedi Hasan" userId="S::mmhasan@aiub.edu::5eb39d97-deb0-466a-af4c-298e34812974" providerId="AD" clId="Web-{97668817-F596-D801-6BE6-B02147411166}" dt="2023-11-05T06:15:30.580" v="21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networkingnotes.com/ccna" TargetMode="External"/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396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60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347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2E3-96E3-445B-B940-E1A118538016}"/>
              </a:ext>
            </a:extLst>
          </p:cNvPr>
          <p:cNvSpPr txBox="1"/>
          <p:nvPr/>
        </p:nvSpPr>
        <p:spPr>
          <a:xfrm>
            <a:off x="581292" y="2156604"/>
            <a:ext cx="754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Calculate metric for all possible routes  from router ONE to network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3B06-79FB-4E10-AB53-3C1F0B50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23232" r="39091" b="33131"/>
          <a:stretch/>
        </p:blipFill>
        <p:spPr>
          <a:xfrm>
            <a:off x="1329315" y="2987601"/>
            <a:ext cx="6485369" cy="2757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82F69-A706-4514-BC0D-C1D9B6F9B411}"/>
              </a:ext>
            </a:extLst>
          </p:cNvPr>
          <p:cNvSpPr txBox="1"/>
          <p:nvPr/>
        </p:nvSpPr>
        <p:spPr>
          <a:xfrm>
            <a:off x="3490332" y="5745160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473A5-F4E8-402F-9BA0-A101FC451B4F}"/>
              </a:ext>
            </a:extLst>
          </p:cNvPr>
          <p:cNvGrpSpPr/>
          <p:nvPr/>
        </p:nvGrpSpPr>
        <p:grpSpPr>
          <a:xfrm>
            <a:off x="476205" y="2264349"/>
            <a:ext cx="7599551" cy="3599596"/>
            <a:chOff x="628650" y="2125266"/>
            <a:chExt cx="7599551" cy="3599596"/>
          </a:xfrm>
        </p:grpSpPr>
        <p:pic>
          <p:nvPicPr>
            <p:cNvPr id="19" name="Content Placeholder 3">
              <a:extLst>
                <a:ext uri="{FF2B5EF4-FFF2-40B4-BE49-F238E27FC236}">
                  <a16:creationId xmlns:a16="http://schemas.microsoft.com/office/drawing/2014/main" id="{5AB08EA0-43EF-4A52-A734-B4EB6E14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125266"/>
              <a:ext cx="7599551" cy="35995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34DF0-7557-49F1-BAFD-C4147DDCFEFA}"/>
                </a:ext>
              </a:extLst>
            </p:cNvPr>
            <p:cNvSpPr txBox="1"/>
            <p:nvPr/>
          </p:nvSpPr>
          <p:spPr>
            <a:xfrm>
              <a:off x="2866279" y="2775990"/>
              <a:ext cx="2507418" cy="41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Hello, how are you? Can we be neighbors?</a:t>
              </a:r>
            </a:p>
            <a:p>
              <a:r>
                <a:rPr lang="en-US" sz="1050" dirty="0"/>
                <a:t>My AS No. and K-values are so and so….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84CD8-7DC3-4566-830D-9636BA385876}"/>
                </a:ext>
              </a:extLst>
            </p:cNvPr>
            <p:cNvSpPr txBox="1"/>
            <p:nvPr/>
          </p:nvSpPr>
          <p:spPr>
            <a:xfrm>
              <a:off x="3708336" y="3393760"/>
              <a:ext cx="2351926" cy="415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AS no. and k-values have matched?</a:t>
              </a:r>
            </a:p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F31DF-0ADB-4806-A623-72E8DA4846BC}"/>
                </a:ext>
              </a:extLst>
            </p:cNvPr>
            <p:cNvSpPr txBox="1"/>
            <p:nvPr/>
          </p:nvSpPr>
          <p:spPr>
            <a:xfrm>
              <a:off x="2899365" y="4064147"/>
              <a:ext cx="2443298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5F5D28-3DC0-4BDB-93CA-7A6BD5AA0281}"/>
                </a:ext>
              </a:extLst>
            </p:cNvPr>
            <p:cNvSpPr txBox="1"/>
            <p:nvPr/>
          </p:nvSpPr>
          <p:spPr>
            <a:xfrm>
              <a:off x="3171097" y="4624929"/>
              <a:ext cx="1734770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C315AD-7C78-4FA6-B0D7-ADBECBBC95B7}"/>
                </a:ext>
              </a:extLst>
            </p:cNvPr>
            <p:cNvSpPr txBox="1"/>
            <p:nvPr/>
          </p:nvSpPr>
          <p:spPr>
            <a:xfrm>
              <a:off x="3708336" y="5070295"/>
              <a:ext cx="2443298" cy="253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83439-2976-4F8F-B781-9300A6E747A5}"/>
                </a:ext>
              </a:extLst>
            </p:cNvPr>
            <p:cNvSpPr txBox="1"/>
            <p:nvPr/>
          </p:nvSpPr>
          <p:spPr>
            <a:xfrm>
              <a:off x="1393882" y="2914290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C7ECEE-6196-4584-9CAC-C66DC256A888}"/>
                </a:ext>
              </a:extLst>
            </p:cNvPr>
            <p:cNvSpPr txBox="1"/>
            <p:nvPr/>
          </p:nvSpPr>
          <p:spPr>
            <a:xfrm>
              <a:off x="6824138" y="2940128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5A35A-C86D-4DDE-8702-BE4F5A5FC1F2}"/>
                </a:ext>
              </a:extLst>
            </p:cNvPr>
            <p:cNvSpPr txBox="1"/>
            <p:nvPr/>
          </p:nvSpPr>
          <p:spPr>
            <a:xfrm>
              <a:off x="5276911" y="2719237"/>
              <a:ext cx="931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224.0.0.10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ACA44-70EE-42B8-9533-5B850A16B4CD}"/>
                </a:ext>
              </a:extLst>
            </p:cNvPr>
            <p:cNvSpPr txBox="1"/>
            <p:nvPr/>
          </p:nvSpPr>
          <p:spPr>
            <a:xfrm>
              <a:off x="2929658" y="3338776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18B2E-1D2D-4089-8B22-CE0864E65A68}"/>
                </a:ext>
              </a:extLst>
            </p:cNvPr>
            <p:cNvSpPr txBox="1"/>
            <p:nvPr/>
          </p:nvSpPr>
          <p:spPr>
            <a:xfrm>
              <a:off x="5364675" y="3855208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B7FB-C9DC-4194-9695-733BF7EA54E0}"/>
                </a:ext>
              </a:extLst>
            </p:cNvPr>
            <p:cNvSpPr txBox="1"/>
            <p:nvPr/>
          </p:nvSpPr>
          <p:spPr>
            <a:xfrm>
              <a:off x="5011092" y="4464912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BF36-C33A-4427-9E38-D97AF689E4D0}"/>
                </a:ext>
              </a:extLst>
            </p:cNvPr>
            <p:cNvSpPr txBox="1"/>
            <p:nvPr/>
          </p:nvSpPr>
          <p:spPr>
            <a:xfrm>
              <a:off x="2924843" y="4934575"/>
              <a:ext cx="75533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D67507-87D4-49A4-BF1E-9A87BDF00B46}"/>
              </a:ext>
            </a:extLst>
          </p:cNvPr>
          <p:cNvSpPr txBox="1"/>
          <p:nvPr/>
        </p:nvSpPr>
        <p:spPr>
          <a:xfrm>
            <a:off x="2750126" y="5623971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Neighbor discovery [3]</a:t>
            </a:r>
          </a:p>
        </p:txBody>
      </p:sp>
    </p:spTree>
    <p:extLst>
      <p:ext uri="{BB962C8B-B14F-4D97-AF65-F5344CB8AC3E}">
        <p14:creationId xmlns:p14="http://schemas.microsoft.com/office/powerpoint/2010/main" val="23002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maintenance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60D86-BD63-44CB-8BE6-37796E82F051}"/>
              </a:ext>
            </a:extLst>
          </p:cNvPr>
          <p:cNvSpPr/>
          <p:nvPr/>
        </p:nvSpPr>
        <p:spPr>
          <a:xfrm>
            <a:off x="421341" y="2228932"/>
            <a:ext cx="8301318" cy="274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neighbor discovery process, full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Otherwise, only the change in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After a neighbor discovery, the Hello packet is sent in every 5 second to know if the neighbor is still alive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a router does not </a:t>
            </a: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</a:rPr>
              <a:t>receive any Hello packet from a neighbor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within 15 seconds (called hold time), the neighbor is considered dead.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For low-bandwidth link (e.g., T1), the periods are 60 sec and 180 sec.</a:t>
            </a:r>
          </a:p>
        </p:txBody>
      </p:sp>
    </p:spTree>
    <p:extLst>
      <p:ext uri="{BB962C8B-B14F-4D97-AF65-F5344CB8AC3E}">
        <p14:creationId xmlns:p14="http://schemas.microsoft.com/office/powerpoint/2010/main" val="23747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0CE9F-28F1-4FC9-98DC-663EC70A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9688" r="40001" b="17366"/>
          <a:stretch/>
        </p:blipFill>
        <p:spPr>
          <a:xfrm>
            <a:off x="167003" y="4564593"/>
            <a:ext cx="5115700" cy="146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405C3-10CE-4745-B6C3-9D6B17A93C48}"/>
              </a:ext>
            </a:extLst>
          </p:cNvPr>
          <p:cNvSpPr txBox="1"/>
          <p:nvPr/>
        </p:nvSpPr>
        <p:spPr>
          <a:xfrm>
            <a:off x="5346504" y="2171463"/>
            <a:ext cx="305506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Reported distance:</a:t>
            </a:r>
          </a:p>
          <a:p>
            <a:r>
              <a:rPr lang="en-US" dirty="0">
                <a:latin typeface="Perpetua" panose="02020502060401020303" pitchFamily="18" charset="0"/>
              </a:rPr>
              <a:t>Distance advertised from neighbor</a:t>
            </a:r>
          </a:p>
          <a:p>
            <a:r>
              <a:rPr lang="en-US" dirty="0">
                <a:latin typeface="Perpetua" panose="02020502060401020303" pitchFamily="18" charset="0"/>
              </a:rPr>
              <a:t>as the distance between the </a:t>
            </a:r>
          </a:p>
          <a:p>
            <a:r>
              <a:rPr lang="en-US" dirty="0">
                <a:latin typeface="Perpetua" panose="02020502060401020303" pitchFamily="18" charset="0"/>
              </a:rPr>
              <a:t>Neighbor and the destination.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444F4-7CF5-489A-B7AA-4885944042AB}"/>
              </a:ext>
            </a:extLst>
          </p:cNvPr>
          <p:cNvSpPr txBox="1"/>
          <p:nvPr/>
        </p:nvSpPr>
        <p:spPr>
          <a:xfrm>
            <a:off x="5382230" y="3526196"/>
            <a:ext cx="28480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Feasible  distance (FD):</a:t>
            </a:r>
          </a:p>
          <a:p>
            <a:r>
              <a:rPr lang="en-US" dirty="0">
                <a:latin typeface="Perpetua" panose="02020502060401020303" pitchFamily="18" charset="0"/>
              </a:rPr>
              <a:t>Sum of Reported distance and</a:t>
            </a:r>
          </a:p>
          <a:p>
            <a:r>
              <a:rPr lang="en-US" dirty="0">
                <a:latin typeface="Perpetua" panose="02020502060401020303" pitchFamily="18" charset="0"/>
              </a:rPr>
              <a:t>distance between the router and</a:t>
            </a:r>
          </a:p>
          <a:p>
            <a:r>
              <a:rPr lang="en-US" dirty="0">
                <a:latin typeface="Perpetua" panose="02020502060401020303" pitchFamily="18" charset="0"/>
              </a:rPr>
              <a:t>the neighbor which reports </a:t>
            </a:r>
          </a:p>
          <a:p>
            <a:r>
              <a:rPr lang="en-US" dirty="0">
                <a:latin typeface="Perpetua" panose="02020502060401020303" pitchFamily="18" charset="0"/>
              </a:rPr>
              <a:t>the distance.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2F4B7-A5E3-48A9-B5EA-14E1EB86DC8C}"/>
              </a:ext>
            </a:extLst>
          </p:cNvPr>
          <p:cNvSpPr txBox="1"/>
          <p:nvPr/>
        </p:nvSpPr>
        <p:spPr>
          <a:xfrm>
            <a:off x="5382230" y="5157928"/>
            <a:ext cx="306115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A is the route whose 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reported distance is less than the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 feasible distance  of the  best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E34E-AFE6-4C07-BBAC-6809C1B7CF0E}"/>
              </a:ext>
            </a:extLst>
          </p:cNvPr>
          <p:cNvSpPr txBox="1"/>
          <p:nvPr/>
        </p:nvSpPr>
        <p:spPr>
          <a:xfrm>
            <a:off x="332509" y="2020996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erpetua" panose="02020502060401020303" pitchFamily="18" charset="0"/>
              </a:rPr>
              <a:t>Feasibility condition: </a:t>
            </a:r>
            <a:r>
              <a:rPr lang="en-US" dirty="0">
                <a:latin typeface="Perpetua" panose="02020502060401020303" pitchFamily="18" charset="0"/>
              </a:rPr>
              <a:t>reported distance must</a:t>
            </a:r>
          </a:p>
          <a:p>
            <a:r>
              <a:rPr lang="en-US" dirty="0">
                <a:latin typeface="Perpetua" panose="02020502060401020303" pitchFamily="18" charset="0"/>
              </a:rPr>
              <a:t>be less than the feasible distance through the successor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1DA526F-7284-4D37-9201-61A7054C3E42}"/>
              </a:ext>
            </a:extLst>
          </p:cNvPr>
          <p:cNvGrpSpPr/>
          <p:nvPr/>
        </p:nvGrpSpPr>
        <p:grpSpPr>
          <a:xfrm>
            <a:off x="884695" y="2664100"/>
            <a:ext cx="3687305" cy="2176842"/>
            <a:chOff x="884695" y="2664100"/>
            <a:chExt cx="3687305" cy="21768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5E3B3A-2C31-4311-B522-7C3E81C10B3E}"/>
                </a:ext>
              </a:extLst>
            </p:cNvPr>
            <p:cNvGrpSpPr/>
            <p:nvPr/>
          </p:nvGrpSpPr>
          <p:grpSpPr>
            <a:xfrm>
              <a:off x="884695" y="2664100"/>
              <a:ext cx="3687305" cy="2176842"/>
              <a:chOff x="884695" y="2664100"/>
              <a:chExt cx="3687305" cy="21768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FE428-1ED5-41F4-8F5A-1CFB5EAB0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23" t="10853" r="41047" b="43566"/>
              <a:stretch/>
            </p:blipFill>
            <p:spPr>
              <a:xfrm>
                <a:off x="884695" y="2664100"/>
                <a:ext cx="3687305" cy="2176842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1AA8B3-C937-4AE7-AE73-D6D2037E5AF8}"/>
                  </a:ext>
                </a:extLst>
              </p:cNvPr>
              <p:cNvGrpSpPr/>
              <p:nvPr/>
            </p:nvGrpSpPr>
            <p:grpSpPr>
              <a:xfrm>
                <a:off x="2593975" y="2722873"/>
                <a:ext cx="1174750" cy="856617"/>
                <a:chOff x="0" y="0"/>
                <a:chExt cx="1175115" cy="8571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EDE01CC-F6DB-4BB6-8D95-34278DD9C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27" t="71326" r="69687" b="23797"/>
                <a:stretch/>
              </p:blipFill>
              <p:spPr bwMode="auto">
                <a:xfrm>
                  <a:off x="596630" y="0"/>
                  <a:ext cx="578485" cy="3314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EB8C5C3-B0C6-444C-9EFA-91A6872AA878}"/>
                    </a:ext>
                  </a:extLst>
                </p:cNvPr>
                <p:cNvGrpSpPr/>
                <p:nvPr/>
              </p:nvGrpSpPr>
              <p:grpSpPr>
                <a:xfrm>
                  <a:off x="0" y="188068"/>
                  <a:ext cx="616085" cy="45719"/>
                  <a:chOff x="0" y="0"/>
                  <a:chExt cx="1162275" cy="880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79CF078-6C32-4DAD-B885-1B0112741A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7D8E3E4-9F1A-4046-8F49-0F08CF49BD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4510830-892F-4807-82B5-96E9962D96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D6C40E3-2FA5-48F0-AEDE-13898A9E964E}"/>
                    </a:ext>
                  </a:extLst>
                </p:cNvPr>
                <p:cNvGrpSpPr/>
                <p:nvPr/>
              </p:nvGrpSpPr>
              <p:grpSpPr>
                <a:xfrm rot="4615459">
                  <a:off x="651233" y="559632"/>
                  <a:ext cx="548012" cy="47079"/>
                  <a:chOff x="0" y="0"/>
                  <a:chExt cx="1162275" cy="8805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CA63F6F-8089-4B50-A33A-9D449C998C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2D57-DCB6-436C-BFC3-2239B94E25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72C64A-2EBA-46A7-B049-F37E08110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4A6DB-26BE-44B8-84C5-458B3076277D}"/>
                </a:ext>
              </a:extLst>
            </p:cNvPr>
            <p:cNvSpPr txBox="1"/>
            <p:nvPr/>
          </p:nvSpPr>
          <p:spPr>
            <a:xfrm>
              <a:off x="2706578" y="268893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807B3-6B4D-41DE-8F4C-648C1A63A947}"/>
                </a:ext>
              </a:extLst>
            </p:cNvPr>
            <p:cNvSpPr txBox="1"/>
            <p:nvPr/>
          </p:nvSpPr>
          <p:spPr>
            <a:xfrm rot="4284602">
              <a:off x="3473968" y="312792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1D087-995C-4F8C-B285-F061DC0E64AC}"/>
              </a:ext>
            </a:extLst>
          </p:cNvPr>
          <p:cNvSpPr/>
          <p:nvPr/>
        </p:nvSpPr>
        <p:spPr>
          <a:xfrm>
            <a:off x="321599" y="2017059"/>
            <a:ext cx="8389015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Neighbor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shares routing information only with neighbors. To know who the neighbors are, it uses neighbor table. When a new neighbor is discovered, EIGRP would add its address and interface on which neighbor is connected in neighbor table [4]. 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Topology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Stores all feasible successors along with the successor (best route) for each destination network. EIGRP can store up to 32 feasible successors.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Routing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stores single best route for each destination in this table. Router uses this table to forward the packet. </a:t>
            </a:r>
          </a:p>
        </p:txBody>
      </p:sp>
    </p:spTree>
    <p:extLst>
      <p:ext uri="{BB962C8B-B14F-4D97-AF65-F5344CB8AC3E}">
        <p14:creationId xmlns:p14="http://schemas.microsoft.com/office/powerpoint/2010/main" val="353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sz="4400" dirty="0">
                <a:latin typeface="Perpetua" panose="02020502060401020303" pitchFamily="18" charset="0"/>
              </a:rPr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5289-0C20-48E7-9226-E668007A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16660" r="22842" b="27454"/>
          <a:stretch/>
        </p:blipFill>
        <p:spPr>
          <a:xfrm>
            <a:off x="1908628" y="2237729"/>
            <a:ext cx="5725567" cy="34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CD8969-6935-4AB2-8602-460B3D4F57F2}"/>
              </a:ext>
            </a:extLst>
          </p:cNvPr>
          <p:cNvSpPr txBox="1"/>
          <p:nvPr/>
        </p:nvSpPr>
        <p:spPr>
          <a:xfrm>
            <a:off x="0" y="3956941"/>
            <a:ext cx="3645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v2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33300-D915-457B-8A43-8C6FEC953F85}"/>
              </a:ext>
            </a:extLst>
          </p:cNvPr>
          <p:cNvSpPr txBox="1"/>
          <p:nvPr/>
        </p:nvSpPr>
        <p:spPr>
          <a:xfrm>
            <a:off x="3601741" y="4168851"/>
            <a:ext cx="51953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eigrp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&lt;1 -65535&gt;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172.16.1.0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172.16.1.4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192.168.2.0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0.0.0.255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616F-3D7B-4BB3-9059-38D0C666435D}"/>
              </a:ext>
            </a:extLst>
          </p:cNvPr>
          <p:cNvSpPr txBox="1"/>
          <p:nvPr/>
        </p:nvSpPr>
        <p:spPr>
          <a:xfrm>
            <a:off x="6139543" y="3517115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Autonomous system no.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F7EA3-2918-4830-83FD-30E4266951D7}"/>
              </a:ext>
            </a:extLst>
          </p:cNvPr>
          <p:cNvCxnSpPr>
            <a:stCxn id="3" idx="2"/>
          </p:cNvCxnSpPr>
          <p:nvPr/>
        </p:nvCxnSpPr>
        <p:spPr>
          <a:xfrm flipH="1">
            <a:off x="6778171" y="3886447"/>
            <a:ext cx="458436" cy="56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Configuration….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D0FD-B44A-47D9-8B41-B70AA9419DFD}"/>
              </a:ext>
            </a:extLst>
          </p:cNvPr>
          <p:cNvSpPr/>
          <p:nvPr/>
        </p:nvSpPr>
        <p:spPr>
          <a:xfrm>
            <a:off x="334536" y="2694524"/>
            <a:ext cx="3423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protocol properties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protocols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neighbor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neighbor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topology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1D569-6D20-4FAB-8D04-B0C14B81AFB2}"/>
              </a:ext>
            </a:extLst>
          </p:cNvPr>
          <p:cNvSpPr/>
          <p:nvPr/>
        </p:nvSpPr>
        <p:spPr>
          <a:xfrm>
            <a:off x="4353261" y="275740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routes made by </a:t>
            </a:r>
            <a:r>
              <a:rPr lang="en-US" sz="2200" dirty="0" err="1">
                <a:latin typeface="Perpetua" panose="02020502060401020303" pitchFamily="18" charset="0"/>
              </a:rPr>
              <a:t>eigrp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route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endParaRPr lang="en-US" sz="2200" i="1" dirty="0">
              <a:latin typeface="Perpetua" panose="02020502060401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maximum hops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metric maximum-hops  &lt;1-255&gt;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the number of feasible successors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maximum-paths  </a:t>
            </a:r>
            <a:r>
              <a:rPr lang="en-US" sz="2200" i="1">
                <a:latin typeface="Perpetua" panose="02020502060401020303" pitchFamily="18" charset="0"/>
              </a:rPr>
              <a:t>&lt;0-32&gt;</a:t>
            </a:r>
            <a:endParaRPr lang="en-US" sz="2200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96467" y="1644161"/>
            <a:ext cx="8547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Computer Networking Class, </a:t>
            </a:r>
            <a:r>
              <a:rPr lang="en-US" dirty="0">
                <a:hlinkClick r:id="rId2"/>
              </a:rPr>
              <a:t>https://computernetworkingclass.blogspot.com</a:t>
            </a:r>
            <a:r>
              <a:rPr lang="en-US" dirty="0"/>
              <a:t>...</a:t>
            </a:r>
          </a:p>
          <a:p>
            <a:r>
              <a:rPr lang="en-US" dirty="0"/>
              <a:t>      /2016/08/comparison-between-rip-eigrp-igrp-and.html, [Accessed: April. 27, 2020]. </a:t>
            </a:r>
          </a:p>
          <a:p>
            <a:r>
              <a:rPr lang="en-US" dirty="0"/>
              <a:t>[2] Cisco, “https://www.cisco.com/c/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ip</a:t>
            </a:r>
            <a:r>
              <a:rPr lang="en-US" dirty="0"/>
              <a:t>/enhanced-interior...</a:t>
            </a:r>
          </a:p>
          <a:p>
            <a:r>
              <a:rPr lang="en-US" dirty="0"/>
              <a:t>     -gateway-routing-protocol-</a:t>
            </a:r>
            <a:r>
              <a:rPr lang="en-US" dirty="0" err="1"/>
              <a:t>eigrp</a:t>
            </a:r>
            <a:r>
              <a:rPr lang="en-US" dirty="0"/>
              <a:t>/16406-eigrp-toc.html, [Accessed: April. 27, 2020]. </a:t>
            </a:r>
          </a:p>
          <a:p>
            <a:r>
              <a:rPr lang="en-US" dirty="0"/>
              <a:t>[3] P. Browning, F. </a:t>
            </a:r>
            <a:r>
              <a:rPr lang="en-US" dirty="0" err="1"/>
              <a:t>Tafa</a:t>
            </a:r>
            <a:r>
              <a:rPr lang="en-US" dirty="0"/>
              <a:t>, D. Gheorghe, and D. </a:t>
            </a:r>
            <a:r>
              <a:rPr lang="en-US" dirty="0" err="1"/>
              <a:t>Barinic</a:t>
            </a:r>
            <a:r>
              <a:rPr lang="en-US" dirty="0"/>
              <a:t>, </a:t>
            </a:r>
            <a:r>
              <a:rPr lang="en-US" i="1" dirty="0"/>
              <a:t>Cisco CCNA in 60 Days</a:t>
            </a:r>
            <a:r>
              <a:rPr lang="en-US" dirty="0"/>
              <a:t>,  </a:t>
            </a:r>
          </a:p>
          <a:p>
            <a:r>
              <a:rPr lang="en-US" dirty="0"/>
              <a:t>       Reality Press Ltd., UK, 2014, pp. 581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Computer Networking Notes,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https://www.computernetworkingnotes.com/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-study-guide/eigrp-tutorial-basic-concept-explained.html, </a:t>
            </a:r>
            <a:r>
              <a:rPr lang="en-US" dirty="0"/>
              <a:t>[Accessed: April. 27, 2020].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Metric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Neighbor Discovery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Configuration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 vs EIGRP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5E8D-EA9E-47BE-BBCF-940D20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06"/>
              </p:ext>
            </p:extLst>
          </p:nvPr>
        </p:nvGraphicFramePr>
        <p:xfrm>
          <a:off x="476205" y="2137954"/>
          <a:ext cx="8491646" cy="39653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 maximum 15 routers in the network. 16 router is unreachable.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convergence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In RIP routing protocol, we cannot create a separate administrative boundary in the network.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 In EIGRP routing protocol we can create a separate administrative boundary in the  network with the help of autonomous system No. Less routing Table exchange is required.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Hop Count from source network to destination network.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RIP  works on Bellman Ford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only maintains the best route to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smaller size organization.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0A9BE-6D7F-4FEF-8CBA-E4375436B3A2}"/>
              </a:ext>
            </a:extLst>
          </p:cNvPr>
          <p:cNvSpPr/>
          <p:nvPr/>
        </p:nvSpPr>
        <p:spPr>
          <a:xfrm>
            <a:off x="583746" y="2378792"/>
            <a:ext cx="7976507" cy="190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Combination of different factors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Bandwidth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Load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Reliability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A64069-3548-4EC7-9E4E-AA886507FCA2}"/>
              </a:ext>
            </a:extLst>
          </p:cNvPr>
          <p:cNvSpPr/>
          <p:nvPr/>
        </p:nvSpPr>
        <p:spPr>
          <a:xfrm>
            <a:off x="2598234" y="2858710"/>
            <a:ext cx="155448" cy="674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D55F-42B4-45CE-94C4-95AF1CDEC959}"/>
              </a:ext>
            </a:extLst>
          </p:cNvPr>
          <p:cNvSpPr txBox="1"/>
          <p:nvPr/>
        </p:nvSpPr>
        <p:spPr>
          <a:xfrm>
            <a:off x="2888166" y="3011368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495B6-730A-4819-9ADA-5EA027E46041}"/>
              </a:ext>
            </a:extLst>
          </p:cNvPr>
          <p:cNvSpPr/>
          <p:nvPr/>
        </p:nvSpPr>
        <p:spPr>
          <a:xfrm>
            <a:off x="359229" y="2357020"/>
            <a:ext cx="8308566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No. of bits that can be sent over a link (kbps)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Depends on interface type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  &lt;1-10,000,000&gt;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 to set bandwidth in kbps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This is not real bandwidth; real bandwidth depends on clock rate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command only influence route selection by routing protocol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no bandwidth is set, the default bandwidth of an interface is considered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the lowest bandwidth among all links in a route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EEDC-4BF9-46CD-992E-179C5C6C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3863"/>
              </p:ext>
            </p:extLst>
          </p:nvPr>
        </p:nvGraphicFramePr>
        <p:xfrm>
          <a:off x="421341" y="3129280"/>
          <a:ext cx="8127999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2270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000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12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Perpetua" panose="02020502060401020303" pitchFamily="18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>
                          <a:latin typeface="Perpetua" panose="02020502060401020303" pitchFamily="18" charset="0"/>
                        </a:rPr>
                        <a:t>Bandwdith</a:t>
                      </a:r>
                      <a:endParaRPr lang="en-US" sz="2200" i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Perpetua" panose="02020502060401020303" pitchFamily="18" charset="0"/>
                        </a:rPr>
                        <a:t>Delay (microseconds)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Serial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1544 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3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1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10 </a:t>
                      </a:r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21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13A8A-4A97-4F16-B1FF-197757F8BD76}"/>
              </a:ext>
            </a:extLst>
          </p:cNvPr>
          <p:cNvSpPr txBox="1"/>
          <p:nvPr/>
        </p:nvSpPr>
        <p:spPr>
          <a:xfrm>
            <a:off x="2217423" y="2620563"/>
            <a:ext cx="454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Table II    Default bandwidth and delay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Delay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B11B-C9EC-4D1B-B20C-0EF93CE09746}"/>
              </a:ext>
            </a:extLst>
          </p:cNvPr>
          <p:cNvSpPr/>
          <p:nvPr/>
        </p:nvSpPr>
        <p:spPr>
          <a:xfrm>
            <a:off x="202602" y="2318142"/>
            <a:ext cx="8246454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is a measure of the time for a packet to reach its destination over a route (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In theory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)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practice, it is a constant set by the network engineer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To set delay for an interface,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delay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&lt;value&gt;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value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can be anything  between 10 to 167,772,140 microseconds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it is not set, the default value (Table II) of each interface comes into effect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sum of delays in exit interfaces of all routers in a route.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/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/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Bandwidth: </a:t>
                </a:r>
                <a:r>
                  <a:rPr lang="en-US" sz="2000" dirty="0">
                    <a:latin typeface="Perpetua" panose="02020502060401020303" pitchFamily="18" charset="0"/>
                  </a:rPr>
                  <a:t>kbps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Delay: 	</a:t>
                </a:r>
                <a:r>
                  <a:rPr lang="en-US" sz="2000" dirty="0">
                    <a:latin typeface="Perpetua" panose="02020502060401020303" pitchFamily="18" charset="0"/>
                  </a:rPr>
                  <a:t>Tens of microsecond</a:t>
                </a: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	If the total delay is 30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=30/10=3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blipFill>
                <a:blip r:embed="rId3"/>
                <a:stretch>
                  <a:fillRect l="-919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/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/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=56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blipFill>
                <a:blip r:embed="rId3"/>
                <a:stretch>
                  <a:fillRect l="-2264" t="-2941" r="-3019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/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=100/10+100/10+2000/10=220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blipFill>
                <a:blip r:embed="rId4"/>
                <a:stretch>
                  <a:fillRect l="-785" t="-2941" r="-7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/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56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×256=45770496</m:t>
                    </m:r>
                  </m:oMath>
                </a14:m>
                <a:r>
                  <a:rPr lang="en-US" sz="1350" dirty="0"/>
                  <a:t>*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/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=128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blipFill>
                <a:blip r:embed="rId6"/>
                <a:stretch>
                  <a:fillRect l="-2143" t="-2941" r="-321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/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=100/10+100/10+1000/10=120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blipFill>
                <a:blip r:embed="rId7"/>
                <a:stretch>
                  <a:fillRect l="-785" t="-2941" r="-7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/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128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</m:t>
                    </m:r>
                  </m:oMath>
                </a14:m>
                <a:r>
                  <a:rPr lang="en-US" sz="1350" dirty="0"/>
                  <a:t>20030720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12E93-2426-422D-ADF7-B8FBCF21E21B}"/>
              </a:ext>
            </a:extLst>
          </p:cNvPr>
          <p:cNvSpPr txBox="1"/>
          <p:nvPr/>
        </p:nvSpPr>
        <p:spPr>
          <a:xfrm>
            <a:off x="336431" y="570960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B050"/>
                </a:solidFill>
              </a:rPr>
              <a:t>Perform rounding in every steps of calculation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9F2F5-BBB2-4895-BB0B-7930F2A5BD00}"/>
              </a:ext>
            </a:extLst>
          </p:cNvPr>
          <p:cNvSpPr txBox="1"/>
          <p:nvPr/>
        </p:nvSpPr>
        <p:spPr>
          <a:xfrm>
            <a:off x="779613" y="2862427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1-4-2-B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2B9F7-818E-4CFD-B95D-C87ABC25790E}"/>
              </a:ext>
            </a:extLst>
          </p:cNvPr>
          <p:cNvSpPr txBox="1"/>
          <p:nvPr/>
        </p:nvSpPr>
        <p:spPr>
          <a:xfrm>
            <a:off x="710768" y="4212836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1-3-2-B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D0898B-A241-4D73-9333-E1C72FF877F0}"/>
              </a:ext>
            </a:extLst>
          </p:cNvPr>
          <p:cNvGrpSpPr/>
          <p:nvPr/>
        </p:nvGrpSpPr>
        <p:grpSpPr>
          <a:xfrm>
            <a:off x="4940057" y="3073166"/>
            <a:ext cx="4081279" cy="2252407"/>
            <a:chOff x="6794676" y="4268860"/>
            <a:chExt cx="4622032" cy="24723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DE3D0-E573-48C2-9187-8AF85821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652" r="54682" b="32253"/>
            <a:stretch/>
          </p:blipFill>
          <p:spPr>
            <a:xfrm>
              <a:off x="6794676" y="4268860"/>
              <a:ext cx="4622032" cy="2472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168E28-374B-4A66-A24A-96145B10D818}"/>
                </a:ext>
              </a:extLst>
            </p:cNvPr>
            <p:cNvSpPr/>
            <p:nvPr/>
          </p:nvSpPr>
          <p:spPr>
            <a:xfrm>
              <a:off x="7004649" y="6314536"/>
              <a:ext cx="741872" cy="353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A89C7A-5410-4EA9-B54E-624B05476390}"/>
              </a:ext>
            </a:extLst>
          </p:cNvPr>
          <p:cNvSpPr txBox="1"/>
          <p:nvPr/>
        </p:nvSpPr>
        <p:spPr>
          <a:xfrm>
            <a:off x="5675971" y="5325573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4374</TotalTime>
  <Words>1300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EIGRP</vt:lpstr>
      <vt:lpstr>Lecture Outline</vt:lpstr>
      <vt:lpstr>Introduction</vt:lpstr>
      <vt:lpstr>Metric</vt:lpstr>
      <vt:lpstr>Metric….</vt:lpstr>
      <vt:lpstr>Metric….</vt:lpstr>
      <vt:lpstr>Metric….</vt:lpstr>
      <vt:lpstr>Metric….</vt:lpstr>
      <vt:lpstr>Metric….</vt:lpstr>
      <vt:lpstr>Exercise</vt:lpstr>
      <vt:lpstr>Neighbor discovery</vt:lpstr>
      <vt:lpstr>Neighbor maintenance</vt:lpstr>
      <vt:lpstr>EIGRP Tables….</vt:lpstr>
      <vt:lpstr>EIGRP Tables</vt:lpstr>
      <vt:lpstr>EIGRP Tables….</vt:lpstr>
      <vt:lpstr>EIGRP Configuration</vt:lpstr>
      <vt:lpstr>EIGRP Configuration….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70</cp:revision>
  <dcterms:created xsi:type="dcterms:W3CDTF">2018-12-10T17:20:29Z</dcterms:created>
  <dcterms:modified xsi:type="dcterms:W3CDTF">2023-11-05T06:16:00Z</dcterms:modified>
</cp:coreProperties>
</file>