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1" r:id="rId5"/>
    <p:sldId id="283" r:id="rId6"/>
    <p:sldId id="287" r:id="rId7"/>
    <p:sldId id="286" r:id="rId8"/>
    <p:sldId id="289" r:id="rId9"/>
    <p:sldId id="288" r:id="rId10"/>
    <p:sldId id="290" r:id="rId11"/>
    <p:sldId id="282" r:id="rId12"/>
    <p:sldId id="301" r:id="rId13"/>
    <p:sldId id="302" r:id="rId14"/>
    <p:sldId id="280" r:id="rId15"/>
    <p:sldId id="292" r:id="rId16"/>
    <p:sldId id="281" r:id="rId17"/>
    <p:sldId id="294" r:id="rId18"/>
    <p:sldId id="278" r:id="rId19"/>
    <p:sldId id="277" r:id="rId20"/>
    <p:sldId id="265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9A73DE0-907A-45B5-9997-5E6FED80DE2E}"/>
    <pc:docChg chg="modSld">
      <pc:chgData name="Dr. Md Mehedi Hasan" userId="5eb39d97-deb0-466a-af4c-298e34812974" providerId="ADAL" clId="{79A73DE0-907A-45B5-9997-5E6FED80DE2E}" dt="2022-11-13T05:37:08.291" v="21" actId="20577"/>
      <pc:docMkLst>
        <pc:docMk/>
      </pc:docMkLst>
      <pc:sldChg chg="modSp mod">
        <pc:chgData name="Dr. Md Mehedi Hasan" userId="5eb39d97-deb0-466a-af4c-298e34812974" providerId="ADAL" clId="{79A73DE0-907A-45B5-9997-5E6FED80DE2E}" dt="2022-11-13T05:37:08.291" v="2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9A73DE0-907A-45B5-9997-5E6FED80DE2E}" dt="2022-11-13T05:37:08.291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984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52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2293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Fall 22-23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mmhasan@aiub.edu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 ID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B47FB-6365-4360-9AD6-F4D1FEF4341D}"/>
              </a:ext>
            </a:extLst>
          </p:cNvPr>
          <p:cNvSpPr txBox="1"/>
          <p:nvPr/>
        </p:nvSpPr>
        <p:spPr>
          <a:xfrm>
            <a:off x="144370" y="2320189"/>
            <a:ext cx="3501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32-bit unique dotted decimal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number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DD2EF2-58EC-4DC2-8F69-29CC4702393C}"/>
              </a:ext>
            </a:extLst>
          </p:cNvPr>
          <p:cNvGrpSpPr/>
          <p:nvPr/>
        </p:nvGrpSpPr>
        <p:grpSpPr>
          <a:xfrm>
            <a:off x="3787545" y="2362200"/>
            <a:ext cx="5063863" cy="3756009"/>
            <a:chOff x="3787545" y="2362200"/>
            <a:chExt cx="5063863" cy="37560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FEED68-CDE0-40D1-8566-90D374E5A5E7}"/>
                </a:ext>
              </a:extLst>
            </p:cNvPr>
            <p:cNvGrpSpPr/>
            <p:nvPr/>
          </p:nvGrpSpPr>
          <p:grpSpPr>
            <a:xfrm>
              <a:off x="3787545" y="2362200"/>
              <a:ext cx="5063863" cy="3478506"/>
              <a:chOff x="3787545" y="2100142"/>
              <a:chExt cx="5063863" cy="347850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11CB6C5-E7C9-439C-870E-CC367CC91D95}"/>
                  </a:ext>
                </a:extLst>
              </p:cNvPr>
              <p:cNvGrpSpPr/>
              <p:nvPr/>
            </p:nvGrpSpPr>
            <p:grpSpPr>
              <a:xfrm>
                <a:off x="3787545" y="2669449"/>
                <a:ext cx="5063863" cy="2909199"/>
                <a:chOff x="3751338" y="2616336"/>
                <a:chExt cx="5063863" cy="2909199"/>
              </a:xfrm>
            </p:grpSpPr>
            <p:sp>
              <p:nvSpPr>
                <p:cNvPr id="28" name="Flowchart: Decision 27">
                  <a:extLst>
                    <a:ext uri="{FF2B5EF4-FFF2-40B4-BE49-F238E27FC236}">
                      <a16:creationId xmlns:a16="http://schemas.microsoft.com/office/drawing/2014/main" id="{7AF0C345-7469-45C6-923E-DFB099FD5714}"/>
                    </a:ext>
                  </a:extLst>
                </p:cNvPr>
                <p:cNvSpPr/>
                <p:nvPr/>
              </p:nvSpPr>
              <p:spPr>
                <a:xfrm>
                  <a:off x="6882252" y="2616336"/>
                  <a:ext cx="1877289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Manually configured?</a:t>
                  </a:r>
                </a:p>
              </p:txBody>
            </p:sp>
            <p:sp>
              <p:nvSpPr>
                <p:cNvPr id="29" name="Flowchart: Decision 28">
                  <a:extLst>
                    <a:ext uri="{FF2B5EF4-FFF2-40B4-BE49-F238E27FC236}">
                      <a16:creationId xmlns:a16="http://schemas.microsoft.com/office/drawing/2014/main" id="{A46F4E8E-B56D-48D7-96DB-4C331392C930}"/>
                    </a:ext>
                  </a:extLst>
                </p:cNvPr>
                <p:cNvSpPr/>
                <p:nvPr/>
              </p:nvSpPr>
              <p:spPr>
                <a:xfrm>
                  <a:off x="6826593" y="3791432"/>
                  <a:ext cx="1988608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Loopback interface configured?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264B7F-1820-4D42-89D9-83049B589D9F}"/>
                    </a:ext>
                  </a:extLst>
                </p:cNvPr>
                <p:cNvSpPr txBox="1"/>
                <p:nvPr/>
              </p:nvSpPr>
              <p:spPr>
                <a:xfrm>
                  <a:off x="4692959" y="2924007"/>
                  <a:ext cx="18224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Manually configured RID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B3DDCE8-6838-4CEA-B602-BCDB68FFEE76}"/>
                    </a:ext>
                  </a:extLst>
                </p:cNvPr>
                <p:cNvSpPr txBox="1"/>
                <p:nvPr/>
              </p:nvSpPr>
              <p:spPr>
                <a:xfrm>
                  <a:off x="4349955" y="4017618"/>
                  <a:ext cx="21478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loopback interfaces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F5C415-0525-4C23-AF73-7ED5B5C78297}"/>
                    </a:ext>
                  </a:extLst>
                </p:cNvPr>
                <p:cNvSpPr txBox="1"/>
                <p:nvPr/>
              </p:nvSpPr>
              <p:spPr>
                <a:xfrm>
                  <a:off x="6497787" y="4936695"/>
                  <a:ext cx="207011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physical interfaces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69141F-A2B9-4525-BD36-5B3D9193FCF0}"/>
                    </a:ext>
                  </a:extLst>
                </p:cNvPr>
                <p:cNvSpPr/>
                <p:nvPr/>
              </p:nvSpPr>
              <p:spPr>
                <a:xfrm>
                  <a:off x="3751338" y="5167134"/>
                  <a:ext cx="723782" cy="3584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Stop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9C087E-D886-45B2-B501-37AB96C7862C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820897" y="3550693"/>
                  <a:ext cx="0" cy="2407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852C21A-96A3-455F-9977-194472152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897" y="4729966"/>
                  <a:ext cx="0" cy="1928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05DF4A4-A741-48D8-9F92-10C8D19F1286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 flipH="1" flipV="1">
                  <a:off x="6497787" y="3066645"/>
                  <a:ext cx="384465" cy="16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92A4995-738B-4974-B3EB-0FB058CD9317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flipH="1">
                  <a:off x="6497787" y="4258611"/>
                  <a:ext cx="3288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BA6B0DB-6269-448D-B5D9-765C041F4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5701" y="3066645"/>
                  <a:ext cx="0" cy="2131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BCE46D8-A690-443C-BD0A-58BBB723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3229" y="4279228"/>
                  <a:ext cx="1800" cy="91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FF71416-C4DB-4E4E-B31F-0275F52A8BB2}"/>
                    </a:ext>
                  </a:extLst>
                </p:cNvPr>
                <p:cNvCxnSpPr>
                  <a:cxnSpLocks/>
                  <a:endCxn id="34" idx="6"/>
                </p:cNvCxnSpPr>
                <p:nvPr/>
              </p:nvCxnSpPr>
              <p:spPr>
                <a:xfrm flipH="1">
                  <a:off x="4475120" y="5344312"/>
                  <a:ext cx="2040262" cy="20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CD076EA-34C5-4063-8384-C6E344FFFAF2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3955701" y="3077896"/>
                  <a:ext cx="737258" cy="562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748A6F7-311A-4537-A147-237B4CB33194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113229" y="4279228"/>
                  <a:ext cx="23672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0DC615-0C66-4F02-9066-940ADE6029B7}"/>
                    </a:ext>
                  </a:extLst>
                </p:cNvPr>
                <p:cNvSpPr txBox="1"/>
                <p:nvPr/>
              </p:nvSpPr>
              <p:spPr>
                <a:xfrm>
                  <a:off x="6477525" y="2675721"/>
                  <a:ext cx="4249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Yes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065A795-7119-459F-AE1C-580B3473C849}"/>
                    </a:ext>
                  </a:extLst>
                </p:cNvPr>
                <p:cNvSpPr txBox="1"/>
                <p:nvPr/>
              </p:nvSpPr>
              <p:spPr>
                <a:xfrm>
                  <a:off x="7327675" y="3467686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C2A6C5-29A6-4519-88AC-9E79C218951A}"/>
                    </a:ext>
                  </a:extLst>
                </p:cNvPr>
                <p:cNvSpPr txBox="1"/>
                <p:nvPr/>
              </p:nvSpPr>
              <p:spPr>
                <a:xfrm>
                  <a:off x="7337849" y="4636612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895F71-737C-426A-81BC-6842A90854F3}"/>
                  </a:ext>
                </a:extLst>
              </p:cNvPr>
              <p:cNvSpPr txBox="1"/>
              <p:nvPr/>
            </p:nvSpPr>
            <p:spPr>
              <a:xfrm>
                <a:off x="6497053" y="3906046"/>
                <a:ext cx="424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Perpetua" panose="02020502060401020303" pitchFamily="18" charset="0"/>
                  </a:rPr>
                  <a:t>Yes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7E2578-BA41-4A71-A966-D8FA993CE08B}"/>
                  </a:ext>
                </a:extLst>
              </p:cNvPr>
              <p:cNvSpPr/>
              <p:nvPr/>
            </p:nvSpPr>
            <p:spPr>
              <a:xfrm>
                <a:off x="7495212" y="2100142"/>
                <a:ext cx="723782" cy="3584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Start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DC234E-577B-47CE-A867-D821A3C86116}"/>
                  </a:ext>
                </a:extLst>
              </p:cNvPr>
              <p:cNvCxnSpPr>
                <a:cxnSpLocks/>
                <a:stCxn id="51" idx="4"/>
                <a:endCxn id="28" idx="0"/>
              </p:cNvCxnSpPr>
              <p:nvPr/>
            </p:nvCxnSpPr>
            <p:spPr>
              <a:xfrm>
                <a:off x="7857103" y="2458543"/>
                <a:ext cx="1" cy="21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736F3A-E626-4E60-BDEF-A5601E38E116}"/>
                </a:ext>
              </a:extLst>
            </p:cNvPr>
            <p:cNvSpPr txBox="1"/>
            <p:nvPr/>
          </p:nvSpPr>
          <p:spPr>
            <a:xfrm>
              <a:off x="4651133" y="5748877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Router ID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44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C0EF2-2E92-497E-80EF-4CB4EDAA2A38}"/>
              </a:ext>
            </a:extLst>
          </p:cNvPr>
          <p:cNvSpPr txBox="1"/>
          <p:nvPr/>
        </p:nvSpPr>
        <p:spPr>
          <a:xfrm>
            <a:off x="467057" y="2146966"/>
            <a:ext cx="63112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Point-to-point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only two routers 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directly.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Broadcast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more than two routers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A7FC6-D19F-4BE5-898B-248902EF82B2}"/>
              </a:ext>
            </a:extLst>
          </p:cNvPr>
          <p:cNvSpPr/>
          <p:nvPr/>
        </p:nvSpPr>
        <p:spPr>
          <a:xfrm>
            <a:off x="-1" y="3766489"/>
            <a:ext cx="893717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Designated router (DR)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All database exchange is done via DR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Backup Designated router (BDR)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second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second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If the DR fails, the BDR takes over.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A5705-5EE2-477B-8103-1A660BE40980}"/>
              </a:ext>
            </a:extLst>
          </p:cNvPr>
          <p:cNvSpPr/>
          <p:nvPr/>
        </p:nvSpPr>
        <p:spPr>
          <a:xfrm>
            <a:off x="0" y="6408995"/>
            <a:ext cx="64481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DROTHER: </a:t>
            </a:r>
            <a:r>
              <a:rPr lang="en-US" sz="2000" dirty="0">
                <a:latin typeface="Perpetua" panose="02020502060401020303" pitchFamily="18" charset="0"/>
              </a:rPr>
              <a:t>The router which is neither DR nor BDR [2]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B412-7EB2-4D94-B589-E69A7A718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86" y="2576149"/>
            <a:ext cx="3931285" cy="177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E29C3-4231-4EF2-8820-8ACBDB743A1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72" y="2397396"/>
            <a:ext cx="3408045" cy="21285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12B21-C9FB-4216-BB8F-E7F98A849191}"/>
              </a:ext>
            </a:extLst>
          </p:cNvPr>
          <p:cNvSpPr txBox="1"/>
          <p:nvPr/>
        </p:nvSpPr>
        <p:spPr>
          <a:xfrm>
            <a:off x="421341" y="4536922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point-to-point network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DFB1-A889-4B08-90D1-DEAB6999C68A}"/>
              </a:ext>
            </a:extLst>
          </p:cNvPr>
          <p:cNvSpPr txBox="1"/>
          <p:nvPr/>
        </p:nvSpPr>
        <p:spPr>
          <a:xfrm>
            <a:off x="4822272" y="4656276"/>
            <a:ext cx="35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Broadcast network ,  DR and BDR</a:t>
            </a:r>
          </a:p>
          <a:p>
            <a:r>
              <a:rPr lang="en-US" dirty="0">
                <a:latin typeface="Perpetua" panose="02020502060401020303" pitchFamily="18" charset="0"/>
              </a:rPr>
              <a:t>            election </a:t>
            </a:r>
          </a:p>
        </p:txBody>
      </p:sp>
    </p:spTree>
    <p:extLst>
      <p:ext uri="{BB962C8B-B14F-4D97-AF65-F5344CB8AC3E}">
        <p14:creationId xmlns:p14="http://schemas.microsoft.com/office/powerpoint/2010/main" val="212833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6EC08-D014-407A-9BCE-C812B4B2C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44880"/>
            <a:ext cx="6017895" cy="3187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088154-D673-4A2A-BB9A-EBE3EE10E8DF}"/>
              </a:ext>
            </a:extLst>
          </p:cNvPr>
          <p:cNvSpPr/>
          <p:nvPr/>
        </p:nvSpPr>
        <p:spPr>
          <a:xfrm>
            <a:off x="1630952" y="5660265"/>
            <a:ext cx="57585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Perpetua" panose="02020502060401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Fig. 7 Illustration of update exchange through DR and BDR </a:t>
            </a:r>
            <a:endParaRPr lang="en-US" sz="1600" dirty="0">
              <a:effectLst/>
              <a:latin typeface="Perpetua" panose="02020502060401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A6812-7222-45D7-9E2A-6EC95505A1B1}"/>
              </a:ext>
            </a:extLst>
          </p:cNvPr>
          <p:cNvSpPr/>
          <p:nvPr/>
        </p:nvSpPr>
        <p:spPr>
          <a:xfrm>
            <a:off x="272989" y="2042731"/>
            <a:ext cx="7846251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specify a range of network addresses.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Inverted subnet mask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EIGRP, OSPF and  Access-List.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to get wildcard mask of an IP address?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Subtract the subnet mask from 255.255.255.255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does each bit of a wildcard mask mean?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0 : All IP address in the range must match the bit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1 : Different IP address in the range can have different value in the bit position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FA71-4F90-4928-A379-88DDF60B9D7D}"/>
              </a:ext>
            </a:extLst>
          </p:cNvPr>
          <p:cNvSpPr txBox="1"/>
          <p:nvPr/>
        </p:nvSpPr>
        <p:spPr>
          <a:xfrm>
            <a:off x="307530" y="2228671"/>
            <a:ext cx="6744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Only 192.168.3.0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        </a:t>
            </a:r>
            <a:r>
              <a:rPr lang="en-US" sz="2000" dirty="0">
                <a:latin typeface="Perpetua" panose="02020502060401020303" pitchFamily="18" charset="0"/>
              </a:rPr>
              <a:t>     All bits must match.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All bits 0. (00000000.00000000.00000000.00000000)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DBE4-995C-4F6A-8C77-0CFA719A7D0C}"/>
              </a:ext>
            </a:extLst>
          </p:cNvPr>
          <p:cNvSpPr txBox="1"/>
          <p:nvPr/>
        </p:nvSpPr>
        <p:spPr>
          <a:xfrm>
            <a:off x="307530" y="3520365"/>
            <a:ext cx="7862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192.168.3.0 to 192.168.3.255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Match first three block (24 bits) and fourth block can take any value</a:t>
            </a:r>
            <a:endParaRPr lang="en-US" sz="2000" dirty="0">
              <a:latin typeface="Perpetua" panose="02020502060401020303" pitchFamily="18" charset="0"/>
            </a:endParaRP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A2D0-C285-4362-A658-862BFC555E5D}"/>
              </a:ext>
            </a:extLst>
          </p:cNvPr>
          <p:cNvSpPr txBox="1"/>
          <p:nvPr/>
        </p:nvSpPr>
        <p:spPr>
          <a:xfrm>
            <a:off x="1125282" y="4977120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0100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6FCA-78B6-4B60-8C6A-1D950E0AACB5}"/>
              </a:ext>
            </a:extLst>
          </p:cNvPr>
          <p:cNvSpPr/>
          <p:nvPr/>
        </p:nvSpPr>
        <p:spPr>
          <a:xfrm>
            <a:off x="398127" y="4551416"/>
            <a:ext cx="665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192.168.3.4 to 192.168.3.13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0CB8C-381D-4716-A8E0-CDE2B340932B}"/>
              </a:ext>
            </a:extLst>
          </p:cNvPr>
          <p:cNvSpPr txBox="1"/>
          <p:nvPr/>
        </p:nvSpPr>
        <p:spPr>
          <a:xfrm>
            <a:off x="1125282" y="5314186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1101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F3FBF-B705-4224-94B6-4142ABAF1AE0}"/>
              </a:ext>
            </a:extLst>
          </p:cNvPr>
          <p:cNvCxnSpPr/>
          <p:nvPr/>
        </p:nvCxnSpPr>
        <p:spPr>
          <a:xfrm>
            <a:off x="967666" y="5683518"/>
            <a:ext cx="3929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4CB513-AF63-420C-8DE2-2502687CF74A}"/>
              </a:ext>
            </a:extLst>
          </p:cNvPr>
          <p:cNvSpPr txBox="1"/>
          <p:nvPr/>
        </p:nvSpPr>
        <p:spPr>
          <a:xfrm>
            <a:off x="5380793" y="5535333"/>
            <a:ext cx="3666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00000000.0000000.00000000.0000</a:t>
            </a:r>
            <a:r>
              <a:rPr lang="en-US" dirty="0">
                <a:latin typeface="Perpetua" panose="02020502060401020303" pitchFamily="18" charset="0"/>
              </a:rPr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024C7-FD32-401C-ACA7-B84C214B2DC1}"/>
              </a:ext>
            </a:extLst>
          </p:cNvPr>
          <p:cNvSpPr txBox="1"/>
          <p:nvPr/>
        </p:nvSpPr>
        <p:spPr>
          <a:xfrm>
            <a:off x="5380793" y="5785736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WCM: 0.0.0.15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D1971-04E5-4BF6-937C-574989A3C66B}"/>
              </a:ext>
            </a:extLst>
          </p:cNvPr>
          <p:cNvSpPr txBox="1"/>
          <p:nvPr/>
        </p:nvSpPr>
        <p:spPr>
          <a:xfrm>
            <a:off x="5444764" y="4655802"/>
            <a:ext cx="339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First 28 bits same.</a:t>
            </a:r>
          </a:p>
          <a:p>
            <a:r>
              <a:rPr lang="en-US" dirty="0">
                <a:latin typeface="Perpetua" panose="02020502060401020303" pitchFamily="18" charset="0"/>
              </a:rPr>
              <a:t>Match first 28 bits; make them all zero</a:t>
            </a:r>
          </a:p>
          <a:p>
            <a:r>
              <a:rPr lang="en-US" dirty="0">
                <a:latin typeface="Perpetua" panose="02020502060401020303" pitchFamily="18" charset="0"/>
              </a:rPr>
              <a:t>Make rest of the bits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1B450-F140-402C-8EDF-F89A6CDF2833}"/>
              </a:ext>
            </a:extLst>
          </p:cNvPr>
          <p:cNvSpPr txBox="1"/>
          <p:nvPr/>
        </p:nvSpPr>
        <p:spPr>
          <a:xfrm>
            <a:off x="1431403" y="6449021"/>
            <a:ext cx="598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Actual IP range: 192.168.3.0 to 192.168.3.15 under WCM: 0.0.0.15</a:t>
            </a:r>
          </a:p>
        </p:txBody>
      </p:sp>
    </p:spTree>
    <p:extLst>
      <p:ext uri="{BB962C8B-B14F-4D97-AF65-F5344CB8AC3E}">
        <p14:creationId xmlns:p14="http://schemas.microsoft.com/office/powerpoint/2010/main" val="320528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E9309-547C-4B5F-9122-914481BF1A70}"/>
              </a:ext>
            </a:extLst>
          </p:cNvPr>
          <p:cNvSpPr txBox="1"/>
          <p:nvPr/>
        </p:nvSpPr>
        <p:spPr>
          <a:xfrm>
            <a:off x="1044052" y="4541747"/>
            <a:ext cx="55267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Configuration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process_id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network_IP</a:t>
            </a:r>
            <a:r>
              <a:rPr lang="en-US" sz="2000" i="1" dirty="0">
                <a:solidFill>
                  <a:srgbClr val="C00000"/>
                </a:solidFill>
                <a:latin typeface="Perpetua" panose="02020502060401020303" pitchFamily="18" charset="0"/>
              </a:rPr>
              <a:t>  WCM</a:t>
            </a:r>
            <a:r>
              <a:rPr lang="en-US" sz="2000" dirty="0">
                <a:solidFill>
                  <a:schemeClr val="accent1"/>
                </a:solidFill>
                <a:latin typeface="Perpetua" panose="02020502060401020303" pitchFamily="18" charset="0"/>
              </a:rPr>
              <a:t>  area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area_id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0272-9B1A-4E78-8505-92C141A49ABE}"/>
              </a:ext>
            </a:extLst>
          </p:cNvPr>
          <p:cNvSpPr txBox="1"/>
          <p:nvPr/>
        </p:nvSpPr>
        <p:spPr>
          <a:xfrm>
            <a:off x="996510" y="5829707"/>
            <a:ext cx="629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Process ID is an integer. Not all routers need to have the same process ID.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6948E-7EC6-4639-8C15-AF9E64B79D46}"/>
              </a:ext>
            </a:extLst>
          </p:cNvPr>
          <p:cNvSpPr txBox="1"/>
          <p:nvPr/>
        </p:nvSpPr>
        <p:spPr>
          <a:xfrm>
            <a:off x="179065" y="4780962"/>
            <a:ext cx="5277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R1(config)# router –id  1.1.1.1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0.0.0.3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172.16.1.4    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0.0.0.3  area 0</a:t>
            </a:r>
          </a:p>
        </p:txBody>
      </p:sp>
    </p:spTree>
    <p:extLst>
      <p:ext uri="{BB962C8B-B14F-4D97-AF65-F5344CB8AC3E}">
        <p14:creationId xmlns:p14="http://schemas.microsoft.com/office/powerpoint/2010/main" val="366731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484D0E-CCC7-4C67-BA12-0B6C9A49985C}"/>
              </a:ext>
            </a:extLst>
          </p:cNvPr>
          <p:cNvGrpSpPr/>
          <p:nvPr/>
        </p:nvGrpSpPr>
        <p:grpSpPr>
          <a:xfrm>
            <a:off x="179065" y="2174945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C1BF68A2-72F9-4223-A70C-6B04FA674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7E6388-5C6E-4E3A-B956-E7E03EA244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7AED22-B613-47E9-8DC1-E0C2EBB12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0807C8-FAAA-4255-9F27-221460DEEFD9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3A31A-B5DD-4C05-AB3B-692CA5237633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911581-481D-458C-B919-4C103215AB6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37A7-2CFA-458C-B246-3D938E2840AA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AE1EA5-34EB-4A9F-8DDC-657D537C2AAC}"/>
              </a:ext>
            </a:extLst>
          </p:cNvPr>
          <p:cNvSpPr txBox="1"/>
          <p:nvPr/>
        </p:nvSpPr>
        <p:spPr>
          <a:xfrm>
            <a:off x="232148" y="4442026"/>
            <a:ext cx="538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0.0.0.255  area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92FC6-22B2-41D0-B4D2-CBEA8F2FD9E3}"/>
              </a:ext>
            </a:extLst>
          </p:cNvPr>
          <p:cNvSpPr txBox="1"/>
          <p:nvPr/>
        </p:nvSpPr>
        <p:spPr>
          <a:xfrm>
            <a:off x="3249931" y="5400867"/>
            <a:ext cx="5813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erpetua" panose="02020502060401020303" pitchFamily="18" charset="0"/>
              </a:rPr>
              <a:t>ospf</a:t>
            </a:r>
            <a:r>
              <a:rPr lang="en-US" dirty="0">
                <a:latin typeface="Perpetua" panose="02020502060401020303" pitchFamily="18" charset="0"/>
              </a:rPr>
              <a:t> protocol will be used in any network of area 0 which is </a:t>
            </a:r>
          </a:p>
          <a:p>
            <a:r>
              <a:rPr lang="en-US" dirty="0">
                <a:latin typeface="Perpetua" panose="02020502060401020303" pitchFamily="18" charset="0"/>
              </a:rPr>
              <a:t>connected to the router, having network  IP address with first three </a:t>
            </a:r>
          </a:p>
          <a:p>
            <a:r>
              <a:rPr lang="en-US" dirty="0">
                <a:latin typeface="Perpetua" panose="02020502060401020303" pitchFamily="18" charset="0"/>
              </a:rPr>
              <a:t>octets 172.16.1 [2]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83946-8353-4FE4-998E-C70482345193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2801569" y="5365356"/>
            <a:ext cx="448362" cy="49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CBD18-F4DC-47F1-9ADC-02834081481E}"/>
              </a:ext>
            </a:extLst>
          </p:cNvPr>
          <p:cNvSpPr/>
          <p:nvPr/>
        </p:nvSpPr>
        <p:spPr>
          <a:xfrm>
            <a:off x="232148" y="5007006"/>
            <a:ext cx="5138842" cy="35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Commands….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0955E-32A8-458E-B80D-FF61C22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1" y="2497262"/>
            <a:ext cx="6074361" cy="3632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638A0-061E-42F4-84D9-77CEE90F4081}"/>
              </a:ext>
            </a:extLst>
          </p:cNvPr>
          <p:cNvSpPr txBox="1"/>
          <p:nvPr/>
        </p:nvSpPr>
        <p:spPr>
          <a:xfrm>
            <a:off x="1296140" y="2101297"/>
            <a:ext cx="5353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TABLE II Command for verifying configuration [2]</a:t>
            </a:r>
          </a:p>
        </p:txBody>
      </p:sp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Theory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8F572-91A7-46F2-8AB1-094C57E48760}"/>
              </a:ext>
            </a:extLst>
          </p:cNvPr>
          <p:cNvSpPr/>
          <p:nvPr/>
        </p:nvSpPr>
        <p:spPr>
          <a:xfrm>
            <a:off x="359546" y="1669404"/>
            <a:ext cx="842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Computer Networking Class, </a:t>
            </a:r>
            <a:r>
              <a:rPr lang="en-US" dirty="0">
                <a:latin typeface="Perpetua" panose="02020502060401020303" pitchFamily="18" charset="0"/>
                <a:hlinkClick r:id="rId2"/>
              </a:rPr>
              <a:t>https://computernetworkingclass.blogspot.com</a:t>
            </a:r>
            <a:r>
              <a:rPr lang="en-US" dirty="0">
                <a:latin typeface="Perpetua" panose="02020502060401020303" pitchFamily="18" charset="0"/>
              </a:rPr>
              <a:t>...</a:t>
            </a:r>
          </a:p>
          <a:p>
            <a:r>
              <a:rPr lang="en-US" dirty="0">
                <a:latin typeface="Perpetua" panose="02020502060401020303" pitchFamily="18" charset="0"/>
              </a:rPr>
              <a:t>      /2016/08/comparison-between-rip-eigrp-igrp-and.html, [Accessed: May 2, 2020].</a:t>
            </a:r>
          </a:p>
          <a:p>
            <a:r>
              <a:rPr lang="en-US" dirty="0">
                <a:latin typeface="Perpetua" panose="02020502060401020303" pitchFamily="18" charset="0"/>
              </a:rPr>
              <a:t>[2] W. Odom, Official Cert </a:t>
            </a:r>
            <a:r>
              <a:rPr lang="en-US" dirty="0" err="1">
                <a:latin typeface="Perpetua" panose="02020502060401020303" pitchFamily="18" charset="0"/>
              </a:rPr>
              <a:t>Gudie</a:t>
            </a:r>
            <a:r>
              <a:rPr lang="en-US" dirty="0">
                <a:latin typeface="Perpetua" panose="02020502060401020303" pitchFamily="18" charset="0"/>
              </a:rPr>
              <a:t> CCNA 200-301 Volume 1, Pearson Education, Inc., USA, 2020, </a:t>
            </a:r>
          </a:p>
          <a:p>
            <a:r>
              <a:rPr lang="en-US" dirty="0">
                <a:latin typeface="Perpetua" panose="02020502060401020303" pitchFamily="18" charset="0"/>
              </a:rPr>
              <a:t>       pp. 449-497.</a:t>
            </a:r>
          </a:p>
          <a:p>
            <a:r>
              <a:rPr lang="en-US" dirty="0">
                <a:latin typeface="Perpetua" panose="02020502060401020303" pitchFamily="18" charset="0"/>
              </a:rPr>
              <a:t>[3] J. Macfarlane, </a:t>
            </a:r>
            <a:r>
              <a:rPr lang="en-US" i="1" dirty="0">
                <a:latin typeface="Perpetua" panose="02020502060401020303" pitchFamily="18" charset="0"/>
              </a:rPr>
              <a:t>Network Routing Basics</a:t>
            </a:r>
            <a:r>
              <a:rPr lang="en-US" dirty="0">
                <a:latin typeface="Perpetua" panose="02020502060401020303" pitchFamily="18" charset="0"/>
              </a:rPr>
              <a:t>, Wiley Publications. Inc., USA, 2006, pp.  254.</a:t>
            </a:r>
          </a:p>
          <a:p>
            <a:r>
              <a:rPr lang="en-US" dirty="0">
                <a:latin typeface="Perpetua" panose="02020502060401020303" pitchFamily="18" charset="0"/>
              </a:rPr>
              <a:t>[4] OSPF, “http://www.certiology.com/cisco-certifications/ccna/ccna-routing-and-switching/free-cisco-ccna-study-guide/ospf.html, [Accessed: May 2, 2020]..</a:t>
            </a:r>
            <a:endParaRPr lang="en-FI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E86F898F-0819-4D22-8CC4-56E9B1413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0647"/>
              </p:ext>
            </p:extLst>
          </p:nvPr>
        </p:nvGraphicFramePr>
        <p:xfrm>
          <a:off x="476205" y="2137954"/>
          <a:ext cx="8491646" cy="41025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OSPF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Supports unlimited number of routers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Fastest convergence speed due to the area concept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47822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Cisco proprietary protocol and can be implemented only in Cisco routers.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standard protocol and can be implement in any router.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only.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Dijkstra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in routing table and all routes in database table.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465105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Easy to implement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 implementation is complicated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2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Area</a:t>
            </a:r>
            <a:endParaRPr lang="en-FI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D2DA0FE6-C234-4393-88A3-3F88F3DEE757}"/>
              </a:ext>
            </a:extLst>
          </p:cNvPr>
          <p:cNvGrpSpPr/>
          <p:nvPr/>
        </p:nvGrpSpPr>
        <p:grpSpPr>
          <a:xfrm>
            <a:off x="4247207" y="2414822"/>
            <a:ext cx="4896793" cy="3483507"/>
            <a:chOff x="4247207" y="2414822"/>
            <a:chExt cx="4896793" cy="34835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44570-3154-45D7-80C4-3D9A5591EB8F}"/>
                </a:ext>
              </a:extLst>
            </p:cNvPr>
            <p:cNvGrpSpPr/>
            <p:nvPr/>
          </p:nvGrpSpPr>
          <p:grpSpPr>
            <a:xfrm>
              <a:off x="4247207" y="2414822"/>
              <a:ext cx="4896793" cy="2910751"/>
              <a:chOff x="4230521" y="2456973"/>
              <a:chExt cx="4896793" cy="2910751"/>
            </a:xfrm>
          </p:grpSpPr>
          <p:pic>
            <p:nvPicPr>
              <p:cNvPr id="1026" name="Picture 2" descr="Types of OSPF routers">
                <a:extLst>
                  <a:ext uri="{FF2B5EF4-FFF2-40B4-BE49-F238E27FC236}">
                    <a16:creationId xmlns:a16="http://schemas.microsoft.com/office/drawing/2014/main" id="{4D99BE31-DC5F-4146-8028-10C8805C0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1F100BD-4F0C-4D71-81F1-A72165781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C6DF83-4A35-41E1-9F08-A3F9C220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4276F4-ED80-4DD0-9BF5-6DAD1DA05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914A004-798B-460E-A0F0-72DB8C00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90C126-B8F9-4D3F-B3D2-9188474EB9C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B8AF33-9182-45FB-ABF3-381B1ECBCBE3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DCD178-FB0F-4999-8B93-E9218E6401A9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FA541-972B-4365-830F-5C90A769F214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4282A-E2E1-4763-B054-2419D6E41527}"/>
                  </a:ext>
                </a:extLst>
              </p:cNvPr>
              <p:cNvSpPr txBox="1"/>
              <p:nvPr/>
            </p:nvSpPr>
            <p:spPr>
              <a:xfrm>
                <a:off x="7870688" y="3343500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DB93EF-D784-48DD-92C1-3F2AD477F560}"/>
                </a:ext>
              </a:extLst>
            </p:cNvPr>
            <p:cNvSpPr txBox="1"/>
            <p:nvPr/>
          </p:nvSpPr>
          <p:spPr>
            <a:xfrm>
              <a:off x="4572000" y="5528997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D47205-FA5C-45DD-BD27-63D3F6CB67B8}"/>
              </a:ext>
            </a:extLst>
          </p:cNvPr>
          <p:cNvSpPr txBox="1"/>
          <p:nvPr/>
        </p:nvSpPr>
        <p:spPr>
          <a:xfrm>
            <a:off x="260845" y="2537513"/>
            <a:ext cx="435305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autonomous system (AS) is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divided into one or more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area is given an area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AS must have an area having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ID 0 (zero) for multi-area OSPF.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Such area is called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areas of an AS must be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connected to the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router in an area exchanges routing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information with the routers of its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area only (by default)</a:t>
            </a:r>
          </a:p>
        </p:txBody>
      </p:sp>
    </p:spTree>
    <p:extLst>
      <p:ext uri="{BB962C8B-B14F-4D97-AF65-F5344CB8AC3E}">
        <p14:creationId xmlns:p14="http://schemas.microsoft.com/office/powerpoint/2010/main" val="36484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Routers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B7D5FC-AB7F-403A-B98B-70441F0EBEFD}"/>
              </a:ext>
            </a:extLst>
          </p:cNvPr>
          <p:cNvGrpSpPr/>
          <p:nvPr/>
        </p:nvGrpSpPr>
        <p:grpSpPr>
          <a:xfrm>
            <a:off x="4753330" y="2086139"/>
            <a:ext cx="4443936" cy="3298229"/>
            <a:chOff x="4247207" y="2414822"/>
            <a:chExt cx="4767942" cy="32251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5EA50-4562-4A29-837E-D5117F161C88}"/>
                </a:ext>
              </a:extLst>
            </p:cNvPr>
            <p:cNvGrpSpPr/>
            <p:nvPr/>
          </p:nvGrpSpPr>
          <p:grpSpPr>
            <a:xfrm>
              <a:off x="4247207" y="2414822"/>
              <a:ext cx="4767942" cy="2910751"/>
              <a:chOff x="4230521" y="2456973"/>
              <a:chExt cx="4767942" cy="2910751"/>
            </a:xfrm>
          </p:grpSpPr>
          <p:pic>
            <p:nvPicPr>
              <p:cNvPr id="8" name="Picture 2" descr="Types of OSPF routers">
                <a:extLst>
                  <a:ext uri="{FF2B5EF4-FFF2-40B4-BE49-F238E27FC236}">
                    <a16:creationId xmlns:a16="http://schemas.microsoft.com/office/drawing/2014/main" id="{D0A9C5B3-9F32-4A00-B95C-5D7CA3E0F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82F21A-B6E5-41B0-A4B9-26DCF5A01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93A195F-17D9-45E8-9965-4EFA0E901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2A57EB-F004-4E2F-A75F-AB7B50A1D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5F4038-12D2-4A31-9D1A-E2A15AE9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E4F37F-4C86-42D8-88E4-E4FF81218C8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EF2B7A-048A-4636-8D4D-D0F16D9E890E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E168B8-FA28-482C-B788-12C706A897DE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4FEBA-67D1-4C1E-9F8F-3628E2001BAE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7CA57-8C3A-4BC1-8FF4-93406B1720B9}"/>
                  </a:ext>
                </a:extLst>
              </p:cNvPr>
              <p:cNvSpPr txBox="1"/>
              <p:nvPr/>
            </p:nvSpPr>
            <p:spPr>
              <a:xfrm>
                <a:off x="7696558" y="3322533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DCFFC-D389-4E6F-8747-31A58443F5FF}"/>
                </a:ext>
              </a:extLst>
            </p:cNvPr>
            <p:cNvSpPr txBox="1"/>
            <p:nvPr/>
          </p:nvSpPr>
          <p:spPr>
            <a:xfrm>
              <a:off x="4825970" y="5270626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8BC65E-ED61-455C-AAAE-7EFD3EBD4AC6}"/>
              </a:ext>
            </a:extLst>
          </p:cNvPr>
          <p:cNvSpPr/>
          <p:nvPr/>
        </p:nvSpPr>
        <p:spPr>
          <a:xfrm>
            <a:off x="125278" y="201705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Internal Router (IR):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for which all its interface belong to one area.  Router 1 and Router 5.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Area Border Router (ABRs):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contains interfaces in more than one area. Router 2 and Router 4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Backbone Router: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has all or at least one interface in Area 0. Router 3, Router 2 and Router 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5B247-3A39-49B4-B31C-240100E1D5D3}"/>
              </a:ext>
            </a:extLst>
          </p:cNvPr>
          <p:cNvSpPr/>
          <p:nvPr/>
        </p:nvSpPr>
        <p:spPr>
          <a:xfrm>
            <a:off x="125278" y="5225460"/>
            <a:ext cx="8248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Autonomous System Boundary Router (ASBR):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routers with connection to a separate autonomous system. R4 in the example is connected to EIGRP [4].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AB35-3EF1-4424-A53B-9577EC9F9BAB}"/>
              </a:ext>
            </a:extLst>
          </p:cNvPr>
          <p:cNvSpPr txBox="1"/>
          <p:nvPr/>
        </p:nvSpPr>
        <p:spPr>
          <a:xfrm>
            <a:off x="422449" y="2275115"/>
            <a:ext cx="78153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advertisement (LSA)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data structure with some specific information about the networks [2].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Depending on its type, it holds information about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 router’s interfaces,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attached to network,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summary  routing information of an area,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of an 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database (LSDB)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collection of all LSAs known to a router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In a convergent network, all routers of a network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have the same LSDB.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E9B7-A418-40C1-B1C8-7079D7CB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88" y="3117177"/>
            <a:ext cx="2696736" cy="21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A943-8834-49D9-B7F1-A40B0CF983A2}"/>
              </a:ext>
            </a:extLst>
          </p:cNvPr>
          <p:cNvSpPr txBox="1"/>
          <p:nvPr/>
        </p:nvSpPr>
        <p:spPr>
          <a:xfrm>
            <a:off x="6128657" y="5453743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2 LSA &amp; LSDB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F40F-DFCA-47DA-AE58-82875DDDBA6E}"/>
              </a:ext>
            </a:extLst>
          </p:cNvPr>
          <p:cNvSpPr/>
          <p:nvPr/>
        </p:nvSpPr>
        <p:spPr>
          <a:xfrm>
            <a:off x="270542" y="2070543"/>
            <a:ext cx="86029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Hello</a:t>
            </a:r>
          </a:p>
          <a:p>
            <a:pPr fontAlgn="base"/>
            <a:r>
              <a:rPr lang="en-US" sz="2200" dirty="0">
                <a:latin typeface="Perpetua" panose="02020502060401020303" pitchFamily="18" charset="0"/>
              </a:rPr>
              <a:t>       Used to build and maintain neighbor relationships.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DBD – Database Description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List of LSAs contained in a LSDB. This packet type is circulated when two routers are initially exchanging their link-state databases. </a:t>
            </a:r>
            <a:endParaRPr lang="en-US" sz="2200" dirty="0">
              <a:solidFill>
                <a:srgbClr val="555555"/>
              </a:solidFill>
              <a:latin typeface="Perpetua" panose="02020502060401020303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Request (LSR)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request complete information about a link learned from another router.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Update (LSU)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send one or LSA(s)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Links State Acknowledgement (</a:t>
            </a:r>
            <a:r>
              <a:rPr lang="en-US" sz="2200" dirty="0" err="1">
                <a:solidFill>
                  <a:srgbClr val="C00000"/>
                </a:solidFill>
                <a:latin typeface="Perpetua" panose="02020502060401020303" pitchFamily="18" charset="0"/>
              </a:rPr>
              <a:t>LSAck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acknowledge the reception of an LSA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003D-15E1-4D3E-9261-86ED052687FF}"/>
              </a:ext>
            </a:extLst>
          </p:cNvPr>
          <p:cNvSpPr/>
          <p:nvPr/>
        </p:nvSpPr>
        <p:spPr>
          <a:xfrm>
            <a:off x="421341" y="2274496"/>
            <a:ext cx="7808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Parameters need to be identical for two routers to become neighbors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Network mask—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net mask of the sending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Subnet number</a:t>
            </a: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 —</a:t>
            </a:r>
            <a:r>
              <a:rPr lang="en-US" sz="2200" dirty="0">
                <a:latin typeface="Perpetua" panose="02020502060401020303" pitchFamily="18" charset="0"/>
              </a:rPr>
              <a:t>derived using the subnet mask and each router’s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interface Internet Protocol (IP) address</a:t>
            </a:r>
            <a:endParaRPr lang="en-US" sz="2200" i="1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Area ID—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area ID of the sending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Hello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often Hello packets are transmitted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Dead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long to wait for Hello packets before terminating neighbor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Authentication type and password—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optional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Stub area flag—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specifies the type of stub area, if applicable</a:t>
            </a:r>
            <a:r>
              <a:rPr lang="en-US" sz="2200" dirty="0">
                <a:latin typeface="Perpetua" panose="02020502060401020303" pitchFamily="18" charset="0"/>
              </a:rPr>
              <a:t>  [3]</a:t>
            </a:r>
            <a:br>
              <a:rPr lang="en-US" sz="2400" dirty="0"/>
            </a:br>
            <a:br>
              <a:rPr lang="en-US" sz="2200" dirty="0">
                <a:latin typeface="Perpetua" panose="02020502060401020303" pitchFamily="18" charset="0"/>
              </a:rPr>
            </a:b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4A4C-896C-4710-8D55-71562F14C158}"/>
              </a:ext>
            </a:extLst>
          </p:cNvPr>
          <p:cNvSpPr txBox="1"/>
          <p:nvPr/>
        </p:nvSpPr>
        <p:spPr>
          <a:xfrm>
            <a:off x="751114" y="5739042"/>
            <a:ext cx="4134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  <a:latin typeface="Perpetua" panose="02020502060401020303" pitchFamily="18" charset="0"/>
              </a:rPr>
              <a:t>Hello packet contains  all these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F47C2-0B36-4BE1-8454-5B3FF16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2416374"/>
            <a:ext cx="4138311" cy="2108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807D6-E619-4B4F-B1F8-90332B728728}"/>
              </a:ext>
            </a:extLst>
          </p:cNvPr>
          <p:cNvSpPr/>
          <p:nvPr/>
        </p:nvSpPr>
        <p:spPr>
          <a:xfrm>
            <a:off x="293914" y="230330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Perpetua" panose="02020502060401020303" pitchFamily="18" charset="0"/>
              </a:rPr>
              <a:t>The scenario begins with the link down, so the routers have no knowledge of each other as OSPF neighbors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Link between R1 and R2 comes up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R1 sends the first Hello to multicast IP address 224. 0.0.5, so R2 learns of the</a:t>
            </a:r>
            <a:br>
              <a:rPr lang="en-US" sz="2000" dirty="0">
                <a:latin typeface="Perpetua" panose="02020502060401020303" pitchFamily="18" charset="0"/>
              </a:rPr>
            </a:br>
            <a:r>
              <a:rPr lang="en-US" sz="2000" dirty="0">
                <a:latin typeface="Perpetua" panose="02020502060401020303" pitchFamily="18" charset="0"/>
              </a:rPr>
              <a:t>existence of R1 as an OSPF router. At that point, R2 lists R1 as a neighbor, with an interim beginning state of </a:t>
            </a:r>
            <a:r>
              <a:rPr lang="en-US" sz="2000" dirty="0" err="1">
                <a:latin typeface="Perpetua" panose="02020502060401020303" pitchFamily="18" charset="0"/>
              </a:rPr>
              <a:t>init.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93D8B-7A74-4B16-A48E-292C54BCE641}"/>
              </a:ext>
            </a:extLst>
          </p:cNvPr>
          <p:cNvSpPr txBox="1"/>
          <p:nvPr/>
        </p:nvSpPr>
        <p:spPr>
          <a:xfrm>
            <a:off x="251642" y="5165628"/>
            <a:ext cx="814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R2 sends back a Hello  which tells R1 that R2 exists, and it allows R1 to move through the </a:t>
            </a:r>
            <a:r>
              <a:rPr lang="en-US" sz="2000" dirty="0" err="1">
                <a:latin typeface="Perpetua" panose="02020502060401020303" pitchFamily="18" charset="0"/>
              </a:rPr>
              <a:t>init</a:t>
            </a:r>
            <a:r>
              <a:rPr lang="en-US" sz="2000" dirty="0">
                <a:latin typeface="Perpetua" panose="02020502060401020303" pitchFamily="18" charset="0"/>
              </a:rPr>
              <a:t> state and quickly to a 2-way state.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R2 receives the next Hello from R1, and R2 can also move to a 2-way state [2]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804CD-C46F-4491-BE19-96B9985E6B45}"/>
              </a:ext>
            </a:extLst>
          </p:cNvPr>
          <p:cNvSpPr txBox="1"/>
          <p:nvPr/>
        </p:nvSpPr>
        <p:spPr>
          <a:xfrm>
            <a:off x="5688467" y="4453219"/>
            <a:ext cx="23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3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3568</TotalTime>
  <Words>1703</Words>
  <Application>Microsoft Office PowerPoint</Application>
  <PresentationFormat>On-screen Show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OSPF</vt:lpstr>
      <vt:lpstr>Lecture Outline</vt:lpstr>
      <vt:lpstr>Topic Heading..</vt:lpstr>
      <vt:lpstr>OSPF Theory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Configuration</vt:lpstr>
      <vt:lpstr>Configuration….</vt:lpstr>
      <vt:lpstr>Configuration….</vt:lpstr>
      <vt:lpstr>Configuration….</vt:lpstr>
      <vt:lpstr>Configuration….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79</cp:revision>
  <dcterms:created xsi:type="dcterms:W3CDTF">2018-12-10T17:20:29Z</dcterms:created>
  <dcterms:modified xsi:type="dcterms:W3CDTF">2022-11-13T05:37:09Z</dcterms:modified>
</cp:coreProperties>
</file>