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83" r:id="rId4"/>
    <p:sldId id="284" r:id="rId5"/>
    <p:sldId id="286" r:id="rId6"/>
    <p:sldId id="287" r:id="rId7"/>
    <p:sldId id="289" r:id="rId8"/>
    <p:sldId id="290" r:id="rId9"/>
    <p:sldId id="288" r:id="rId10"/>
    <p:sldId id="285" r:id="rId11"/>
    <p:sldId id="282" r:id="rId12"/>
    <p:sldId id="281" r:id="rId13"/>
    <p:sldId id="280" r:id="rId14"/>
    <p:sldId id="291" r:id="rId15"/>
    <p:sldId id="265" r:id="rId16"/>
    <p:sldId id="26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EEA7D8DB-90BE-A6F3-C7F8-5083E5DF3781}"/>
    <pc:docChg chg="modSld">
      <pc:chgData name="Dr. Md Mehedi Hasan" userId="S::mmhasan@aiub.edu::5eb39d97-deb0-466a-af4c-298e34812974" providerId="AD" clId="Web-{EEA7D8DB-90BE-A6F3-C7F8-5083E5DF3781}" dt="2023-11-08T05:58:50.987" v="19"/>
      <pc:docMkLst>
        <pc:docMk/>
      </pc:docMkLst>
      <pc:sldChg chg="modSp">
        <pc:chgData name="Dr. Md Mehedi Hasan" userId="S::mmhasan@aiub.edu::5eb39d97-deb0-466a-af4c-298e34812974" providerId="AD" clId="Web-{EEA7D8DB-90BE-A6F3-C7F8-5083E5DF3781}" dt="2023-11-08T05:58:50.987" v="19"/>
        <pc:sldMkLst>
          <pc:docMk/>
          <pc:sldMk cId="700707328" sldId="256"/>
        </pc:sldMkLst>
      </pc:sldChg>
    </pc:docChg>
  </pc:docChgLst>
  <pc:docChgLst>
    <pc:chgData name="Dr. Md Mehedi Hasan" userId="239fb861-385a-4bac-bb29-9c26fc54d0ba" providerId="ADAL" clId="{6F1BFB0F-4D9D-441C-A642-FEE9BC68DEED}"/>
    <pc:docChg chg="modSld">
      <pc:chgData name="Dr. Md Mehedi Hasan" userId="239fb861-385a-4bac-bb29-9c26fc54d0ba" providerId="ADAL" clId="{6F1BFB0F-4D9D-441C-A642-FEE9BC68DEED}" dt="2025-01-08T03:05:31.631" v="5" actId="20577"/>
      <pc:docMkLst>
        <pc:docMk/>
      </pc:docMkLst>
      <pc:sldChg chg="modSp mod">
        <pc:chgData name="Dr. Md Mehedi Hasan" userId="239fb861-385a-4bac-bb29-9c26fc54d0ba" providerId="ADAL" clId="{6F1BFB0F-4D9D-441C-A642-FEE9BC68DEED}" dt="2025-01-08T03:05:31.631" v="5" actId="20577"/>
        <pc:sldMkLst>
          <pc:docMk/>
          <pc:sldMk cId="700707328" sldId="256"/>
        </pc:sldMkLst>
        <pc:graphicFrameChg chg="modGraphic">
          <ac:chgData name="Dr. Md Mehedi Hasan" userId="239fb861-385a-4bac-bb29-9c26fc54d0ba" providerId="ADAL" clId="{6F1BFB0F-4D9D-441C-A642-FEE9BC68DEED}" dt="2025-01-08T03:05:31.631" v="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FF742179-1E9E-4102-A70D-A87FAA76930B}"/>
    <pc:docChg chg="modSld">
      <pc:chgData name="Dr. Md Mehedi Hasan" userId="5eb39d97-deb0-466a-af4c-298e34812974" providerId="ADAL" clId="{FF742179-1E9E-4102-A70D-A87FAA76930B}" dt="2023-03-27T05:42:17.084" v="39" actId="20577"/>
      <pc:docMkLst>
        <pc:docMk/>
      </pc:docMkLst>
      <pc:sldChg chg="modSp mod">
        <pc:chgData name="Dr. Md Mehedi Hasan" userId="5eb39d97-deb0-466a-af4c-298e34812974" providerId="ADAL" clId="{FF742179-1E9E-4102-A70D-A87FAA76930B}" dt="2023-03-27T05:42:17.084" v="39" actId="20577"/>
        <pc:sldMkLst>
          <pc:docMk/>
          <pc:sldMk cId="700707328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350E7-1E59-4DEE-8D56-57D66CFFA45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D1113-660A-439C-A0E2-91E7E119A5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5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1113-660A-439C-A0E2-91E7E119A5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1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1113-660A-439C-A0E2-91E7E119A5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43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1113-660A-439C-A0E2-91E7E119A5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3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1113-660A-439C-A0E2-91E7E119A5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3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VLAN &amp; VTP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345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5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66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 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Fall 24-25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Md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Adding multiple interfaces to a VLAN at a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15129-58AE-440B-8DA2-220D14ECC023}"/>
              </a:ext>
            </a:extLst>
          </p:cNvPr>
          <p:cNvSpPr txBox="1"/>
          <p:nvPr/>
        </p:nvSpPr>
        <p:spPr>
          <a:xfrm>
            <a:off x="407736" y="2111387"/>
            <a:ext cx="52448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Adding multiple interfaces to a VLAN at a time</a:t>
            </a:r>
          </a:p>
          <a:p>
            <a:endParaRPr lang="en-US" sz="2200" dirty="0">
              <a:solidFill>
                <a:srgbClr val="C00000"/>
              </a:solidFill>
              <a:latin typeface="Perpetua" panose="02020502060401020303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2E2AA-566F-4006-B805-BE91CD6100EE}"/>
              </a:ext>
            </a:extLst>
          </p:cNvPr>
          <p:cNvGrpSpPr/>
          <p:nvPr/>
        </p:nvGrpSpPr>
        <p:grpSpPr>
          <a:xfrm>
            <a:off x="637990" y="2735970"/>
            <a:ext cx="7173076" cy="734414"/>
            <a:chOff x="637990" y="2978050"/>
            <a:chExt cx="7173076" cy="7344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F1B4F4-FABA-4712-A057-812BDEE579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600" t="74207" r="46800" b="20608"/>
            <a:stretch/>
          </p:blipFill>
          <p:spPr>
            <a:xfrm>
              <a:off x="637990" y="2980944"/>
              <a:ext cx="7173076" cy="73152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5F2C6F-6A85-4B17-94A4-E045718289FB}"/>
                </a:ext>
              </a:extLst>
            </p:cNvPr>
            <p:cNvSpPr/>
            <p:nvPr/>
          </p:nvSpPr>
          <p:spPr>
            <a:xfrm>
              <a:off x="4224528" y="2980944"/>
              <a:ext cx="807955" cy="2560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E45F5B-7147-4F11-A20F-A25E4DDB1781}"/>
                </a:ext>
              </a:extLst>
            </p:cNvPr>
            <p:cNvSpPr/>
            <p:nvPr/>
          </p:nvSpPr>
          <p:spPr>
            <a:xfrm>
              <a:off x="5059915" y="2978050"/>
              <a:ext cx="1185437" cy="2589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47C09F7-19BC-4671-95AD-EFE80BF9E4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000" t="59378" r="31700" b="13126"/>
          <a:stretch/>
        </p:blipFill>
        <p:spPr>
          <a:xfrm>
            <a:off x="709619" y="4039626"/>
            <a:ext cx="7520698" cy="26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8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5BFE4DF-71A8-4B6C-A797-1576098F5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078856"/>
              </p:ext>
            </p:extLst>
          </p:nvPr>
        </p:nvGraphicFramePr>
        <p:xfrm>
          <a:off x="746760" y="2956805"/>
          <a:ext cx="7808976" cy="2316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9168">
                  <a:extLst>
                    <a:ext uri="{9D8B030D-6E8A-4147-A177-3AD203B41FA5}">
                      <a16:colId xmlns:a16="http://schemas.microsoft.com/office/drawing/2014/main" val="2832828305"/>
                    </a:ext>
                  </a:extLst>
                </a:gridCol>
                <a:gridCol w="4559808">
                  <a:extLst>
                    <a:ext uri="{9D8B030D-6E8A-4147-A177-3AD203B41FA5}">
                      <a16:colId xmlns:a16="http://schemas.microsoft.com/office/drawing/2014/main" val="3634928698"/>
                    </a:ext>
                  </a:extLst>
                </a:gridCol>
              </a:tblGrid>
              <a:tr h="1511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Switch# show </a:t>
                      </a:r>
                      <a:r>
                        <a:rPr lang="en-US" sz="2000" dirty="0" err="1">
                          <a:latin typeface="Perpetua" panose="02020502060401020303" pitchFamily="18" charset="0"/>
                        </a:rPr>
                        <a:t>vlan</a:t>
                      </a:r>
                      <a:endParaRPr lang="en-US" sz="20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Perpetua" panose="02020502060401020303" pitchFamily="18" charset="0"/>
                        </a:rPr>
                        <a:t>Displays VLAN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7086"/>
                  </a:ext>
                </a:extLst>
              </a:tr>
              <a:tr h="63674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Switch# show </a:t>
                      </a:r>
                      <a:r>
                        <a:rPr lang="en-US" sz="2000" dirty="0" err="1">
                          <a:latin typeface="Perpetua" panose="02020502060401020303" pitchFamily="18" charset="0"/>
                        </a:rPr>
                        <a:t>vlan</a:t>
                      </a:r>
                      <a:r>
                        <a:rPr lang="en-US" sz="2000" dirty="0">
                          <a:latin typeface="Perpetua" panose="02020502060401020303" pitchFamily="18" charset="0"/>
                        </a:rPr>
                        <a:t> 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Displays VLAN information in brief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03385"/>
                  </a:ext>
                </a:extLst>
              </a:tr>
              <a:tr h="63674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Switch# show </a:t>
                      </a:r>
                      <a:r>
                        <a:rPr lang="en-US" sz="2000" dirty="0" err="1">
                          <a:latin typeface="Perpetua" panose="02020502060401020303" pitchFamily="18" charset="0"/>
                        </a:rPr>
                        <a:t>vlan</a:t>
                      </a:r>
                      <a:r>
                        <a:rPr lang="en-US" sz="2000" dirty="0">
                          <a:latin typeface="Perpetua" panose="02020502060401020303" pitchFamily="18" charset="0"/>
                        </a:rPr>
                        <a:t> id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Perpetua" panose="02020502060401020303" pitchFamily="18" charset="0"/>
                        </a:rPr>
                        <a:t>Displays information about VLAN 2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05840"/>
                  </a:ext>
                </a:extLst>
              </a:tr>
              <a:tr h="64668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erpetua" panose="02020502060401020303" pitchFamily="18" charset="0"/>
                        </a:rPr>
                        <a:t>Switch#  show </a:t>
                      </a:r>
                      <a:r>
                        <a:rPr lang="en-US" sz="2000" dirty="0" err="1">
                          <a:latin typeface="Perpetua" panose="02020502060401020303" pitchFamily="18" charset="0"/>
                        </a:rPr>
                        <a:t>vlan</a:t>
                      </a:r>
                      <a:r>
                        <a:rPr lang="en-US" sz="2000" dirty="0">
                          <a:latin typeface="Perpetua" panose="02020502060401020303" pitchFamily="18" charset="0"/>
                        </a:rPr>
                        <a:t> name 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Perpetua" panose="02020502060401020303" pitchFamily="18" charset="0"/>
                        </a:rPr>
                        <a:t>Displays information about VLAN HR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743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B9FB43-9454-4809-95D8-7CB65E7DE06E}"/>
              </a:ext>
            </a:extLst>
          </p:cNvPr>
          <p:cNvSpPr txBox="1"/>
          <p:nvPr/>
        </p:nvSpPr>
        <p:spPr>
          <a:xfrm>
            <a:off x="421341" y="2249424"/>
            <a:ext cx="33741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Verifying VLAN Information</a:t>
            </a:r>
          </a:p>
        </p:txBody>
      </p: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VTP Configuration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VTP configuration commands</a:t>
            </a:r>
            <a:endParaRPr lang="en-FI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852D24-D5E8-40CF-BD5C-5D435AFA37E1}"/>
              </a:ext>
            </a:extLst>
          </p:cNvPr>
          <p:cNvGrpSpPr/>
          <p:nvPr/>
        </p:nvGrpSpPr>
        <p:grpSpPr>
          <a:xfrm>
            <a:off x="5487618" y="2286256"/>
            <a:ext cx="3573758" cy="2007000"/>
            <a:chOff x="3229739" y="3568446"/>
            <a:chExt cx="5365621" cy="256946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205B08C-4E59-4F46-8519-230BE5AB9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432" y="3568446"/>
              <a:ext cx="5138928" cy="25694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D60C91-9196-4C50-8B3D-2A2C0E127533}"/>
                </a:ext>
              </a:extLst>
            </p:cNvPr>
            <p:cNvSpPr txBox="1"/>
            <p:nvPr/>
          </p:nvSpPr>
          <p:spPr>
            <a:xfrm>
              <a:off x="4605529" y="3729989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D0EB8A-A134-44F3-9D70-513838932958}"/>
                </a:ext>
              </a:extLst>
            </p:cNvPr>
            <p:cNvSpPr txBox="1"/>
            <p:nvPr/>
          </p:nvSpPr>
          <p:spPr>
            <a:xfrm>
              <a:off x="3229739" y="3650200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801DEA-79F7-47BF-9EDF-6388DA594F02}"/>
                </a:ext>
              </a:extLst>
            </p:cNvPr>
            <p:cNvSpPr txBox="1"/>
            <p:nvPr/>
          </p:nvSpPr>
          <p:spPr>
            <a:xfrm>
              <a:off x="6153913" y="3650202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24FB44-8B19-4ADC-ACBD-7E9E627D0BA8}"/>
                </a:ext>
              </a:extLst>
            </p:cNvPr>
            <p:cNvSpPr txBox="1"/>
            <p:nvPr/>
          </p:nvSpPr>
          <p:spPr>
            <a:xfrm>
              <a:off x="3319272" y="5479542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7730DD-667F-4B3E-AE04-1D69AE570AB7}"/>
                </a:ext>
              </a:extLst>
            </p:cNvPr>
            <p:cNvSpPr txBox="1"/>
            <p:nvPr/>
          </p:nvSpPr>
          <p:spPr>
            <a:xfrm>
              <a:off x="4709162" y="5479542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C1DB3A-1A69-4E32-B13F-F2C2721B55C1}"/>
                </a:ext>
              </a:extLst>
            </p:cNvPr>
            <p:cNvSpPr txBox="1"/>
            <p:nvPr/>
          </p:nvSpPr>
          <p:spPr>
            <a:xfrm>
              <a:off x="6153912" y="5452464"/>
              <a:ext cx="27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Perpetua" panose="02020502060401020303" pitchFamily="18" charset="0"/>
                </a:rPr>
                <a:t>F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D933125-EBBB-4321-9BAE-665A7804A357}"/>
              </a:ext>
            </a:extLst>
          </p:cNvPr>
          <p:cNvSpPr txBox="1"/>
          <p:nvPr/>
        </p:nvSpPr>
        <p:spPr>
          <a:xfrm>
            <a:off x="476205" y="2445257"/>
            <a:ext cx="195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</a:t>
            </a:r>
          </a:p>
          <a:p>
            <a:r>
              <a:rPr lang="en-US" dirty="0"/>
              <a:t>SW1: Sever</a:t>
            </a:r>
          </a:p>
          <a:p>
            <a:r>
              <a:rPr lang="en-US" dirty="0"/>
              <a:t>SW2 &amp; SW3: 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CA10D9-75DF-4BB9-9253-76FA2D41D6CB}"/>
              </a:ext>
            </a:extLst>
          </p:cNvPr>
          <p:cNvSpPr txBox="1"/>
          <p:nvPr/>
        </p:nvSpPr>
        <p:spPr>
          <a:xfrm>
            <a:off x="9148" y="3779478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mode server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domain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123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44808C-1984-47AE-9C29-D742A3A3F93E}"/>
              </a:ext>
            </a:extLst>
          </p:cNvPr>
          <p:cNvSpPr txBox="1"/>
          <p:nvPr/>
        </p:nvSpPr>
        <p:spPr>
          <a:xfrm>
            <a:off x="0" y="5159546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mode client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domain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123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AC32A1-E81F-4D93-BC26-307DCCFC0D8B}"/>
              </a:ext>
            </a:extLst>
          </p:cNvPr>
          <p:cNvSpPr txBox="1"/>
          <p:nvPr/>
        </p:nvSpPr>
        <p:spPr>
          <a:xfrm>
            <a:off x="175065" y="3404318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49DB18-CC1D-42A7-B216-CC59CF9E4EB7}"/>
              </a:ext>
            </a:extLst>
          </p:cNvPr>
          <p:cNvSpPr txBox="1"/>
          <p:nvPr/>
        </p:nvSpPr>
        <p:spPr>
          <a:xfrm>
            <a:off x="32741" y="4744367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BCC74A-E7BD-44C3-8D31-28750C9C69BC}"/>
              </a:ext>
            </a:extLst>
          </p:cNvPr>
          <p:cNvSpPr txBox="1"/>
          <p:nvPr/>
        </p:nvSpPr>
        <p:spPr>
          <a:xfrm>
            <a:off x="4561381" y="5140220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mode client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domain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aiub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Switch(config)#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password 123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32E181-61A4-4A84-9E55-9A8C6E2EC160}"/>
              </a:ext>
            </a:extLst>
          </p:cNvPr>
          <p:cNvSpPr txBox="1"/>
          <p:nvPr/>
        </p:nvSpPr>
        <p:spPr>
          <a:xfrm>
            <a:off x="4781271" y="4725041"/>
            <a:ext cx="61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SW3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VTP configuration verification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0E6ED-E179-44C1-85DB-395807CFEE1F}"/>
              </a:ext>
            </a:extLst>
          </p:cNvPr>
          <p:cNvSpPr txBox="1"/>
          <p:nvPr/>
        </p:nvSpPr>
        <p:spPr>
          <a:xfrm>
            <a:off x="310896" y="2432304"/>
            <a:ext cx="18905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Verifying VTP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DFB51B66-1BD1-42F7-B1FB-0637EF1F1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909887"/>
              </p:ext>
            </p:extLst>
          </p:nvPr>
        </p:nvGraphicFramePr>
        <p:xfrm>
          <a:off x="310896" y="3066177"/>
          <a:ext cx="8389089" cy="1671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9753">
                  <a:extLst>
                    <a:ext uri="{9D8B030D-6E8A-4147-A177-3AD203B41FA5}">
                      <a16:colId xmlns:a16="http://schemas.microsoft.com/office/drawing/2014/main" val="713715088"/>
                    </a:ext>
                  </a:extLst>
                </a:gridCol>
                <a:gridCol w="3939336">
                  <a:extLst>
                    <a:ext uri="{9D8B030D-6E8A-4147-A177-3AD203B41FA5}">
                      <a16:colId xmlns:a16="http://schemas.microsoft.com/office/drawing/2014/main" val="2253425975"/>
                    </a:ext>
                  </a:extLst>
                </a:gridCol>
              </a:tblGrid>
              <a:tr h="835859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Switch# show </a:t>
                      </a:r>
                      <a:r>
                        <a:rPr lang="en-US" sz="2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vtp</a:t>
                      </a: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Displays general information about VTP configuration</a:t>
                      </a:r>
                      <a:endParaRPr lang="en-US" sz="22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08300"/>
                  </a:ext>
                </a:extLst>
              </a:tr>
              <a:tr h="835859"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Switch# show </a:t>
                      </a:r>
                      <a:r>
                        <a:rPr lang="en-US" sz="2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vtp</a:t>
                      </a:r>
                      <a:r>
                        <a:rPr lang="en-US" sz="2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Displays the VTP counters for the switch</a:t>
                      </a:r>
                      <a:endParaRPr lang="en-US" sz="2200" dirty="0">
                        <a:latin typeface="Perpetua" panose="02020502060401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1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2E1D-0686-45C9-A171-FE4CF1E2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on stick</a:t>
            </a:r>
          </a:p>
        </p:txBody>
      </p:sp>
      <p:pic>
        <p:nvPicPr>
          <p:cNvPr id="1026" name="Picture 2" descr="CCNA 3.4.a: Router on a Stick - eConfigs">
            <a:extLst>
              <a:ext uri="{FF2B5EF4-FFF2-40B4-BE49-F238E27FC236}">
                <a16:creationId xmlns:a16="http://schemas.microsoft.com/office/drawing/2014/main" id="{6BD3DB07-E0A7-482C-9DD1-85E2150411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182" y="1886535"/>
            <a:ext cx="5008047" cy="477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162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1113B8-295A-40B3-B591-093A19D1D76D}"/>
              </a:ext>
            </a:extLst>
          </p:cNvPr>
          <p:cNvSpPr/>
          <p:nvPr/>
        </p:nvSpPr>
        <p:spPr>
          <a:xfrm>
            <a:off x="335494" y="1574470"/>
            <a:ext cx="80063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[1] D. Liu, </a:t>
            </a:r>
            <a:r>
              <a:rPr lang="en-US" i="1" dirty="0">
                <a:latin typeface="Perpetua" panose="02020502060401020303" pitchFamily="18" charset="0"/>
              </a:rPr>
              <a:t>Cisco CCNA/CCENT Exam 640-802, 640-822, 640-816 Preparation  Kit</a:t>
            </a:r>
            <a:r>
              <a:rPr lang="en-US" dirty="0">
                <a:latin typeface="Perpetua" panose="02020502060401020303" pitchFamily="18" charset="0"/>
              </a:rPr>
              <a:t>, </a:t>
            </a:r>
            <a:r>
              <a:rPr lang="en-US" dirty="0" err="1">
                <a:latin typeface="Perpetua" panose="02020502060401020303" pitchFamily="18" charset="0"/>
              </a:rPr>
              <a:t>Syngress</a:t>
            </a:r>
            <a:r>
              <a:rPr lang="en-US" dirty="0">
                <a:latin typeface="Perpetua" panose="02020502060401020303" pitchFamily="18" charset="0"/>
              </a:rPr>
              <a:t> </a:t>
            </a:r>
          </a:p>
          <a:p>
            <a:r>
              <a:rPr lang="en-US" dirty="0">
                <a:latin typeface="Perpetua" panose="02020502060401020303" pitchFamily="18" charset="0"/>
              </a:rPr>
              <a:t>     Publishing, Inc., 2009, pp.  549-567.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A92458-DF7C-461F-AA22-81AD37BD602C}"/>
              </a:ext>
            </a:extLst>
          </p:cNvPr>
          <p:cNvSpPr/>
          <p:nvPr/>
        </p:nvSpPr>
        <p:spPr>
          <a:xfrm>
            <a:off x="335494" y="2220801"/>
            <a:ext cx="8149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[2] W. Odom, Official Cert Guide CCNA 200-301 Volume 1, Pearson Education, Inc.,    </a:t>
            </a:r>
          </a:p>
          <a:p>
            <a:r>
              <a:rPr lang="en-US" dirty="0">
                <a:latin typeface="Perpetua" panose="02020502060401020303" pitchFamily="18" charset="0"/>
              </a:rPr>
              <a:t>     2020, USA, p. 181.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Configuring VLANs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VTP Configuration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80931-DDA3-4D62-B3FA-0A423FF6A412}"/>
              </a:ext>
            </a:extLst>
          </p:cNvPr>
          <p:cNvSpPr txBox="1"/>
          <p:nvPr/>
        </p:nvSpPr>
        <p:spPr>
          <a:xfrm>
            <a:off x="476205" y="2969433"/>
            <a:ext cx="8446415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Each VLAN must have a LAN number </a:t>
            </a:r>
            <a:r>
              <a:rPr lang="en-US" sz="2200" dirty="0">
                <a:latin typeface="Perpetua" panose="02020502060401020303" pitchFamily="18" charset="0"/>
                <a:sym typeface="Wingdings" panose="05000000000000000000" pitchFamily="2" charset="2"/>
              </a:rPr>
              <a:t> </a:t>
            </a:r>
            <a:r>
              <a:rPr lang="en-US" sz="2200" dirty="0">
                <a:latin typeface="Perpetua" panose="02020502060401020303" pitchFamily="18" charset="0"/>
              </a:rPr>
              <a:t>Valid numbers are 1 to 4094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Normal VLANS 1 to  1005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Stored in in vlan.dat file of Flash memory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Normally used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Extended VLANS 1006 to 4094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Stored in running configuration file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Limited options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Factory set VLANs (cannot be changed)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VLAN 1  ---Administrative VLAN or default VLAN (for Cisco switch)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 VLAN  1001 to 1005 used for Token ring and FDDI networks (Not used usually</a:t>
            </a:r>
            <a:r>
              <a:rPr lang="en-US" sz="2200" dirty="0">
                <a:latin typeface="Perpetua" panose="02020502060401020303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VLAN name is optional 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60F46-1A6C-42D9-89A2-41781548187F}"/>
              </a:ext>
            </a:extLst>
          </p:cNvPr>
          <p:cNvSpPr txBox="1"/>
          <p:nvPr/>
        </p:nvSpPr>
        <p:spPr>
          <a:xfrm>
            <a:off x="458327" y="2167335"/>
            <a:ext cx="77350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A technique of logically grouping of computers of LAN to limit broadcast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domain and improve security.</a:t>
            </a:r>
          </a:p>
        </p:txBody>
      </p: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Creation of VLANs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AB047-F676-4B7A-B45C-4FA02CF580A5}"/>
              </a:ext>
            </a:extLst>
          </p:cNvPr>
          <p:cNvSpPr txBox="1"/>
          <p:nvPr/>
        </p:nvSpPr>
        <p:spPr>
          <a:xfrm>
            <a:off x="421341" y="2393343"/>
            <a:ext cx="81899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All configuration must be done in Global Configuration mode</a:t>
            </a:r>
          </a:p>
          <a:p>
            <a:endParaRPr lang="en-US" sz="2200" dirty="0"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VLAN Creation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enable</a:t>
            </a:r>
            <a:r>
              <a:rPr lang="en-US" sz="2000" b="1" dirty="0">
                <a:solidFill>
                  <a:srgbClr val="000000"/>
                </a:solidFill>
                <a:latin typeface="Perpetua" panose="02020502060401020303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access privileged exec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configure terminal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access global configuration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# </a:t>
            </a:r>
            <a:r>
              <a:rPr lang="en-US" sz="2000" b="1" i="1" dirty="0" err="1">
                <a:solidFill>
                  <a:srgbClr val="000000"/>
                </a:solidFill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 2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create VLAN 2 and access VLAN configuration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name Production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name this VLAN Production.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# </a:t>
            </a:r>
            <a:r>
              <a:rPr lang="en-US" sz="2000" b="1" i="1" dirty="0" err="1">
                <a:solidFill>
                  <a:srgbClr val="000000"/>
                </a:solidFill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 3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create VLAN 3.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solidFill>
                  <a:srgbClr val="000000"/>
                </a:solidFill>
                <a:latin typeface="Perpetua" panose="02020502060401020303" pitchFamily="18" charset="0"/>
              </a:rPr>
              <a:t>name HR </a:t>
            </a:r>
            <a:r>
              <a:rPr lang="en-US" sz="2000" dirty="0">
                <a:solidFill>
                  <a:srgbClr val="000000"/>
                </a:solidFill>
                <a:latin typeface="Perpetua" panose="02020502060401020303" pitchFamily="18" charset="0"/>
              </a:rPr>
              <a:t>to name this VLAN HR [1].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548A4-21B1-4D76-B7F5-573FF501DA7C}"/>
              </a:ext>
            </a:extLst>
          </p:cNvPr>
          <p:cNvSpPr/>
          <p:nvPr/>
        </p:nvSpPr>
        <p:spPr>
          <a:xfrm>
            <a:off x="421341" y="5325573"/>
            <a:ext cx="2321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Verify VLAN creation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1458C-4C6D-484F-B85F-67D8645177D9}"/>
              </a:ext>
            </a:extLst>
          </p:cNvPr>
          <p:cNvSpPr txBox="1"/>
          <p:nvPr/>
        </p:nvSpPr>
        <p:spPr>
          <a:xfrm>
            <a:off x="842838" y="5694905"/>
            <a:ext cx="1710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Perpetua" panose="02020502060401020303" pitchFamily="18" charset="0"/>
              </a:rPr>
              <a:t>show </a:t>
            </a:r>
            <a:r>
              <a:rPr lang="en-US" sz="2000" b="1" i="1" dirty="0" err="1"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latin typeface="Perpetua" panose="02020502060401020303" pitchFamily="18" charset="0"/>
              </a:rPr>
              <a:t> brief</a:t>
            </a:r>
          </a:p>
        </p:txBody>
      </p: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4B86B-2B0E-424B-9278-D66B7FCC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07" y="2620563"/>
            <a:ext cx="8071385" cy="34983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FDC72B-E6F3-44EE-8DFE-52576D022218}"/>
              </a:ext>
            </a:extLst>
          </p:cNvPr>
          <p:cNvSpPr txBox="1"/>
          <p:nvPr/>
        </p:nvSpPr>
        <p:spPr>
          <a:xfrm>
            <a:off x="421341" y="2156548"/>
            <a:ext cx="51757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Cisco IOS commands for creating four VLANs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02071-467F-4CD7-8A8A-4A45E19DCF5D}"/>
              </a:ext>
            </a:extLst>
          </p:cNvPr>
          <p:cNvSpPr txBox="1"/>
          <p:nvPr/>
        </p:nvSpPr>
        <p:spPr>
          <a:xfrm>
            <a:off x="476205" y="2127706"/>
            <a:ext cx="7800853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Modes of Interfaces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Access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Used to connect an end device such as PC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Trunk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>
                <a:latin typeface="Perpetua" panose="02020502060401020303" pitchFamily="18" charset="0"/>
              </a:rPr>
              <a:t>Used to connect a connecting device such as another switch or a router to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carry data for multiple VLANs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D29D67-9F1C-4236-A4C3-B42D18ABB325}"/>
              </a:ext>
            </a:extLst>
          </p:cNvPr>
          <p:cNvGrpSpPr/>
          <p:nvPr/>
        </p:nvGrpSpPr>
        <p:grpSpPr>
          <a:xfrm>
            <a:off x="406076" y="4072391"/>
            <a:ext cx="7824241" cy="2235809"/>
            <a:chOff x="406076" y="4072391"/>
            <a:chExt cx="7824241" cy="22358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432C442-166D-455D-B098-7A988823B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87207" y="4072391"/>
              <a:ext cx="3543110" cy="2235809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EFD8F5D-E97C-423B-8EB9-401BE89B6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5928" y="5190296"/>
              <a:ext cx="2103120" cy="6801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5924DDB-CC35-4CA5-A109-018AED8900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67328" y="4752544"/>
              <a:ext cx="1432560" cy="663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AFFD26-73DF-4284-901D-6BB2D07C94C0}"/>
                </a:ext>
              </a:extLst>
            </p:cNvPr>
            <p:cNvSpPr txBox="1"/>
            <p:nvPr/>
          </p:nvSpPr>
          <p:spPr>
            <a:xfrm>
              <a:off x="2761539" y="4634222"/>
              <a:ext cx="86113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Perpetua" panose="02020502060401020303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Access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2D3B34-2F61-458F-BAA1-1617AF891379}"/>
                </a:ext>
              </a:extLst>
            </p:cNvPr>
            <p:cNvSpPr txBox="1"/>
            <p:nvPr/>
          </p:nvSpPr>
          <p:spPr>
            <a:xfrm>
              <a:off x="406076" y="5538759"/>
              <a:ext cx="35431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Perpetua" panose="02020502060401020303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Trunk if it is configured to carry</a:t>
              </a:r>
            </a:p>
            <a:p>
              <a:r>
                <a:rPr lang="en-US" sz="2200" dirty="0">
                  <a:latin typeface="Perpetua" panose="02020502060401020303" pitchFamily="18" charset="0"/>
                  <a:ea typeface="Ebrima" panose="02000000000000000000" pitchFamily="2" charset="0"/>
                  <a:cs typeface="Ebrima" panose="02000000000000000000" pitchFamily="2" charset="0"/>
                </a:rPr>
                <a:t> data of multiple VLANs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745A7-7A8B-475E-9316-62F4470C4301}"/>
              </a:ext>
            </a:extLst>
          </p:cNvPr>
          <p:cNvSpPr/>
          <p:nvPr/>
        </p:nvSpPr>
        <p:spPr>
          <a:xfrm>
            <a:off x="421341" y="2532347"/>
            <a:ext cx="85397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dirty="0">
                <a:latin typeface="Perpetua" panose="02020502060401020303" pitchFamily="18" charset="0"/>
              </a:rPr>
              <a:t>enable </a:t>
            </a:r>
            <a:r>
              <a:rPr lang="en-US" sz="2000" dirty="0">
                <a:latin typeface="Perpetua" panose="02020502060401020303" pitchFamily="18" charset="0"/>
              </a:rPr>
              <a:t>to access privileged exec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dirty="0">
                <a:latin typeface="Perpetua" panose="02020502060401020303" pitchFamily="18" charset="0"/>
              </a:rPr>
              <a:t>configure terminal </a:t>
            </a:r>
            <a:r>
              <a:rPr lang="en-US" sz="2000" dirty="0">
                <a:latin typeface="Perpetua" panose="02020502060401020303" pitchFamily="18" charset="0"/>
              </a:rPr>
              <a:t>to access global configuration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interface fa0/1 </a:t>
            </a:r>
            <a:r>
              <a:rPr lang="en-US" sz="2000" dirty="0">
                <a:latin typeface="Perpetua" panose="02020502060401020303" pitchFamily="18" charset="0"/>
              </a:rPr>
              <a:t>to access </a:t>
            </a:r>
            <a:r>
              <a:rPr lang="en-US" sz="2000" dirty="0" err="1">
                <a:latin typeface="Perpetua" panose="02020502060401020303" pitchFamily="18" charset="0"/>
              </a:rPr>
              <a:t>FastEthernet</a:t>
            </a:r>
            <a:r>
              <a:rPr lang="en-US" sz="2000" dirty="0">
                <a:latin typeface="Perpetua" panose="02020502060401020303" pitchFamily="18" charset="0"/>
              </a:rPr>
              <a:t> port 0/1.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switchport mode access </a:t>
            </a:r>
            <a:r>
              <a:rPr lang="en-US" sz="2000" dirty="0">
                <a:latin typeface="Perpetua" panose="02020502060401020303" pitchFamily="18" charset="0"/>
              </a:rPr>
              <a:t>to set this port into a </a:t>
            </a:r>
            <a:r>
              <a:rPr lang="en-US" sz="2000" dirty="0" err="1">
                <a:latin typeface="Perpetua" panose="02020502060401020303" pitchFamily="18" charset="0"/>
              </a:rPr>
              <a:t>nontrunking</a:t>
            </a:r>
            <a:r>
              <a:rPr lang="en-US" sz="2000" dirty="0">
                <a:latin typeface="Perpetua" panose="02020502060401020303" pitchFamily="18" charset="0"/>
              </a:rPr>
              <a:t> access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switchport access </a:t>
            </a:r>
            <a:r>
              <a:rPr lang="en-US" sz="2000" b="1" i="1" dirty="0" err="1"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latin typeface="Perpetua" panose="02020502060401020303" pitchFamily="18" charset="0"/>
              </a:rPr>
              <a:t> 2 </a:t>
            </a:r>
            <a:r>
              <a:rPr lang="en-US" sz="2000" dirty="0">
                <a:latin typeface="Perpetua" panose="02020502060401020303" pitchFamily="18" charset="0"/>
              </a:rPr>
              <a:t>to set this port to use VLAN 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interface fa0/2 </a:t>
            </a:r>
            <a:r>
              <a:rPr lang="en-US" sz="2000" dirty="0">
                <a:latin typeface="Perpetua" panose="02020502060401020303" pitchFamily="18" charset="0"/>
              </a:rPr>
              <a:t>to access </a:t>
            </a:r>
            <a:r>
              <a:rPr lang="en-US" sz="2000" dirty="0" err="1">
                <a:latin typeface="Perpetua" panose="02020502060401020303" pitchFamily="18" charset="0"/>
              </a:rPr>
              <a:t>FastEthernet</a:t>
            </a:r>
            <a:r>
              <a:rPr lang="en-US" sz="2000" dirty="0">
                <a:latin typeface="Perpetua" panose="02020502060401020303" pitchFamily="18" charset="0"/>
              </a:rPr>
              <a:t> port 0/2.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switchport mode access</a:t>
            </a:r>
            <a:r>
              <a:rPr lang="en-US" sz="2000" b="1" dirty="0">
                <a:latin typeface="Perpetua" panose="02020502060401020303" pitchFamily="18" charset="0"/>
              </a:rPr>
              <a:t> </a:t>
            </a:r>
            <a:r>
              <a:rPr lang="en-US" sz="2000" dirty="0">
                <a:latin typeface="Perpetua" panose="02020502060401020303" pitchFamily="18" charset="0"/>
              </a:rPr>
              <a:t>to set this port into a </a:t>
            </a:r>
            <a:r>
              <a:rPr lang="en-US" sz="2000" dirty="0" err="1">
                <a:latin typeface="Perpetua" panose="02020502060401020303" pitchFamily="18" charset="0"/>
              </a:rPr>
              <a:t>nontrunking</a:t>
            </a:r>
            <a:r>
              <a:rPr lang="en-US" sz="2000" dirty="0">
                <a:latin typeface="Perpetua" panose="02020502060401020303" pitchFamily="18" charset="0"/>
              </a:rPr>
              <a:t> access mode.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switchport access </a:t>
            </a:r>
            <a:r>
              <a:rPr lang="en-US" sz="2000" b="1" i="1" dirty="0" err="1">
                <a:latin typeface="Perpetua" panose="02020502060401020303" pitchFamily="18" charset="0"/>
              </a:rPr>
              <a:t>vlan</a:t>
            </a:r>
            <a:r>
              <a:rPr lang="en-US" sz="2000" b="1" i="1" dirty="0">
                <a:latin typeface="Perpetua" panose="02020502060401020303" pitchFamily="18" charset="0"/>
              </a:rPr>
              <a:t> 3 </a:t>
            </a:r>
            <a:r>
              <a:rPr lang="en-US" sz="2000" dirty="0">
                <a:latin typeface="Perpetua" panose="02020502060401020303" pitchFamily="18" charset="0"/>
              </a:rPr>
              <a:t>to set this port to use VLAN 3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interface fa0/3 </a:t>
            </a:r>
            <a:r>
              <a:rPr lang="en-US" sz="2000" dirty="0">
                <a:latin typeface="Perpetua" panose="02020502060401020303" pitchFamily="18" charset="0"/>
              </a:rPr>
              <a:t>to access </a:t>
            </a:r>
            <a:r>
              <a:rPr lang="en-US" sz="2000" dirty="0" err="1">
                <a:latin typeface="Perpetua" panose="02020502060401020303" pitchFamily="18" charset="0"/>
              </a:rPr>
              <a:t>FastEthernet</a:t>
            </a:r>
            <a:r>
              <a:rPr lang="en-US" sz="2000" dirty="0">
                <a:latin typeface="Perpetua" panose="02020502060401020303" pitchFamily="18" charset="0"/>
              </a:rPr>
              <a:t> port 0/3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# </a:t>
            </a:r>
            <a:r>
              <a:rPr lang="en-US" sz="2000" b="1" i="1" dirty="0">
                <a:latin typeface="Perpetua" panose="02020502060401020303" pitchFamily="18" charset="0"/>
              </a:rPr>
              <a:t>switchport mode trunk </a:t>
            </a:r>
            <a:r>
              <a:rPr lang="en-US" sz="2000" dirty="0">
                <a:latin typeface="Perpetua" panose="02020502060401020303" pitchFamily="18" charset="0"/>
              </a:rPr>
              <a:t>to set this port into a </a:t>
            </a:r>
            <a:r>
              <a:rPr lang="en-US" sz="2000" dirty="0" err="1">
                <a:latin typeface="Perpetua" panose="02020502060401020303" pitchFamily="18" charset="0"/>
              </a:rPr>
              <a:t>trunking</a:t>
            </a:r>
            <a:r>
              <a:rPr lang="en-US" sz="2000" dirty="0">
                <a:latin typeface="Perpetua" panose="02020502060401020303" pitchFamily="18" charset="0"/>
              </a:rPr>
              <a:t> mode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B41B5-4E6D-4D15-A355-F2E7ACD8D474}"/>
              </a:ext>
            </a:extLst>
          </p:cNvPr>
          <p:cNvSpPr txBox="1"/>
          <p:nvPr/>
        </p:nvSpPr>
        <p:spPr>
          <a:xfrm>
            <a:off x="421341" y="2119622"/>
            <a:ext cx="32979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Adding interface to a VLAN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Commands for adding interfaces to a VLAN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C2F55-B6AE-478A-9013-29D262FD6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99" t="57099" r="59401" b="22549"/>
          <a:stretch/>
        </p:blipFill>
        <p:spPr>
          <a:xfrm>
            <a:off x="1124711" y="2620563"/>
            <a:ext cx="6017713" cy="267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Configuring VLANs….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Verify members of a VLAN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382FDB-A27A-4E13-9F20-CC9ADF069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00" t="56400" r="31200" b="13127"/>
          <a:stretch/>
        </p:blipFill>
        <p:spPr>
          <a:xfrm>
            <a:off x="421341" y="2249424"/>
            <a:ext cx="7323234" cy="28529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C46CF52-1B56-4A33-A7CD-75AE988EC9B3}"/>
              </a:ext>
            </a:extLst>
          </p:cNvPr>
          <p:cNvGrpSpPr/>
          <p:nvPr/>
        </p:nvGrpSpPr>
        <p:grpSpPr>
          <a:xfrm>
            <a:off x="4416552" y="2736836"/>
            <a:ext cx="4611539" cy="1631216"/>
            <a:chOff x="4416552" y="2736836"/>
            <a:chExt cx="4611539" cy="16312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380B489-10D1-44FC-AE3F-5CEEEBF66ED1}"/>
                </a:ext>
              </a:extLst>
            </p:cNvPr>
            <p:cNvSpPr/>
            <p:nvPr/>
          </p:nvSpPr>
          <p:spPr>
            <a:xfrm>
              <a:off x="4416552" y="2871881"/>
              <a:ext cx="3227832" cy="110642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299880D-0F32-41AA-BEA6-A848487B8796}"/>
                </a:ext>
              </a:extLst>
            </p:cNvPr>
            <p:cNvCxnSpPr/>
            <p:nvPr/>
          </p:nvCxnSpPr>
          <p:spPr>
            <a:xfrm flipH="1" flipV="1">
              <a:off x="7644384" y="3429000"/>
              <a:ext cx="521208" cy="2468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E8F830-9166-4907-B10D-E03B2F841A79}"/>
                </a:ext>
              </a:extLst>
            </p:cNvPr>
            <p:cNvSpPr txBox="1"/>
            <p:nvPr/>
          </p:nvSpPr>
          <p:spPr>
            <a:xfrm>
              <a:off x="8176576" y="2736836"/>
              <a:ext cx="851515" cy="16312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erpetua" panose="02020502060401020303" pitchFamily="18" charset="0"/>
                </a:rPr>
                <a:t>Fa0/3</a:t>
              </a:r>
            </a:p>
            <a:p>
              <a:r>
                <a:rPr lang="en-US" sz="2000" dirty="0">
                  <a:latin typeface="Perpetua" panose="02020502060401020303" pitchFamily="18" charset="0"/>
                </a:rPr>
                <a:t>is not </a:t>
              </a:r>
            </a:p>
            <a:p>
              <a:r>
                <a:rPr lang="en-US" sz="2000" dirty="0">
                  <a:latin typeface="Perpetua" panose="02020502060401020303" pitchFamily="18" charset="0"/>
                </a:rPr>
                <a:t>shown</a:t>
              </a:r>
            </a:p>
            <a:p>
              <a:r>
                <a:rPr lang="en-US" sz="2000" dirty="0">
                  <a:latin typeface="Perpetua" panose="02020502060401020303" pitchFamily="18" charset="0"/>
                </a:rPr>
                <a:t>as it is </a:t>
              </a:r>
            </a:p>
            <a:p>
              <a:r>
                <a:rPr lang="en-US" sz="2000" dirty="0">
                  <a:latin typeface="Perpetua" panose="02020502060401020303" pitchFamily="18" charset="0"/>
                </a:rPr>
                <a:t>a trunk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33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4778</TotalTime>
  <Words>766</Words>
  <Application>Microsoft Office PowerPoint</Application>
  <PresentationFormat>On-screen Show (4:3)</PresentationFormat>
  <Paragraphs>139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Perpetua</vt:lpstr>
      <vt:lpstr>Times New Roman</vt:lpstr>
      <vt:lpstr>Wingdings</vt:lpstr>
      <vt:lpstr>Spectrum</vt:lpstr>
      <vt:lpstr>VLAN &amp; VTP </vt:lpstr>
      <vt:lpstr>Lecture Outline</vt:lpstr>
      <vt:lpstr>Configuring VLANs</vt:lpstr>
      <vt:lpstr>Configuring VLANs….</vt:lpstr>
      <vt:lpstr>Configuring VLANs….</vt:lpstr>
      <vt:lpstr>Configuring VLANs….</vt:lpstr>
      <vt:lpstr>Configuring VLANs….</vt:lpstr>
      <vt:lpstr>Configuring VLANs….</vt:lpstr>
      <vt:lpstr>Configuring VLANs….</vt:lpstr>
      <vt:lpstr>Configuring VLANs….</vt:lpstr>
      <vt:lpstr>Configuring VLANs….</vt:lpstr>
      <vt:lpstr>VTP Configuration</vt:lpstr>
      <vt:lpstr>Topic Heading..</vt:lpstr>
      <vt:lpstr>router on stick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66</cp:revision>
  <dcterms:created xsi:type="dcterms:W3CDTF">2018-12-10T17:20:29Z</dcterms:created>
  <dcterms:modified xsi:type="dcterms:W3CDTF">2025-01-08T03:05:35Z</dcterms:modified>
</cp:coreProperties>
</file>