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305" r:id="rId5"/>
    <p:sldId id="317" r:id="rId6"/>
    <p:sldId id="318" r:id="rId7"/>
    <p:sldId id="287" r:id="rId8"/>
    <p:sldId id="314" r:id="rId9"/>
    <p:sldId id="310" r:id="rId10"/>
    <p:sldId id="315" r:id="rId11"/>
    <p:sldId id="311" r:id="rId12"/>
    <p:sldId id="312" r:id="rId13"/>
    <p:sldId id="313" r:id="rId14"/>
    <p:sldId id="316" r:id="rId15"/>
    <p:sldId id="320" r:id="rId16"/>
    <p:sldId id="306" r:id="rId17"/>
    <p:sldId id="307" r:id="rId18"/>
    <p:sldId id="308" r:id="rId19"/>
    <p:sldId id="309" r:id="rId20"/>
    <p:sldId id="289" r:id="rId21"/>
    <p:sldId id="288" r:id="rId22"/>
    <p:sldId id="319" r:id="rId23"/>
    <p:sldId id="290" r:id="rId24"/>
    <p:sldId id="291" r:id="rId25"/>
    <p:sldId id="292" r:id="rId26"/>
    <p:sldId id="293" r:id="rId27"/>
    <p:sldId id="265"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4CE4FAC5-EC6C-4ED5-A4F4-17218CB758BE}"/>
    <pc:docChg chg="modSld">
      <pc:chgData name="Dr. Md Mehedi Hasan" userId="5eb39d97-deb0-466a-af4c-298e34812974" providerId="ADAL" clId="{4CE4FAC5-EC6C-4ED5-A4F4-17218CB758BE}" dt="2022-12-07T05:41:34.348" v="9" actId="20577"/>
      <pc:docMkLst>
        <pc:docMk/>
      </pc:docMkLst>
      <pc:sldChg chg="modSp mod">
        <pc:chgData name="Dr. Md Mehedi Hasan" userId="5eb39d97-deb0-466a-af4c-298e34812974" providerId="ADAL" clId="{4CE4FAC5-EC6C-4ED5-A4F4-17218CB758BE}" dt="2022-12-07T05:41:34.348" v="9" actId="20577"/>
        <pc:sldMkLst>
          <pc:docMk/>
          <pc:sldMk cId="700707328" sldId="256"/>
        </pc:sldMkLst>
      </pc:sldChg>
    </pc:docChg>
  </pc:docChgLst>
  <pc:docChgLst>
    <pc:chgData name="Dr. Md Mehedi Hasan" userId="5eb39d97-deb0-466a-af4c-298e34812974" providerId="ADAL" clId="{03367EE8-B041-411F-BD15-313D07B148DA}"/>
    <pc:docChg chg="modSld">
      <pc:chgData name="Dr. Md Mehedi Hasan" userId="5eb39d97-deb0-466a-af4c-298e34812974" providerId="ADAL" clId="{03367EE8-B041-411F-BD15-313D07B148DA}" dt="2023-10-18T11:07:50.800" v="28" actId="20577"/>
      <pc:docMkLst>
        <pc:docMk/>
      </pc:docMkLst>
      <pc:sldChg chg="modSp mod">
        <pc:chgData name="Dr. Md Mehedi Hasan" userId="5eb39d97-deb0-466a-af4c-298e34812974" providerId="ADAL" clId="{03367EE8-B041-411F-BD15-313D07B148DA}" dt="2023-10-18T11:07:50.800" v="28" actId="20577"/>
        <pc:sldMkLst>
          <pc:docMk/>
          <pc:sldMk cId="700707328" sldId="256"/>
        </pc:sldMkLst>
      </pc:sldChg>
    </pc:docChg>
  </pc:docChgLst>
  <pc:docChgLst>
    <pc:chgData name="Dr. Md Mehedi Hasan" userId="239fb861-385a-4bac-bb29-9c26fc54d0ba" providerId="ADAL" clId="{A12026E6-D823-406D-A094-48341BB261A7}"/>
    <pc:docChg chg="modSld">
      <pc:chgData name="Dr. Md Mehedi Hasan" userId="239fb861-385a-4bac-bb29-9c26fc54d0ba" providerId="ADAL" clId="{A12026E6-D823-406D-A094-48341BB261A7}" dt="2024-12-23T05:26:43.170" v="9" actId="20577"/>
      <pc:docMkLst>
        <pc:docMk/>
      </pc:docMkLst>
      <pc:sldChg chg="modSp mod">
        <pc:chgData name="Dr. Md Mehedi Hasan" userId="239fb861-385a-4bac-bb29-9c26fc54d0ba" providerId="ADAL" clId="{A12026E6-D823-406D-A094-48341BB261A7}" dt="2024-12-23T05:26:43.170" v="9" actId="20577"/>
        <pc:sldMkLst>
          <pc:docMk/>
          <pc:sldMk cId="700707328" sldId="256"/>
        </pc:sldMkLst>
        <pc:graphicFrameChg chg="modGraphic">
          <ac:chgData name="Dr. Md Mehedi Hasan" userId="239fb861-385a-4bac-bb29-9c26fc54d0ba" providerId="ADAL" clId="{A12026E6-D823-406D-A094-48341BB261A7}" dt="2024-12-23T05:26:43.170" v="9" actId="20577"/>
          <ac:graphicFrameMkLst>
            <pc:docMk/>
            <pc:sldMk cId="700707328" sldId="256"/>
            <ac:graphicFrameMk id="9" creationId="{E83F81B2-EFDB-4C3D-8338-9C659152D03B}"/>
          </ac:graphicFrameMkLst>
        </pc:graphicFrameChg>
      </pc:sldChg>
    </pc:docChg>
  </pc:docChgLst>
  <pc:docChgLst>
    <pc:chgData name="Dr. Md Mehedi Hasan" userId="5eb39d97-deb0-466a-af4c-298e34812974" providerId="ADAL" clId="{342CCED5-46F3-4F47-B154-D345BAE1D4EB}"/>
    <pc:docChg chg="modSld">
      <pc:chgData name="Dr. Md Mehedi Hasan" userId="5eb39d97-deb0-466a-af4c-298e34812974" providerId="ADAL" clId="{342CCED5-46F3-4F47-B154-D345BAE1D4EB}" dt="2023-02-22T03:49:05.269" v="9" actId="20577"/>
      <pc:docMkLst>
        <pc:docMk/>
      </pc:docMkLst>
      <pc:sldChg chg="modSp mod">
        <pc:chgData name="Dr. Md Mehedi Hasan" userId="5eb39d97-deb0-466a-af4c-298e34812974" providerId="ADAL" clId="{342CCED5-46F3-4F47-B154-D345BAE1D4EB}" dt="2023-02-22T03:49:05.269" v="9" actId="20577"/>
        <pc:sldMkLst>
          <pc:docMk/>
          <pc:sldMk cId="700707328" sldId="256"/>
        </pc:sldMkLst>
      </pc:sldChg>
    </pc:docChg>
  </pc:docChgLst>
  <pc:docChgLst>
    <pc:chgData name="Dr. Md Mehedi Hasan" userId="S::mmhasan@aiub.edu::5eb39d97-deb0-466a-af4c-298e34812974" providerId="AD" clId="Web-{CE8FC683-E911-98AC-3AC3-CB8C15D33F50}"/>
    <pc:docChg chg="modSld">
      <pc:chgData name="Dr. Md Mehedi Hasan" userId="S::mmhasan@aiub.edu::5eb39d97-deb0-466a-af4c-298e34812974" providerId="AD" clId="Web-{CE8FC683-E911-98AC-3AC3-CB8C15D33F50}" dt="2022-10-09T16:26:55.623" v="31"/>
      <pc:docMkLst>
        <pc:docMk/>
      </pc:docMkLst>
      <pc:sldChg chg="modSp">
        <pc:chgData name="Dr. Md Mehedi Hasan" userId="S::mmhasan@aiub.edu::5eb39d97-deb0-466a-af4c-298e34812974" providerId="AD" clId="Web-{CE8FC683-E911-98AC-3AC3-CB8C15D33F50}" dt="2022-10-09T16:26:55.623" v="31"/>
        <pc:sldMkLst>
          <pc:docMk/>
          <pc:sldMk cId="700707328" sldId="256"/>
        </pc:sldMkLst>
      </pc:sldChg>
    </pc:docChg>
  </pc:docChgLst>
  <pc:docChgLst>
    <pc:chgData name="Dr. Md Mehedi Hasan" userId="5eb39d97-deb0-466a-af4c-298e34812974" providerId="ADAL" clId="{6671D993-08E8-4A10-BA20-7003166E2FF0}"/>
    <pc:docChg chg="custSel addSld modSld">
      <pc:chgData name="Dr. Md Mehedi Hasan" userId="5eb39d97-deb0-466a-af4c-298e34812974" providerId="ADAL" clId="{6671D993-08E8-4A10-BA20-7003166E2FF0}" dt="2022-11-27T08:16:48.003" v="21" actId="5793"/>
      <pc:docMkLst>
        <pc:docMk/>
      </pc:docMkLst>
      <pc:sldChg chg="modSp mod">
        <pc:chgData name="Dr. Md Mehedi Hasan" userId="5eb39d97-deb0-466a-af4c-298e34812974" providerId="ADAL" clId="{6671D993-08E8-4A10-BA20-7003166E2FF0}" dt="2022-11-27T08:12:43.301" v="5" actId="20577"/>
        <pc:sldMkLst>
          <pc:docMk/>
          <pc:sldMk cId="700707328" sldId="256"/>
        </pc:sldMkLst>
      </pc:sldChg>
      <pc:sldChg chg="addSp delSp modSp new mod modClrScheme chgLayout">
        <pc:chgData name="Dr. Md Mehedi Hasan" userId="5eb39d97-deb0-466a-af4c-298e34812974" providerId="ADAL" clId="{6671D993-08E8-4A10-BA20-7003166E2FF0}" dt="2022-11-27T08:16:48.003" v="21" actId="5793"/>
        <pc:sldMkLst>
          <pc:docMk/>
          <pc:sldMk cId="3349519532" sldId="320"/>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12/23/2024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45745197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b="0" dirty="0"/>
                    </a:p>
                  </a:txBody>
                  <a:tcPr/>
                </a:tc>
                <a:tc>
                  <a:txBody>
                    <a:bodyPr/>
                    <a:lstStyle/>
                    <a:p>
                      <a:r>
                        <a:rPr lang="en-US" dirty="0"/>
                        <a:t>Week No:</a:t>
                      </a:r>
                    </a:p>
                  </a:txBody>
                  <a:tcPr/>
                </a:tc>
                <a:tc>
                  <a:txBody>
                    <a:bodyPr/>
                    <a:lstStyle/>
                    <a:p>
                      <a:endParaRPr lang="en-US" b="0" dirty="0"/>
                    </a:p>
                  </a:txBody>
                  <a:tcPr/>
                </a:tc>
                <a:tc>
                  <a:txBody>
                    <a:bodyPr/>
                    <a:lstStyle/>
                    <a:p>
                      <a:r>
                        <a:rPr lang="en-US" dirty="0"/>
                        <a:t>Semester:</a:t>
                      </a:r>
                    </a:p>
                  </a:txBody>
                  <a:tcPr/>
                </a:tc>
                <a:tc>
                  <a:txBody>
                    <a:bodyPr/>
                    <a:lstStyle/>
                    <a:p>
                      <a:r>
                        <a:rPr lang="en-US" b="0" dirty="0"/>
                        <a:t>Fall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Md Mehedi Hasan; </a:t>
                      </a:r>
                      <a:r>
                        <a:rPr lang="en-US" i="1" dirty="0">
                          <a:hlinkClick r:id="rId2"/>
                        </a:rPr>
                        <a:t>mmhasan@aiub.edu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normAutofit fontScale="90000"/>
          </a:bodyPr>
          <a:lstStyle/>
          <a:p>
            <a:r>
              <a:rPr lang="en-IN" dirty="0"/>
              <a:t>Steps of DHCP: </a:t>
            </a:r>
            <a:r>
              <a:rPr lang="en-US" dirty="0"/>
              <a:t>SELECTING State (cont.)</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10000"/>
          </a:bodyPr>
          <a:lstStyle/>
          <a:p>
            <a:pPr marL="0" indent="0">
              <a:buNone/>
            </a:pPr>
            <a:r>
              <a:rPr lang="en-US" dirty="0"/>
              <a:t>The client chooses one of the offers and sends a DHCPREQUEST message to the selected server.</a:t>
            </a:r>
          </a:p>
          <a:p>
            <a:pPr marL="0" indent="0">
              <a:buNone/>
            </a:pPr>
            <a:r>
              <a:rPr lang="en-US" dirty="0"/>
              <a:t>It then goes to the requesting state.</a:t>
            </a:r>
          </a:p>
          <a:p>
            <a:pPr marL="0" indent="0">
              <a:buNone/>
            </a:pPr>
            <a:r>
              <a:rPr lang="en-US" dirty="0"/>
              <a:t>However, if the client receives no DHCPOFFER message, it tries four more times, each with a span of 2 seconds.</a:t>
            </a:r>
          </a:p>
          <a:p>
            <a:pPr marL="0" indent="0">
              <a:buNone/>
            </a:pPr>
            <a:r>
              <a:rPr lang="en-US" dirty="0"/>
              <a:t>If there is no reply to any of these DHCPDISCOVERs, the client sleeps for 5 minutes before trying again.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1305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REQUESTING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The client remains in the requesting state until it receives a DHCPACK message from the server that creates the binding between the client physical address and its IP address.</a:t>
            </a:r>
          </a:p>
          <a:p>
            <a:pPr marL="0" indent="0">
              <a:buNone/>
            </a:pPr>
            <a:r>
              <a:rPr lang="en-US" dirty="0"/>
              <a:t>After receipt of the DHCPACK, the client goes to the bound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0697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BOUND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a:bodyPr>
          <a:lstStyle/>
          <a:p>
            <a:pPr marL="0" indent="0">
              <a:buNone/>
            </a:pPr>
            <a:r>
              <a:rPr lang="en-US" dirty="0"/>
              <a:t>In this state, the client can use the IP address until the lease expires. </a:t>
            </a:r>
          </a:p>
          <a:p>
            <a:pPr marL="0" indent="0">
              <a:buNone/>
            </a:pPr>
            <a:r>
              <a:rPr lang="en-US" dirty="0"/>
              <a:t>When 50 percent of the lease period is reached, the client sends another DHCPREQUEST to ask for renewal.</a:t>
            </a:r>
          </a:p>
          <a:p>
            <a:pPr marL="0" indent="0">
              <a:buNone/>
            </a:pPr>
            <a:r>
              <a:rPr lang="en-US" dirty="0"/>
              <a:t>It then goes to the renewing state. </a:t>
            </a:r>
          </a:p>
          <a:p>
            <a:pPr marL="0" indent="0">
              <a:buNone/>
            </a:pPr>
            <a:r>
              <a:rPr lang="en-US" dirty="0"/>
              <a:t>When in the bound state, the client can also cancel the lease and go to the initializing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7798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RENEWING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92500" lnSpcReduction="20000"/>
          </a:bodyPr>
          <a:lstStyle/>
          <a:p>
            <a:pPr marL="0" indent="0">
              <a:buNone/>
            </a:pPr>
            <a:r>
              <a:rPr lang="en-US" dirty="0"/>
              <a:t>The client remains in the renewing state until one of two events happens.</a:t>
            </a:r>
          </a:p>
          <a:p>
            <a:pPr marL="0" indent="0">
              <a:buNone/>
            </a:pPr>
            <a:r>
              <a:rPr lang="en-US" dirty="0"/>
              <a:t>It can receive a DHCPACK, which renews the lease agreement.</a:t>
            </a:r>
          </a:p>
          <a:p>
            <a:pPr marL="0" indent="0">
              <a:buNone/>
            </a:pPr>
            <a:r>
              <a:rPr lang="en-US" dirty="0"/>
              <a:t>In this case, the client resets its timer and goes back to the bound state.</a:t>
            </a:r>
          </a:p>
          <a:p>
            <a:pPr marL="0" indent="0">
              <a:buNone/>
            </a:pPr>
            <a:r>
              <a:rPr lang="en-US" dirty="0"/>
              <a:t>Or, if a DHCPACK is not received, and 87.5 percent of the lease time expires, the client goes to the rebinding state.</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84804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REBINDING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lnSpcReduction="10000"/>
          </a:bodyPr>
          <a:lstStyle/>
          <a:p>
            <a:pPr marL="0" indent="0">
              <a:buNone/>
            </a:pPr>
            <a:r>
              <a:rPr lang="en-US" dirty="0"/>
              <a:t>The client remains in the rebinding state until one of three events happens. </a:t>
            </a:r>
          </a:p>
          <a:p>
            <a:pPr marL="0" indent="0">
              <a:buNone/>
            </a:pPr>
            <a:r>
              <a:rPr lang="en-US" dirty="0"/>
              <a:t>If the client receives a DHCPNACK or the lease expires, it goes back to the initializing state and tries to get another IP address.</a:t>
            </a:r>
          </a:p>
          <a:p>
            <a:pPr marL="0" indent="0">
              <a:buNone/>
            </a:pPr>
            <a:r>
              <a:rPr lang="en-US" dirty="0"/>
              <a:t>If the client receives a DHCPACK, it goes to the bound state and resets the timer.</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171565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22B55B-B8CA-0FA3-015B-DF17D78D69F4}"/>
              </a:ext>
            </a:extLst>
          </p:cNvPr>
          <p:cNvSpPr>
            <a:spLocks noGrp="1"/>
          </p:cNvSpPr>
          <p:nvPr>
            <p:ph type="title"/>
          </p:nvPr>
        </p:nvSpPr>
        <p:spPr/>
        <p:txBody>
          <a:bodyPr/>
          <a:lstStyle/>
          <a:p>
            <a:r>
              <a:rPr lang="en-US" dirty="0"/>
              <a:t>DHCP Problem</a:t>
            </a:r>
          </a:p>
        </p:txBody>
      </p:sp>
      <p:sp>
        <p:nvSpPr>
          <p:cNvPr id="6" name="Content Placeholder 5">
            <a:extLst>
              <a:ext uri="{FF2B5EF4-FFF2-40B4-BE49-F238E27FC236}">
                <a16:creationId xmlns:a16="http://schemas.microsoft.com/office/drawing/2014/main" id="{5867F230-4640-114B-F420-90098271D0D0}"/>
              </a:ext>
            </a:extLst>
          </p:cNvPr>
          <p:cNvSpPr>
            <a:spLocks noGrp="1"/>
          </p:cNvSpPr>
          <p:nvPr>
            <p:ph idx="1"/>
          </p:nvPr>
        </p:nvSpPr>
        <p:spPr/>
        <p:txBody>
          <a:bodyPr/>
          <a:lstStyle/>
          <a:p>
            <a:pPr marL="0" indent="0">
              <a:buNone/>
            </a:pPr>
            <a:r>
              <a:rPr lang="en-US" dirty="0"/>
              <a:t>A Client pc is looking for an </a:t>
            </a:r>
            <a:r>
              <a:rPr lang="en-US" dirty="0" err="1"/>
              <a:t>ip</a:t>
            </a:r>
            <a:r>
              <a:rPr lang="en-US" dirty="0"/>
              <a:t> address. The DHCP server has offered three </a:t>
            </a:r>
            <a:r>
              <a:rPr lang="en-US" dirty="0" err="1"/>
              <a:t>ip</a:t>
            </a:r>
            <a:r>
              <a:rPr lang="en-US" dirty="0"/>
              <a:t> addresses (207.0.0.6/24, LT- 1 </a:t>
            </a:r>
            <a:r>
              <a:rPr lang="en-US" dirty="0" err="1"/>
              <a:t>hr</a:t>
            </a:r>
            <a:r>
              <a:rPr lang="en-US" dirty="0"/>
              <a:t> 14 min), (207.0.0.8/24, LT- 1 </a:t>
            </a:r>
            <a:r>
              <a:rPr lang="en-US" dirty="0" err="1"/>
              <a:t>hr</a:t>
            </a:r>
            <a:r>
              <a:rPr lang="en-US" dirty="0"/>
              <a:t> 28 min), (207.0.0.11/24, LT- 1 </a:t>
            </a:r>
            <a:r>
              <a:rPr lang="en-US" dirty="0" err="1"/>
              <a:t>hr</a:t>
            </a:r>
            <a:r>
              <a:rPr lang="en-US" dirty="0"/>
              <a:t> 32 min). The Client has chosen the 2nd </a:t>
            </a:r>
            <a:r>
              <a:rPr lang="en-US" dirty="0" err="1"/>
              <a:t>ip</a:t>
            </a:r>
            <a:r>
              <a:rPr lang="en-US" dirty="0"/>
              <a:t> address. If the client asks for extended LT of 22 minutes, What is the new timer of RENEWING and REBINDING states? While calculating timer for REBINDING state, consider the lease time was not extended in RENEWING state. [LT means lease time]</a:t>
            </a:r>
          </a:p>
        </p:txBody>
      </p:sp>
    </p:spTree>
    <p:extLst>
      <p:ext uri="{BB962C8B-B14F-4D97-AF65-F5344CB8AC3E}">
        <p14:creationId xmlns:p14="http://schemas.microsoft.com/office/powerpoint/2010/main" val="334951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875027"/>
            <a:ext cx="8274984" cy="188962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In networking it is necessary for the sender to know the IP address and the Physical address of the receiver for successful communication. If the MAC address of the receiver is unknown to the sender; it uses </a:t>
            </a:r>
            <a:r>
              <a:rPr lang="en-CA" sz="2000" b="1" dirty="0">
                <a:latin typeface="Times New Roman" panose="02020603050405020304" pitchFamily="18" charset="0"/>
                <a:ea typeface="Calibri" panose="020F0502020204030204" pitchFamily="34" charset="0"/>
                <a:cs typeface="Times New Roman" panose="02020603050405020304" pitchFamily="18" charset="0"/>
              </a:rPr>
              <a:t>Address Resolution Protocol (ARP) </a:t>
            </a:r>
            <a:r>
              <a:rPr lang="en-CA" sz="2000" dirty="0">
                <a:latin typeface="Times New Roman" panose="02020603050405020304" pitchFamily="18" charset="0"/>
                <a:ea typeface="Calibri" panose="020F0502020204030204" pitchFamily="34" charset="0"/>
                <a:cs typeface="Times New Roman" panose="02020603050405020304" pitchFamily="18" charset="0"/>
              </a:rPr>
              <a:t>protocol to identify the specific MAC address of the receiver.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658B643-28CE-4DD7-A54A-078346F31839}"/>
              </a:ext>
            </a:extLst>
          </p:cNvPr>
          <p:cNvSpPr>
            <a:spLocks noGrp="1"/>
          </p:cNvSpPr>
          <p:nvPr>
            <p:ph type="ctrTitle"/>
          </p:nvPr>
        </p:nvSpPr>
        <p:spPr/>
        <p:txBody>
          <a:bodyPr/>
          <a:lstStyle/>
          <a:p>
            <a:r>
              <a:rPr lang="en-US" dirty="0"/>
              <a:t>What is ARP?</a:t>
            </a:r>
          </a:p>
        </p:txBody>
      </p:sp>
    </p:spTree>
    <p:extLst>
      <p:ext uri="{BB962C8B-B14F-4D97-AF65-F5344CB8AC3E}">
        <p14:creationId xmlns:p14="http://schemas.microsoft.com/office/powerpoint/2010/main" val="36744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427955"/>
          </a:xfrm>
          <a:prstGeom prst="rect">
            <a:avLst/>
          </a:prstGeom>
        </p:spPr>
        <p:txBody>
          <a:bodyPr wrap="square">
            <a:spAutoFit/>
          </a:bodyPr>
          <a:lstStyle/>
          <a:p>
            <a:pPr>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r>
              <a:rPr lang="en-CA" sz="2000" dirty="0">
                <a:latin typeface="Times New Roman" panose="02020603050405020304" pitchFamily="18" charset="0"/>
                <a:ea typeface="Calibri" panose="020F0502020204030204" pitchFamily="34" charset="0"/>
              </a:rPr>
              <a:t>take the help of ARP to get the MAC address of PC-C. </a:t>
            </a:r>
            <a:endParaRPr lang="en-US" sz="2000" dirty="0"/>
          </a:p>
        </p:txBody>
      </p:sp>
      <p:sp>
        <p:nvSpPr>
          <p:cNvPr id="6" name="Title 5">
            <a:extLst>
              <a:ext uri="{FF2B5EF4-FFF2-40B4-BE49-F238E27FC236}">
                <a16:creationId xmlns:a16="http://schemas.microsoft.com/office/drawing/2014/main" id="{9005171D-651C-4619-AD6C-E10605DCA772}"/>
              </a:ext>
            </a:extLst>
          </p:cNvPr>
          <p:cNvSpPr>
            <a:spLocks noGrp="1"/>
          </p:cNvSpPr>
          <p:nvPr>
            <p:ph type="ctrTitle"/>
          </p:nvPr>
        </p:nvSpPr>
        <p:spPr/>
        <p:txBody>
          <a:bodyPr/>
          <a:lstStyle/>
          <a:p>
            <a:r>
              <a:rPr lang="en-US" dirty="0"/>
              <a:t>ARP Request</a:t>
            </a:r>
          </a:p>
        </p:txBody>
      </p:sp>
    </p:spTree>
    <p:extLst>
      <p:ext uri="{BB962C8B-B14F-4D97-AF65-F5344CB8AC3E}">
        <p14:creationId xmlns:p14="http://schemas.microsoft.com/office/powerpoint/2010/main" val="2331496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693674"/>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val="1841402901"/>
                    </a:ext>
                  </a:extLst>
                </a:gridCol>
                <a:gridCol w="1385081">
                  <a:extLst>
                    <a:ext uri="{9D8B030D-6E8A-4147-A177-3AD203B41FA5}">
                      <a16:colId xmlns:a16="http://schemas.microsoft.com/office/drawing/2014/main" val="2591896573"/>
                    </a:ext>
                  </a:extLst>
                </a:gridCol>
                <a:gridCol w="3605871">
                  <a:extLst>
                    <a:ext uri="{9D8B030D-6E8A-4147-A177-3AD203B41FA5}">
                      <a16:colId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val="1402534800"/>
                    </a:ext>
                  </a:extLst>
                </a:gridCol>
                <a:gridCol w="1584346">
                  <a:extLst>
                    <a:ext uri="{9D8B030D-6E8A-4147-A177-3AD203B41FA5}">
                      <a16:colId xmlns:a16="http://schemas.microsoft.com/office/drawing/2014/main" val="1385393122"/>
                    </a:ext>
                  </a:extLst>
                </a:gridCol>
                <a:gridCol w="3402883">
                  <a:extLst>
                    <a:ext uri="{9D8B030D-6E8A-4147-A177-3AD203B41FA5}">
                      <a16:colId xmlns:a16="http://schemas.microsoft.com/office/drawing/2014/main"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61980"/>
                  </a:ext>
                </a:extLst>
              </a:tr>
            </a:tbl>
          </a:graphicData>
        </a:graphic>
      </p:graphicFrame>
      <p:cxnSp>
        <p:nvCxnSpPr>
          <p:cNvPr id="1025" name="AutoShape 1"/>
          <p:cNvCxnSpPr>
            <a:cxnSpLocks noChangeShapeType="1"/>
            <a:endCxn id="8" idx="0"/>
          </p:cNvCxnSpPr>
          <p:nvPr/>
        </p:nvCxnSpPr>
        <p:spPr bwMode="auto">
          <a:xfrm>
            <a:off x="1076938" y="3240540"/>
            <a:ext cx="3598970" cy="1454732"/>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7574720" y="3240540"/>
            <a:ext cx="0" cy="1435270"/>
          </a:xfrm>
          <a:prstGeom prst="straightConnector1">
            <a:avLst/>
          </a:prstGeom>
          <a:noFill/>
          <a:ln w="28575">
            <a:solidFill>
              <a:schemeClr val="bg2">
                <a:lumMod val="50000"/>
              </a:schemeClr>
            </a:solidFill>
            <a:round/>
            <a:headEnd/>
            <a:tailEnd type="triangle" w="med" len="med"/>
          </a:ln>
          <a:extLst>
            <a:ext uri="{909E8E84-426E-40DD-AFC4-6F175D3DCCD1}">
              <a14:hiddenFill xmlns:a14="http://schemas.microsoft.com/office/drawing/2010/main">
                <a:noFill/>
              </a14:hiddenFill>
            </a:ext>
          </a:extLst>
        </p:spPr>
      </p:cxnSp>
      <p:sp>
        <p:nvSpPr>
          <p:cNvPr id="5" name="Title 4">
            <a:extLst>
              <a:ext uri="{FF2B5EF4-FFF2-40B4-BE49-F238E27FC236}">
                <a16:creationId xmlns:a16="http://schemas.microsoft.com/office/drawing/2014/main" id="{A2DB152B-C7E8-40FB-8729-AC78A037ED84}"/>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37817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486271"/>
            <a:ext cx="8154623" cy="3736279"/>
          </a:xfrm>
          <a:prstGeom prst="rect">
            <a:avLst/>
          </a:prstGeom>
        </p:spPr>
        <p:txBody>
          <a:bodyPr wrap="square">
            <a:spAutoFit/>
          </a:bodyPr>
          <a:lstStyle/>
          <a:p>
            <a:pPr algn="just">
              <a:lnSpc>
                <a:spcPct val="150000"/>
              </a:lnSpc>
            </a:pPr>
            <a:r>
              <a:rPr lang="en-CA" sz="2000"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sz="2000" dirty="0" err="1">
                <a:latin typeface="Times New Roman" panose="02020603050405020304" pitchFamily="18" charset="0"/>
                <a:ea typeface="Calibri" panose="020F0502020204030204" pitchFamily="34" charset="0"/>
                <a:cs typeface="Times New Roman" panose="02020603050405020304" pitchFamily="18" charset="0"/>
              </a:rPr>
              <a:t>ip</a:t>
            </a:r>
            <a:r>
              <a:rPr lang="en-CA" sz="2000"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3075761F-EDF1-4E66-AF20-A0BDA31B2BD9}"/>
              </a:ext>
            </a:extLst>
          </p:cNvPr>
          <p:cNvSpPr>
            <a:spLocks noGrp="1"/>
          </p:cNvSpPr>
          <p:nvPr>
            <p:ph type="ctrTitle"/>
          </p:nvPr>
        </p:nvSpPr>
        <p:spPr/>
        <p:txBody>
          <a:bodyPr/>
          <a:lstStyle/>
          <a:p>
            <a:r>
              <a:rPr lang="en-US" dirty="0"/>
              <a:t>ARP Request (cont.)</a:t>
            </a:r>
          </a:p>
        </p:txBody>
      </p:sp>
    </p:spTree>
    <p:extLst>
      <p:ext uri="{BB962C8B-B14F-4D97-AF65-F5344CB8AC3E}">
        <p14:creationId xmlns:p14="http://schemas.microsoft.com/office/powerpoint/2010/main" val="176016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200876"/>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a:t>Advantage and Disadvantage</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1" y="2704720"/>
            <a:ext cx="8307023" cy="2812950"/>
          </a:xfrm>
          <a:prstGeom prst="rect">
            <a:avLst/>
          </a:prstGeom>
        </p:spPr>
        <p:txBody>
          <a:bodyPr wrap="square">
            <a:spAutoFit/>
          </a:bodyPr>
          <a:lstStyle/>
          <a:p>
            <a:pPr algn="just">
              <a:lnSpc>
                <a:spcPct val="150000"/>
              </a:lnSpc>
              <a:spcAft>
                <a:spcPts val="1000"/>
              </a:spcAft>
            </a:pPr>
            <a:r>
              <a:rPr lang="en-CA" sz="2000"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 content of the packet. And it will make an ARP reply frame and send it back to PC- A.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2827010C-93BF-4C10-95B5-7BE23005026E}"/>
              </a:ext>
            </a:extLst>
          </p:cNvPr>
          <p:cNvSpPr>
            <a:spLocks noGrp="1"/>
          </p:cNvSpPr>
          <p:nvPr>
            <p:ph type="ctrTitle"/>
          </p:nvPr>
        </p:nvSpPr>
        <p:spPr/>
        <p:txBody>
          <a:bodyPr/>
          <a:lstStyle/>
          <a:p>
            <a:r>
              <a:rPr lang="en-US" dirty="0"/>
              <a:t>ARP Reply</a:t>
            </a:r>
          </a:p>
        </p:txBody>
      </p:sp>
    </p:spTree>
    <p:extLst>
      <p:ext uri="{BB962C8B-B14F-4D97-AF65-F5344CB8AC3E}">
        <p14:creationId xmlns:p14="http://schemas.microsoft.com/office/powerpoint/2010/main" val="140849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val="3638623569"/>
                    </a:ext>
                  </a:extLst>
                </a:gridCol>
                <a:gridCol w="1318171">
                  <a:extLst>
                    <a:ext uri="{9D8B030D-6E8A-4147-A177-3AD203B41FA5}">
                      <a16:colId xmlns:a16="http://schemas.microsoft.com/office/drawing/2014/main" val="1377424170"/>
                    </a:ext>
                  </a:extLst>
                </a:gridCol>
                <a:gridCol w="3752435">
                  <a:extLst>
                    <a:ext uri="{9D8B030D-6E8A-4147-A177-3AD203B41FA5}">
                      <a16:colId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val="3467150238"/>
                    </a:ext>
                  </a:extLst>
                </a:gridCol>
                <a:gridCol w="1478619">
                  <a:extLst>
                    <a:ext uri="{9D8B030D-6E8A-4147-A177-3AD203B41FA5}">
                      <a16:colId xmlns:a16="http://schemas.microsoft.com/office/drawing/2014/main" val="807147257"/>
                    </a:ext>
                  </a:extLst>
                </a:gridCol>
                <a:gridCol w="3738839">
                  <a:extLst>
                    <a:ext uri="{9D8B030D-6E8A-4147-A177-3AD203B41FA5}">
                      <a16:colId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dirty="0"/>
              <a:t>ARP Reply (cont.)</a:t>
            </a:r>
          </a:p>
        </p:txBody>
      </p:sp>
    </p:spTree>
    <p:extLst>
      <p:ext uri="{BB962C8B-B14F-4D97-AF65-F5344CB8AC3E}">
        <p14:creationId xmlns:p14="http://schemas.microsoft.com/office/powerpoint/2010/main" val="336674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0B7A1C-E5B1-4028-B4B3-DB6E8FF69079}"/>
              </a:ext>
            </a:extLst>
          </p:cNvPr>
          <p:cNvSpPr>
            <a:spLocks noGrp="1"/>
          </p:cNvSpPr>
          <p:nvPr>
            <p:ph type="ctrTitle"/>
          </p:nvPr>
        </p:nvSpPr>
        <p:spPr/>
        <p:txBody>
          <a:bodyPr/>
          <a:lstStyle/>
          <a:p>
            <a:r>
              <a:rPr lang="en-US"/>
              <a:t>ARP Example</a:t>
            </a:r>
            <a:endParaRPr lang="en-US" dirty="0"/>
          </a:p>
        </p:txBody>
      </p:sp>
      <p:pic>
        <p:nvPicPr>
          <p:cNvPr id="1026" name="Picture 2" descr="How Does ARP(Address Resolution Protocol) Work?">
            <a:extLst>
              <a:ext uri="{FF2B5EF4-FFF2-40B4-BE49-F238E27FC236}">
                <a16:creationId xmlns:a16="http://schemas.microsoft.com/office/drawing/2014/main" id="{A48919E6-7512-41BF-915F-1624447735A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85875" y="2207567"/>
            <a:ext cx="6572250" cy="4010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6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10692"/>
            <a:ext cx="8289295" cy="3422072"/>
          </a:xfrm>
          <a:prstGeom prst="rect">
            <a:avLst/>
          </a:prstGeom>
        </p:spPr>
      </p:pic>
      <p:sp>
        <p:nvSpPr>
          <p:cNvPr id="5" name="Title 4">
            <a:extLst>
              <a:ext uri="{FF2B5EF4-FFF2-40B4-BE49-F238E27FC236}">
                <a16:creationId xmlns:a16="http://schemas.microsoft.com/office/drawing/2014/main" id="{9BDB62CF-8205-48D5-8E52-E10B684BEDC2}"/>
              </a:ext>
            </a:extLst>
          </p:cNvPr>
          <p:cNvSpPr>
            <a:spLocks noGrp="1"/>
          </p:cNvSpPr>
          <p:nvPr>
            <p:ph type="ctrTitle"/>
          </p:nvPr>
        </p:nvSpPr>
        <p:spPr/>
        <p:txBody>
          <a:bodyPr/>
          <a:lstStyle/>
          <a:p>
            <a:r>
              <a:rPr lang="en-US" dirty="0"/>
              <a:t>ARP Cache Timeout</a:t>
            </a:r>
          </a:p>
        </p:txBody>
      </p:sp>
    </p:spTree>
    <p:extLst>
      <p:ext uri="{BB962C8B-B14F-4D97-AF65-F5344CB8AC3E}">
        <p14:creationId xmlns:p14="http://schemas.microsoft.com/office/powerpoint/2010/main" val="26079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404933"/>
            <a:ext cx="8405184" cy="3224341"/>
          </a:xfrm>
          <a:prstGeom prst="rect">
            <a:avLst/>
          </a:prstGeom>
        </p:spPr>
      </p:pic>
      <p:sp>
        <p:nvSpPr>
          <p:cNvPr id="5" name="Title 4">
            <a:extLst>
              <a:ext uri="{FF2B5EF4-FFF2-40B4-BE49-F238E27FC236}">
                <a16:creationId xmlns:a16="http://schemas.microsoft.com/office/drawing/2014/main" id="{0CA5F29D-29AF-4A25-A382-33C29BBFC622}"/>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362521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79" y="2476366"/>
            <a:ext cx="8826242" cy="3076709"/>
          </a:xfrm>
          <a:prstGeom prst="rect">
            <a:avLst/>
          </a:prstGeom>
        </p:spPr>
      </p:pic>
      <p:sp>
        <p:nvSpPr>
          <p:cNvPr id="5" name="Title 4">
            <a:extLst>
              <a:ext uri="{FF2B5EF4-FFF2-40B4-BE49-F238E27FC236}">
                <a16:creationId xmlns:a16="http://schemas.microsoft.com/office/drawing/2014/main" id="{9A95BD7F-E39F-4542-AA55-C8EF0603E3D7}"/>
              </a:ext>
            </a:extLst>
          </p:cNvPr>
          <p:cNvSpPr>
            <a:spLocks noGrp="1"/>
          </p:cNvSpPr>
          <p:nvPr>
            <p:ph type="ctrTitle"/>
          </p:nvPr>
        </p:nvSpPr>
        <p:spPr/>
        <p:txBody>
          <a:bodyPr/>
          <a:lstStyle/>
          <a:p>
            <a:r>
              <a:rPr lang="en-US" dirty="0"/>
              <a:t>ARP Cache Timeout (cont.)</a:t>
            </a:r>
          </a:p>
        </p:txBody>
      </p:sp>
    </p:spTree>
    <p:extLst>
      <p:ext uri="{BB962C8B-B14F-4D97-AF65-F5344CB8AC3E}">
        <p14:creationId xmlns:p14="http://schemas.microsoft.com/office/powerpoint/2010/main" val="3450701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2" y="2733675"/>
            <a:ext cx="8223895" cy="2816277"/>
          </a:xfrm>
          <a:prstGeom prst="rect">
            <a:avLst/>
          </a:prstGeom>
        </p:spPr>
      </p:pic>
      <p:sp>
        <p:nvSpPr>
          <p:cNvPr id="5" name="Title 4">
            <a:extLst>
              <a:ext uri="{FF2B5EF4-FFF2-40B4-BE49-F238E27FC236}">
                <a16:creationId xmlns:a16="http://schemas.microsoft.com/office/drawing/2014/main" id="{1E155A14-BBFB-48ED-AAF1-86384057D464}"/>
              </a:ext>
            </a:extLst>
          </p:cNvPr>
          <p:cNvSpPr>
            <a:spLocks noGrp="1"/>
          </p:cNvSpPr>
          <p:nvPr>
            <p:ph type="ctrTitle"/>
          </p:nvPr>
        </p:nvSpPr>
        <p:spPr/>
        <p:txBody>
          <a:bodyPr/>
          <a:lstStyle/>
          <a:p>
            <a:r>
              <a:rPr lang="en-US" dirty="0"/>
              <a:t>Advantage/Disadvantage</a:t>
            </a:r>
          </a:p>
        </p:txBody>
      </p:sp>
    </p:spTree>
    <p:extLst>
      <p:ext uri="{BB962C8B-B14F-4D97-AF65-F5344CB8AC3E}">
        <p14:creationId xmlns:p14="http://schemas.microsoft.com/office/powerpoint/2010/main" val="224743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73A389DD-4CDA-4C45-A68C-DC9EEB6DC9BD}"/>
              </a:ext>
            </a:extLst>
          </p:cNvPr>
          <p:cNvSpPr txBox="1">
            <a:spLocks/>
          </p:cNvSpPr>
          <p:nvPr/>
        </p:nvSpPr>
        <p:spPr>
          <a:xfrm>
            <a:off x="335494" y="1271443"/>
            <a:ext cx="8494182"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342" y="2902619"/>
            <a:ext cx="8227358" cy="1569660"/>
          </a:xfrm>
          <a:prstGeom prst="rect">
            <a:avLst/>
          </a:prstGeom>
        </p:spPr>
        <p:txBody>
          <a:bodyPr wrap="square">
            <a:spAutoFit/>
          </a:bodyPr>
          <a:lstStyle/>
          <a:p>
            <a:r>
              <a:rPr lang="en-US" sz="2400" dirty="0"/>
              <a:t>Dynamic Host Configuration Protocol (DHCP) is a network protocol that enables a server to automatically assign an IP address to a computer from a defined range of numbers configured for a given network.</a:t>
            </a:r>
          </a:p>
        </p:txBody>
      </p:sp>
      <p:sp>
        <p:nvSpPr>
          <p:cNvPr id="5" name="Title 4">
            <a:extLst>
              <a:ext uri="{FF2B5EF4-FFF2-40B4-BE49-F238E27FC236}">
                <a16:creationId xmlns:a16="http://schemas.microsoft.com/office/drawing/2014/main" id="{C94C51E2-F189-4A77-A1FE-65099318B749}"/>
              </a:ext>
            </a:extLst>
          </p:cNvPr>
          <p:cNvSpPr>
            <a:spLocks noGrp="1"/>
          </p:cNvSpPr>
          <p:nvPr>
            <p:ph type="ctrTitle"/>
          </p:nvPr>
        </p:nvSpPr>
        <p:spPr/>
        <p:txBody>
          <a:bodyPr/>
          <a:lstStyle/>
          <a:p>
            <a:r>
              <a:rPr lang="en-US" sz="4000" dirty="0"/>
              <a:t>What is DHCP</a:t>
            </a:r>
            <a:endParaRPr lang="en-US" dirty="0"/>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170099"/>
          </a:xfrm>
          <a:prstGeom prst="rect">
            <a:avLst/>
          </a:prstGeom>
        </p:spPr>
        <p:txBody>
          <a:bodyPr wrap="square">
            <a:spAutoFit/>
          </a:bodyPr>
          <a:lstStyle/>
          <a:p>
            <a:pPr algn="just">
              <a:buNone/>
            </a:pPr>
            <a:r>
              <a:rPr lang="en-US" sz="2000" dirty="0"/>
              <a:t>The Bootstrap Protocol (BOOTP) is a computer networking protocol used in Internet Protocol(IP) networks to automatically assign an IP address to network devices from a configuration server.</a:t>
            </a:r>
          </a:p>
          <a:p>
            <a:pPr algn="just">
              <a:buNone/>
            </a:pPr>
            <a:endParaRPr lang="en-US" sz="2000" dirty="0"/>
          </a:p>
          <a:p>
            <a:pPr algn="just">
              <a:buNone/>
            </a:pPr>
            <a:r>
              <a:rPr lang="en-US" sz="2000" dirty="0"/>
              <a:t>When a computer that is connected to a network is  powered up and boots its operating system, the system software broadcasts BOOTP messages onto the network to request an IP address assignment.  </a:t>
            </a:r>
          </a:p>
          <a:p>
            <a:pPr algn="just">
              <a:buNone/>
            </a:pPr>
            <a:endParaRPr lang="en-US" sz="2000" dirty="0"/>
          </a:p>
          <a:p>
            <a:pPr algn="just">
              <a:buNone/>
            </a:pPr>
            <a:r>
              <a:rPr lang="en-US" sz="2000" dirty="0"/>
              <a:t>A BOOTP configuration server assigns an IP address based on the request from a pool of addresses configured by an administrator.</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600986"/>
          </a:xfrm>
          <a:prstGeom prst="rect">
            <a:avLst/>
          </a:prstGeom>
        </p:spPr>
        <p:txBody>
          <a:bodyPr wrap="square">
            <a:spAutoFit/>
          </a:bodyPr>
          <a:lstStyle/>
          <a:p>
            <a:pPr algn="just">
              <a:buNone/>
            </a:pPr>
            <a:r>
              <a:rPr lang="en-US" sz="2000" dirty="0"/>
              <a:t>BOOTP is not a dynamic configuration protocol. </a:t>
            </a:r>
          </a:p>
          <a:p>
            <a:pPr algn="just">
              <a:buNone/>
            </a:pPr>
            <a:r>
              <a:rPr lang="en-US" sz="2000" dirty="0"/>
              <a:t>When a client requests its IP address, the BOOTP server consults a table that matches the physical address of the client with its IP address. This implies that the binding between the physical address and the IP address of the client already exists. The binding is predetermined.</a:t>
            </a:r>
          </a:p>
          <a:p>
            <a:pPr algn="just">
              <a:buNone/>
            </a:pPr>
            <a:endParaRPr lang="en-US" sz="500" dirty="0"/>
          </a:p>
          <a:p>
            <a:pPr algn="just">
              <a:buNone/>
            </a:pPr>
            <a:r>
              <a:rPr lang="en-US" sz="2000" dirty="0"/>
              <a:t>However, what if a host moves from one physical network to another?</a:t>
            </a:r>
          </a:p>
          <a:p>
            <a:pPr algn="just">
              <a:buNone/>
            </a:pPr>
            <a:endParaRPr lang="en-US" sz="500" dirty="0"/>
          </a:p>
          <a:p>
            <a:pPr algn="just">
              <a:buNone/>
            </a:pPr>
            <a:r>
              <a:rPr lang="en-US" sz="2000" dirty="0"/>
              <a:t>What if a host wants a temporary IP address?</a:t>
            </a:r>
          </a:p>
          <a:p>
            <a:pPr algn="just">
              <a:buNone/>
            </a:pPr>
            <a:endParaRPr lang="en-US" sz="1400" dirty="0"/>
          </a:p>
          <a:p>
            <a:pPr algn="just">
              <a:buNone/>
            </a:pPr>
            <a:r>
              <a:rPr lang="en-US" sz="2000" dirty="0"/>
              <a:t>BOOTP cannot handle these situations because the binding between the physical and IP addresses is static and fixed in a table until changed by the administrator. BOOTP is a static configuration protocol.</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Bootstrap Protocol</a:t>
            </a:r>
            <a:endParaRPr lang="en-US" dirty="0"/>
          </a:p>
        </p:txBody>
      </p:sp>
    </p:spTree>
    <p:extLst>
      <p:ext uri="{BB962C8B-B14F-4D97-AF65-F5344CB8AC3E}">
        <p14:creationId xmlns:p14="http://schemas.microsoft.com/office/powerpoint/2010/main" val="62393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1341" y="2427743"/>
            <a:ext cx="8246409" cy="3801041"/>
          </a:xfrm>
          <a:prstGeom prst="rect">
            <a:avLst/>
          </a:prstGeom>
        </p:spPr>
        <p:txBody>
          <a:bodyPr wrap="square">
            <a:spAutoFit/>
          </a:bodyPr>
          <a:lstStyle/>
          <a:p>
            <a:pPr algn="just">
              <a:buNone/>
            </a:pPr>
            <a:r>
              <a:rPr lang="en-US" sz="2000" dirty="0"/>
              <a:t>The Dynamic Host Configuration Protocol (DHCP) has been devised to provide</a:t>
            </a:r>
          </a:p>
          <a:p>
            <a:pPr algn="just">
              <a:buNone/>
            </a:pPr>
            <a:r>
              <a:rPr lang="en-US" sz="2000" dirty="0"/>
              <a:t>static and dynamic address allocation that can be manual or automatic.</a:t>
            </a:r>
          </a:p>
          <a:p>
            <a:pPr algn="just">
              <a:buNone/>
            </a:pPr>
            <a:endParaRPr lang="en-US" sz="1050" dirty="0"/>
          </a:p>
          <a:p>
            <a:pPr algn="just">
              <a:buNone/>
            </a:pPr>
            <a:r>
              <a:rPr lang="en-US" sz="2000" b="1" dirty="0"/>
              <a:t>Static Address Allocation: </a:t>
            </a:r>
            <a:r>
              <a:rPr lang="en-US" sz="2000" dirty="0"/>
              <a:t>In this capacity DHCP acts as BOOTP does. It is backward compatible with BOOTP, which means a host running the BOOTP client can request a static address from a DHCP server. A DHCP server has a database that statically binds physical addresses to IP addresses.</a:t>
            </a:r>
          </a:p>
          <a:p>
            <a:pPr algn="just">
              <a:buNone/>
            </a:pPr>
            <a:endParaRPr lang="en-US" sz="1000" dirty="0"/>
          </a:p>
          <a:p>
            <a:pPr algn="just">
              <a:buNone/>
            </a:pPr>
            <a:r>
              <a:rPr lang="en-US" sz="2000" b="1" dirty="0"/>
              <a:t>Dynamic Address Allocation: </a:t>
            </a:r>
            <a:r>
              <a:rPr lang="en-US" sz="2000" dirty="0"/>
              <a:t>DHCP has a second database with a pool of available IP addresses. This second database makes DHCP dynamic. When a DHCP client requests a temporary IP address, the DHCP server goes to the pool of available (unused) IP addresses and assigns an IP address for a negotiable period of time.</a:t>
            </a:r>
          </a:p>
        </p:txBody>
      </p:sp>
      <p:sp>
        <p:nvSpPr>
          <p:cNvPr id="5" name="Title 4">
            <a:extLst>
              <a:ext uri="{FF2B5EF4-FFF2-40B4-BE49-F238E27FC236}">
                <a16:creationId xmlns:a16="http://schemas.microsoft.com/office/drawing/2014/main" id="{364DFB9B-A705-4C14-B2DF-58E81FC5EE65}"/>
              </a:ext>
            </a:extLst>
          </p:cNvPr>
          <p:cNvSpPr>
            <a:spLocks noGrp="1"/>
          </p:cNvSpPr>
          <p:nvPr>
            <p:ph type="ctrTitle"/>
          </p:nvPr>
        </p:nvSpPr>
        <p:spPr/>
        <p:txBody>
          <a:bodyPr/>
          <a:lstStyle/>
          <a:p>
            <a:r>
              <a:rPr lang="en-US" sz="4400" dirty="0"/>
              <a:t>DHCP</a:t>
            </a:r>
            <a:endParaRPr lang="en-US" dirty="0"/>
          </a:p>
        </p:txBody>
      </p:sp>
    </p:spTree>
    <p:extLst>
      <p:ext uri="{BB962C8B-B14F-4D97-AF65-F5344CB8AC3E}">
        <p14:creationId xmlns:p14="http://schemas.microsoft.com/office/powerpoint/2010/main" val="97339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hcp process explained"/>
          <p:cNvPicPr>
            <a:picLocks noChangeAspect="1" noChangeArrowheads="1"/>
          </p:cNvPicPr>
          <p:nvPr/>
        </p:nvPicPr>
        <p:blipFill>
          <a:blip r:embed="rId2"/>
          <a:srcRect/>
          <a:stretch>
            <a:fillRect/>
          </a:stretch>
        </p:blipFill>
        <p:spPr bwMode="auto">
          <a:xfrm>
            <a:off x="1984138" y="2527589"/>
            <a:ext cx="5175724" cy="3063648"/>
          </a:xfrm>
          <a:prstGeom prst="rect">
            <a:avLst/>
          </a:prstGeom>
          <a:noFill/>
        </p:spPr>
      </p:pic>
      <p:sp>
        <p:nvSpPr>
          <p:cNvPr id="5" name="Title 4">
            <a:extLst>
              <a:ext uri="{FF2B5EF4-FFF2-40B4-BE49-F238E27FC236}">
                <a16:creationId xmlns:a16="http://schemas.microsoft.com/office/drawing/2014/main" id="{D4C87704-6049-49A5-AD82-93DCD69D99B6}"/>
              </a:ext>
            </a:extLst>
          </p:cNvPr>
          <p:cNvSpPr>
            <a:spLocks noGrp="1"/>
          </p:cNvSpPr>
          <p:nvPr>
            <p:ph type="ctrTitle"/>
          </p:nvPr>
        </p:nvSpPr>
        <p:spPr/>
        <p:txBody>
          <a:bodyPr/>
          <a:lstStyle/>
          <a:p>
            <a:r>
              <a:rPr lang="en-US" dirty="0"/>
              <a:t>DHCP process explained</a:t>
            </a:r>
          </a:p>
        </p:txBody>
      </p:sp>
    </p:spTree>
    <p:extLst>
      <p:ext uri="{BB962C8B-B14F-4D97-AF65-F5344CB8AC3E}">
        <p14:creationId xmlns:p14="http://schemas.microsoft.com/office/powerpoint/2010/main" val="244848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INIT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lstStyle/>
          <a:p>
            <a:pPr marL="0" indent="0">
              <a:buNone/>
            </a:pPr>
            <a:r>
              <a:rPr lang="en-US" dirty="0"/>
              <a:t>When the DHCP client first starts, it is in the INIT state (initializing state). </a:t>
            </a:r>
          </a:p>
          <a:p>
            <a:pPr marL="0" indent="0">
              <a:buNone/>
            </a:pPr>
            <a:r>
              <a:rPr lang="en-US" dirty="0"/>
              <a:t>The client broadcasts a DHCPDISCOVER message using port 67.</a:t>
            </a:r>
          </a:p>
          <a:p>
            <a:pPr marL="0" indent="0">
              <a:buNone/>
            </a:pPr>
            <a:r>
              <a:rPr lang="en-US" dirty="0"/>
              <a:t>DHCPDISCOVER is</a:t>
            </a:r>
            <a:r>
              <a:rPr lang="en-US" dirty="0">
                <a:sym typeface="Wingdings" panose="05000000000000000000" pitchFamily="2" charset="2"/>
              </a:rPr>
              <a:t> </a:t>
            </a:r>
            <a:r>
              <a:rPr lang="en-US" dirty="0"/>
              <a:t>a request message with the DHCPDISCOVER option.</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40611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EDF1E7-66FB-4BFE-8047-405219077E0E}"/>
              </a:ext>
            </a:extLst>
          </p:cNvPr>
          <p:cNvSpPr>
            <a:spLocks noGrp="1"/>
          </p:cNvSpPr>
          <p:nvPr>
            <p:ph type="title"/>
          </p:nvPr>
        </p:nvSpPr>
        <p:spPr/>
        <p:txBody>
          <a:bodyPr/>
          <a:lstStyle/>
          <a:p>
            <a:r>
              <a:rPr lang="en-IN" dirty="0"/>
              <a:t>Steps of DHCP: </a:t>
            </a:r>
            <a:r>
              <a:rPr lang="en-US" dirty="0"/>
              <a:t>SELECTING State</a:t>
            </a:r>
          </a:p>
        </p:txBody>
      </p:sp>
      <p:sp>
        <p:nvSpPr>
          <p:cNvPr id="2" name="Content Placeholder 1">
            <a:extLst>
              <a:ext uri="{FF2B5EF4-FFF2-40B4-BE49-F238E27FC236}">
                <a16:creationId xmlns:a16="http://schemas.microsoft.com/office/drawing/2014/main" id="{E46E099B-1C4C-4A8E-8228-C1C6CE4EEB9B}"/>
              </a:ext>
            </a:extLst>
          </p:cNvPr>
          <p:cNvSpPr>
            <a:spLocks noGrp="1"/>
          </p:cNvSpPr>
          <p:nvPr>
            <p:ph sz="half" idx="1"/>
          </p:nvPr>
        </p:nvSpPr>
        <p:spPr/>
        <p:txBody>
          <a:bodyPr>
            <a:normAutofit fontScale="85000" lnSpcReduction="20000"/>
          </a:bodyPr>
          <a:lstStyle/>
          <a:p>
            <a:pPr marL="0" indent="0">
              <a:buNone/>
            </a:pPr>
            <a:r>
              <a:rPr lang="en-US" dirty="0"/>
              <a:t>After sending the DHCPDISCOVER message, the client goes to the selecting state.</a:t>
            </a:r>
          </a:p>
          <a:p>
            <a:pPr marL="0" indent="0">
              <a:buNone/>
            </a:pPr>
            <a:r>
              <a:rPr lang="en-US" dirty="0"/>
              <a:t>Those servers that can provide this type of service respond with a DHCPOFFER message.</a:t>
            </a:r>
          </a:p>
          <a:p>
            <a:pPr marL="0" indent="0">
              <a:buNone/>
            </a:pPr>
            <a:r>
              <a:rPr lang="en-US" dirty="0"/>
              <a:t>In these messages, the servers offer an IP address. They can also offer the lease duration. The default is 1 hour.</a:t>
            </a:r>
          </a:p>
          <a:p>
            <a:pPr marL="0" indent="0">
              <a:buNone/>
            </a:pPr>
            <a:r>
              <a:rPr lang="en-US" dirty="0"/>
              <a:t>The server that sends a DHCPOFFER locks the offered IP address so that it is not available to any other clients.  </a:t>
            </a:r>
          </a:p>
        </p:txBody>
      </p:sp>
      <p:pic>
        <p:nvPicPr>
          <p:cNvPr id="7" name="Content Placeholder 6">
            <a:extLst>
              <a:ext uri="{FF2B5EF4-FFF2-40B4-BE49-F238E27FC236}">
                <a16:creationId xmlns:a16="http://schemas.microsoft.com/office/drawing/2014/main" id="{41FF89E9-821D-400B-8F45-B84EF40A5AE0}"/>
              </a:ext>
            </a:extLst>
          </p:cNvPr>
          <p:cNvPicPr>
            <a:picLocks noGrp="1" noChangeAspect="1"/>
          </p:cNvPicPr>
          <p:nvPr>
            <p:ph sz="half" idx="2"/>
          </p:nvPr>
        </p:nvPicPr>
        <p:blipFill>
          <a:blip r:embed="rId2" cstate="email">
            <a:extLst>
              <a:ext uri="{28A0092B-C50C-407E-A947-70E740481C1C}">
                <a14:useLocalDpi xmlns:a14="http://schemas.microsoft.com/office/drawing/2010/main" val="0"/>
              </a:ext>
            </a:extLst>
          </a:blip>
          <a:stretch>
            <a:fillRect/>
          </a:stretch>
        </p:blipFill>
        <p:spPr>
          <a:xfrm>
            <a:off x="4778375" y="2368688"/>
            <a:ext cx="3932238" cy="3539849"/>
          </a:xfrm>
          <a:prstGeom prst="rect">
            <a:avLst/>
          </a:prstGeom>
        </p:spPr>
      </p:pic>
    </p:spTree>
    <p:extLst>
      <p:ext uri="{BB962C8B-B14F-4D97-AF65-F5344CB8AC3E}">
        <p14:creationId xmlns:p14="http://schemas.microsoft.com/office/powerpoint/2010/main" val="345841453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425</TotalTime>
  <Words>1735</Words>
  <Application>Microsoft Office PowerPoint</Application>
  <PresentationFormat>On-screen Show (4:3)</PresentationFormat>
  <Paragraphs>128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Times New Roman</vt:lpstr>
      <vt:lpstr>Wingdings</vt:lpstr>
      <vt:lpstr>Spectrum</vt:lpstr>
      <vt:lpstr>DHCP &amp; ARP</vt:lpstr>
      <vt:lpstr>Lecture Outline</vt:lpstr>
      <vt:lpstr>What is DHCP</vt:lpstr>
      <vt:lpstr>Bootstrap Protocol</vt:lpstr>
      <vt:lpstr>Bootstrap Protocol</vt:lpstr>
      <vt:lpstr>DHCP</vt:lpstr>
      <vt:lpstr>DHCP process explained</vt:lpstr>
      <vt:lpstr>Steps of DHCP: INIT State</vt:lpstr>
      <vt:lpstr>Steps of DHCP: SELECTING State</vt:lpstr>
      <vt:lpstr>Steps of DHCP: SELECTING State (cont.)</vt:lpstr>
      <vt:lpstr>Steps of DHCP: REQUESTING State</vt:lpstr>
      <vt:lpstr>Steps of DHCP: BOUND State</vt:lpstr>
      <vt:lpstr>Steps of DHCP: RENEWING State</vt:lpstr>
      <vt:lpstr>Steps of DHCP: REBINDING State</vt:lpstr>
      <vt:lpstr>DHCP Problem</vt:lpstr>
      <vt:lpstr>What is ARP?</vt:lpstr>
      <vt:lpstr>ARP Request</vt:lpstr>
      <vt:lpstr>ARP Request (cont.)</vt:lpstr>
      <vt:lpstr>ARP Request (cont.)</vt:lpstr>
      <vt:lpstr>ARP Reply</vt:lpstr>
      <vt:lpstr>ARP Reply (cont.)</vt:lpstr>
      <vt:lpstr>ARP Example</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294</cp:revision>
  <dcterms:created xsi:type="dcterms:W3CDTF">2018-12-10T17:20:29Z</dcterms:created>
  <dcterms:modified xsi:type="dcterms:W3CDTF">2024-12-23T05:26:46Z</dcterms:modified>
</cp:coreProperties>
</file>