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9" r:id="rId6"/>
    <p:sldId id="27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Dr. Md Mehedi Hasan" userId="S::mmhasan@aiub.edu::5eb39d97-deb0-466a-af4c-298e34812974" providerId="AD" clId="Web-{387C8185-F558-C3C2-B551-1D0D67DD928C}"/>
    <pc:docChg chg="modSld">
      <pc:chgData name="Dr. Md Mehedi Hasan" userId="S::mmhasan@aiub.edu::5eb39d97-deb0-466a-af4c-298e34812974" providerId="AD" clId="Web-{387C8185-F558-C3C2-B551-1D0D67DD928C}" dt="2023-11-08T05:21:21.016" v="25"/>
      <pc:docMkLst>
        <pc:docMk/>
      </pc:docMkLst>
      <pc:sldChg chg="modSp">
        <pc:chgData name="Dr. Md Mehedi Hasan" userId="S::mmhasan@aiub.edu::5eb39d97-deb0-466a-af4c-298e34812974" providerId="AD" clId="Web-{387C8185-F558-C3C2-B551-1D0D67DD928C}" dt="2023-11-08T05:21:21.016" v="25"/>
        <pc:sldMkLst>
          <pc:docMk/>
          <pc:sldMk cId="700707328" sldId="256"/>
        </pc:sldMkLst>
      </pc:sldChg>
    </pc:docChg>
  </pc:docChgLst>
  <pc:docChgLst>
    <pc:chgData name="Dr. Md Mehedi Hasan" userId="5eb39d97-deb0-466a-af4c-298e34812974" providerId="ADAL" clId="{45733EF1-CAA7-4BDC-BD05-112B64110F53}"/>
    <pc:docChg chg="undo custSel modSld">
      <pc:chgData name="Dr. Md Mehedi Hasan" userId="5eb39d97-deb0-466a-af4c-298e34812974" providerId="ADAL" clId="{45733EF1-CAA7-4BDC-BD05-112B64110F53}" dt="2023-03-21T06:52:59.255" v="67" actId="20577"/>
      <pc:docMkLst>
        <pc:docMk/>
      </pc:docMkLst>
      <pc:sldChg chg="modSp mod">
        <pc:chgData name="Dr. Md Mehedi Hasan" userId="5eb39d97-deb0-466a-af4c-298e34812974" providerId="ADAL" clId="{45733EF1-CAA7-4BDC-BD05-112B64110F53}" dt="2023-03-21T06:52:59.255" v="67" actId="20577"/>
        <pc:sldMkLst>
          <pc:docMk/>
          <pc:sldMk cId="700707328" sldId="256"/>
        </pc:sldMkLst>
      </pc:sldChg>
      <pc:sldChg chg="addSp delSp modSp mod modClrScheme chgLayout">
        <pc:chgData name="Dr. Md Mehedi Hasan" userId="5eb39d97-deb0-466a-af4c-298e34812974" providerId="ADAL" clId="{45733EF1-CAA7-4BDC-BD05-112B64110F53}" dt="2023-03-20T07:15:45.759" v="58" actId="20577"/>
        <pc:sldMkLst>
          <pc:docMk/>
          <pc:sldMk cId="424874041" sldId="257"/>
        </pc:sldMkLst>
      </pc:sldChg>
      <pc:sldChg chg="modSp mod">
        <pc:chgData name="Dr. Md Mehedi Hasan" userId="5eb39d97-deb0-466a-af4c-298e34812974" providerId="ADAL" clId="{45733EF1-CAA7-4BDC-BD05-112B64110F53}" dt="2023-03-20T07:14:29.112" v="39" actId="167"/>
        <pc:sldMkLst>
          <pc:docMk/>
          <pc:sldMk cId="3897008035" sldId="271"/>
        </pc:sldMkLst>
      </pc:sldChg>
      <pc:sldChg chg="addSp delSp modSp mod">
        <pc:chgData name="Dr. Md Mehedi Hasan" userId="5eb39d97-deb0-466a-af4c-298e34812974" providerId="ADAL" clId="{45733EF1-CAA7-4BDC-BD05-112B64110F53}" dt="2023-03-20T07:14:36.614" v="41"/>
        <pc:sldMkLst>
          <pc:docMk/>
          <pc:sldMk cId="1907039713" sldId="272"/>
        </pc:sldMkLst>
      </pc:sldChg>
      <pc:sldChg chg="modSp mod">
        <pc:chgData name="Dr. Md Mehedi Hasan" userId="5eb39d97-deb0-466a-af4c-298e34812974" providerId="ADAL" clId="{45733EF1-CAA7-4BDC-BD05-112B64110F53}" dt="2023-03-20T07:14:52.994" v="42" actId="313"/>
        <pc:sldMkLst>
          <pc:docMk/>
          <pc:sldMk cId="1967849321" sldId="273"/>
        </pc:sldMkLst>
      </pc:sldChg>
    </pc:docChg>
  </pc:docChgLst>
  <pc:docChgLst>
    <pc:chgData name="Dr. Md Mehedi Hasan" userId="5eb39d97-deb0-466a-af4c-298e34812974" providerId="ADAL" clId="{14951975-8665-4A25-9DA8-0F7553102187}"/>
    <pc:docChg chg="modSld">
      <pc:chgData name="Dr. Md Mehedi Hasan" userId="5eb39d97-deb0-466a-af4c-298e34812974" providerId="ADAL" clId="{14951975-8665-4A25-9DA8-0F7553102187}" dt="2022-10-23T05:03:07.239" v="26" actId="20577"/>
      <pc:docMkLst>
        <pc:docMk/>
      </pc:docMkLst>
      <pc:sldChg chg="modSp mod">
        <pc:chgData name="Dr. Md Mehedi Hasan" userId="5eb39d97-deb0-466a-af4c-298e34812974" providerId="ADAL" clId="{14951975-8665-4A25-9DA8-0F7553102187}" dt="2022-10-23T05:03:07.239" v="26" actId="20577"/>
        <pc:sldMkLst>
          <pc:docMk/>
          <pc:sldMk cId="700707328" sldId="256"/>
        </pc:sldMkLst>
      </pc:sldChg>
    </pc:docChg>
  </pc:docChgLst>
  <pc:docChgLst>
    <pc:chgData name="Dr. Md Mehedi Hasan" userId="239fb861-385a-4bac-bb29-9c26fc54d0ba" providerId="ADAL" clId="{F49ACA62-D096-4DE6-9332-CD3AE073C73A}"/>
    <pc:docChg chg="modSld">
      <pc:chgData name="Dr. Md Mehedi Hasan" userId="239fb861-385a-4bac-bb29-9c26fc54d0ba" providerId="ADAL" clId="{F49ACA62-D096-4DE6-9332-CD3AE073C73A}" dt="2025-01-08T02:26:57.104" v="11" actId="20577"/>
      <pc:docMkLst>
        <pc:docMk/>
      </pc:docMkLst>
      <pc:sldChg chg="modSp mod">
        <pc:chgData name="Dr. Md Mehedi Hasan" userId="239fb861-385a-4bac-bb29-9c26fc54d0ba" providerId="ADAL" clId="{F49ACA62-D096-4DE6-9332-CD3AE073C73A}" dt="2025-01-08T02:26:57.104" v="11" actId="20577"/>
        <pc:sldMkLst>
          <pc:docMk/>
          <pc:sldMk cId="700707328" sldId="256"/>
        </pc:sldMkLst>
        <pc:graphicFrameChg chg="modGraphic">
          <ac:chgData name="Dr. Md Mehedi Hasan" userId="239fb861-385a-4bac-bb29-9c26fc54d0ba" providerId="ADAL" clId="{F49ACA62-D096-4DE6-9332-CD3AE073C73A}" dt="2025-01-08T02:26:57.104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hasan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342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Fall 24-25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3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(cont.…)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94D4B-E9A4-4A0A-A560-FBA86300C3C7}"/>
              </a:ext>
            </a:extLst>
          </p:cNvPr>
          <p:cNvSpPr txBox="1"/>
          <p:nvPr/>
        </p:nvSpPr>
        <p:spPr>
          <a:xfrm>
            <a:off x="333375" y="2419663"/>
            <a:ext cx="8477250" cy="358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43700"/>
              </a:lnSpc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For VLANs to operate in a mixed-vendor environment, a common trunking or  "tagging" language must exist between them. This language is known as 802.1Q (Industry  standard). </a:t>
            </a:r>
          </a:p>
          <a:p>
            <a:pPr marL="298450" marR="5080" indent="-285750" algn="just">
              <a:lnSpc>
                <a:spcPct val="1437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All vendors design their switches to recognize and understand the 802.1Q tag, which  is what allows us to trunk between switches in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environment. </a:t>
            </a:r>
          </a:p>
          <a:p>
            <a:pPr marL="298450" marR="5080" indent="-285750" algn="just">
              <a:lnSpc>
                <a:spcPct val="143700"/>
              </a:lnSpc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IEEE 802.1Q uses an internal tagging mechanism. The trunking device inserts a 4-byte </a:t>
            </a:r>
            <a:r>
              <a:rPr lang="en-US" sz="2000" dirty="0">
                <a:latin typeface="Times New Roman"/>
                <a:cs typeface="Times New Roman"/>
              </a:rPr>
              <a:t>tag </a:t>
            </a:r>
            <a:r>
              <a:rPr lang="en-US" sz="2000" spc="-5" dirty="0">
                <a:latin typeface="Times New Roman"/>
                <a:cs typeface="Times New Roman"/>
              </a:rPr>
              <a:t>in  order to identify the VLAN to which a frame belongs and then recomputes the frame check  sequence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(FCS).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63236" y="2087523"/>
            <a:ext cx="8617528" cy="4506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3085" marR="5080" indent="-269875">
              <a:lnSpc>
                <a:spcPts val="2080"/>
              </a:lnSpc>
              <a:spcBef>
                <a:spcPts val="1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44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trunking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69875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53720" marR="6985" indent="-269875">
              <a:lnSpc>
                <a:spcPct val="143300"/>
              </a:lnSpc>
              <a:spcBef>
                <a:spcPts val="1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trunking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endParaRPr lang="en-US" sz="12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Purpose: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27100" lvl="1" indent="-229235">
              <a:lnSpc>
                <a:spcPct val="100000"/>
              </a:lnSpc>
              <a:spcBef>
                <a:spcPts val="635"/>
              </a:spcBef>
              <a:buFont typeface="Wingdings 2"/>
              <a:buChar char="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  <a:tabLst>
                <a:tab pos="553085" algn="l"/>
                <a:tab pos="554355" algn="l"/>
              </a:tabLst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</a:t>
            </a:r>
            <a:r>
              <a:rPr lang="en-US" altLang="en-US" sz="4000" b="1" i="1"/>
              <a:t>on a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84018" y="2220700"/>
            <a:ext cx="8575964" cy="146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</a:p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 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924425" y="3505200"/>
            <a:ext cx="3737402" cy="2709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51239" y="3800002"/>
            <a:ext cx="3858049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5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469900" indent="-22860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464222"/>
            <a:ext cx="809105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Server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0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Client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643255" indent="-182245">
              <a:lnSpc>
                <a:spcPct val="100000"/>
              </a:lnSpc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643255" indent="-181610">
              <a:lnSpc>
                <a:spcPct val="100000"/>
              </a:lnSpc>
              <a:spcBef>
                <a:spcPts val="625"/>
              </a:spcBef>
              <a:buFont typeface="Wingdings 2"/>
              <a:buChar char="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5636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2821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</a:t>
            </a: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643255" lvl="1" indent="-182245">
              <a:lnSpc>
                <a:spcPct val="100000"/>
              </a:lnSpc>
              <a:spcBef>
                <a:spcPts val="92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82245">
              <a:lnSpc>
                <a:spcPct val="100000"/>
              </a:lnSpc>
              <a:spcBef>
                <a:spcPts val="91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659765" marR="5080" lvl="1" indent="-198120">
              <a:lnSpc>
                <a:spcPct val="144200"/>
              </a:lnSpc>
              <a:spcBef>
                <a:spcPts val="275"/>
              </a:spcBef>
              <a:buSzPct val="116666"/>
              <a:buFont typeface="Symbol"/>
              <a:buChar char="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18655" y="2916381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1F4F-5A25-EC1E-AB5D-6281ADFC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1. What is VLAN?</a:t>
            </a:r>
          </a:p>
          <a:p>
            <a:r>
              <a:rPr lang="en-US" sz="2400" dirty="0"/>
              <a:t>2. Advantages of VLAN</a:t>
            </a:r>
          </a:p>
          <a:p>
            <a:r>
              <a:rPr lang="en-US" sz="2400" dirty="0"/>
              <a:t>3. Trunk Port</a:t>
            </a:r>
          </a:p>
          <a:p>
            <a:r>
              <a:rPr lang="en-US" sz="2400" dirty="0"/>
              <a:t>4. Router on stick</a:t>
            </a:r>
          </a:p>
          <a:p>
            <a:r>
              <a:rPr lang="en-US" sz="2400" dirty="0"/>
              <a:t>5. What is VTP</a:t>
            </a:r>
          </a:p>
          <a:p>
            <a:r>
              <a:rPr lang="en-US" sz="2400" dirty="0"/>
              <a:t>6. VTP Benefits</a:t>
            </a:r>
          </a:p>
          <a:p>
            <a:r>
              <a:rPr lang="en-US" sz="2400" dirty="0"/>
              <a:t>7. VTP Modes of Operation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1341" y="2369726"/>
            <a:ext cx="8390150" cy="374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Network: </a:t>
            </a:r>
            <a:r>
              <a:rPr lang="en-US" spc="-5" dirty="0">
                <a:latin typeface="Times New Roman"/>
                <a:cs typeface="Times New Roman"/>
              </a:rPr>
              <a:t>A flat network is a computer network design approach that aims to reduce cost, maintenance and administration..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 </a:t>
            </a:r>
            <a:endParaRPr lang="en-US" dirty="0">
              <a:latin typeface="Times New Roman"/>
              <a:cs typeface="Times New Roman"/>
            </a:endParaRPr>
          </a:p>
          <a:p>
            <a:pPr marL="600710" lvl="1" indent="-131445"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73990">
              <a:spcBef>
                <a:spcPts val="620"/>
              </a:spcBef>
              <a:buAutoNum type="romanLcParenR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685800" lvl="1" indent="-216535">
              <a:spcBef>
                <a:spcPts val="640"/>
              </a:spcBef>
              <a:buAutoNum type="romanLcParenR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6EAD1-A8F8-468E-9CAC-D113A7C6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263412"/>
            <a:ext cx="8284509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673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VLAN acts like a physical LAN, but it allows hosts to be grouped together in the same  broadcast domain even if they are not connected to the same switch.</a:t>
            </a: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  <a:p>
            <a:pPr marL="12700" marR="14351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VLANs allow you to break up switched environments into multiple broadcast domains. Here is  the basic summary of a VLAN:</a:t>
            </a: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  <a:p>
            <a:pPr marL="12700" indent="-34290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VLAN = A Broadcast Domain = An IP Subnet</a:t>
            </a:r>
          </a:p>
          <a:p>
            <a:pPr marL="2984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0710" lvl="1" indent="-131445">
              <a:spcBef>
                <a:spcPts val="1115"/>
              </a:spcBef>
              <a:buAutoNum type="romanLcParenR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Performance</a:t>
            </a:r>
            <a:endParaRPr lang="en-US" dirty="0">
              <a:latin typeface="Times New Roman"/>
              <a:cs typeface="Times New Roman"/>
            </a:endParaRPr>
          </a:p>
          <a:p>
            <a:pPr marL="643255" lvl="1" indent="-173990">
              <a:spcBef>
                <a:spcPts val="635"/>
              </a:spcBef>
              <a:buAutoNum type="romanLcParenR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Security</a:t>
            </a:r>
            <a:endParaRPr lang="en-US" dirty="0">
              <a:latin typeface="Times New Roman"/>
              <a:cs typeface="Times New Roman"/>
            </a:endParaRPr>
          </a:p>
          <a:p>
            <a:pPr marL="685800" lvl="1" indent="-216535">
              <a:spcBef>
                <a:spcPts val="625"/>
              </a:spcBef>
              <a:buAutoNum type="romanLcParenR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 Cost</a:t>
            </a:r>
          </a:p>
          <a:p>
            <a:pPr marL="678179" lvl="1" indent="-208915">
              <a:spcBef>
                <a:spcPts val="635"/>
              </a:spcBef>
              <a:buAutoNum type="romanLcParenR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Location</a:t>
            </a:r>
            <a:endParaRPr lang="en-US" dirty="0">
              <a:latin typeface="Times New Roman"/>
              <a:cs typeface="Times New Roman"/>
            </a:endParaRPr>
          </a:p>
          <a:p>
            <a:pPr marL="634365" lvl="1" indent="-165100">
              <a:spcBef>
                <a:spcPts val="625"/>
              </a:spcBef>
              <a:buAutoNum type="romanLcParenR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268173"/>
            <a:ext cx="8188038" cy="386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Performance:</a:t>
            </a:r>
            <a:endParaRPr lang="en-US" sz="24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A single switch without VLAN has got one broadcast domain.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If the number of switches adds to  that network the broadcast domain will become bigger, but it will not split up. More devices  make the traffic intense.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With the problem in a single port of any switch it will create disturbance  in the whole network, as the switches have same broadcast domain. This decreases the network  performance.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pc="-5" dirty="0">
                <a:latin typeface="Times New Roman"/>
                <a:cs typeface="Times New Roman"/>
              </a:rPr>
              <a:t>On the other hand, VLAN split-ups broadcast domain. One VLAN means one broadcast  domain. It will help to improve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58703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57198" y="2238873"/>
            <a:ext cx="8372477" cy="3036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Security: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8255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VLAN enhances security by dividing a large domain in small collision domains. </a:t>
            </a:r>
          </a:p>
          <a:p>
            <a:pPr marL="12700" marR="8255" indent="-285750" algn="just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 malicious user can’t get connected very easily in a VLAN because it is more manageable for the system admin, as  it will have a limited switch ports.</a:t>
            </a: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Cost: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8255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Router helps to differentiate between the networks, but router is expensive. </a:t>
            </a:r>
          </a:p>
          <a:p>
            <a:pPr marL="12700" marR="8255" indent="-28575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VLAN helps to decrease the dependency on router to some extent. It helps to create virtual local area, which  definitely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LAN Basic Concepts Explained with Examples">
            <a:extLst>
              <a:ext uri="{FF2B5EF4-FFF2-40B4-BE49-F238E27FC236}">
                <a16:creationId xmlns:a16="http://schemas.microsoft.com/office/drawing/2014/main" id="{943573A5-DA6E-4F4D-9E1C-CA55F4D3C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31" y="4020184"/>
            <a:ext cx="4602099" cy="21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194459"/>
            <a:ext cx="8672945" cy="3080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Location: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has </a:t>
            </a:r>
            <a:r>
              <a:rPr lang="en-US" sz="2000" spc="-10" dirty="0">
                <a:latin typeface="Times New Roman"/>
                <a:cs typeface="Times New Roman"/>
              </a:rPr>
              <a:t>got the </a:t>
            </a:r>
            <a:r>
              <a:rPr lang="en-US" sz="2000" dirty="0">
                <a:latin typeface="Times New Roman"/>
                <a:cs typeface="Times New Roman"/>
              </a:rPr>
              <a:t>ability </a:t>
            </a:r>
            <a:r>
              <a:rPr lang="en-US" sz="2000" spc="-5" dirty="0">
                <a:latin typeface="Times New Roman"/>
                <a:cs typeface="Times New Roman"/>
              </a:rPr>
              <a:t>to add wanted users to a VLAN regardless of their physical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location.</a:t>
            </a:r>
            <a:endParaRPr lang="en-US" sz="1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000" b="1" spc="-5" dirty="0">
                <a:latin typeface="Times New Roman"/>
                <a:cs typeface="Times New Roman"/>
              </a:rPr>
              <a:t>Management:</a:t>
            </a:r>
            <a:endParaRPr lang="en-US" sz="2000" dirty="0">
              <a:latin typeface="Times New Roman"/>
              <a:cs typeface="Times New Roman"/>
            </a:endParaRPr>
          </a:p>
          <a:p>
            <a:pPr marL="355600" marR="6350" indent="-342900">
              <a:lnSpc>
                <a:spcPts val="2080"/>
              </a:lnSpc>
              <a:spcBef>
                <a:spcPts val="135"/>
              </a:spcBef>
              <a:buFont typeface="Arial" panose="020B0604020202020204" pitchFamily="34" charset="0"/>
              <a:buChar char="•"/>
            </a:pPr>
            <a:r>
              <a:rPr lang="en-US" sz="2000" spc="-5" dirty="0">
                <a:latin typeface="Times New Roman"/>
                <a:cs typeface="Times New Roman"/>
              </a:rPr>
              <a:t>A single </a:t>
            </a:r>
            <a:r>
              <a:rPr lang="en-US" sz="2000" dirty="0">
                <a:latin typeface="Times New Roman"/>
                <a:cs typeface="Times New Roman"/>
              </a:rPr>
              <a:t>port </a:t>
            </a:r>
            <a:r>
              <a:rPr lang="en-US" sz="2000" spc="-5" dirty="0">
                <a:latin typeface="Times New Roman"/>
                <a:cs typeface="Times New Roman"/>
              </a:rPr>
              <a:t>configuration can assign a </a:t>
            </a:r>
            <a:r>
              <a:rPr lang="en-US" sz="2000" dirty="0">
                <a:latin typeface="Times New Roman"/>
                <a:cs typeface="Times New Roman"/>
              </a:rPr>
              <a:t>new student </a:t>
            </a:r>
            <a:r>
              <a:rPr lang="en-US" sz="2000" spc="-5" dirty="0">
                <a:latin typeface="Times New Roman"/>
                <a:cs typeface="Times New Roman"/>
              </a:rPr>
              <a:t>or a </a:t>
            </a:r>
            <a:r>
              <a:rPr lang="en-US" sz="2000" dirty="0">
                <a:latin typeface="Times New Roman"/>
                <a:cs typeface="Times New Roman"/>
              </a:rPr>
              <a:t>new </a:t>
            </a:r>
            <a:r>
              <a:rPr lang="en-US" sz="2000" spc="-5" dirty="0">
                <a:latin typeface="Times New Roman"/>
                <a:cs typeface="Times New Roman"/>
              </a:rPr>
              <a:t>employee in VLAN. </a:t>
            </a:r>
            <a:r>
              <a:rPr lang="en-US" sz="2000" spc="-10" dirty="0">
                <a:latin typeface="Times New Roman"/>
                <a:cs typeface="Times New Roman"/>
              </a:rPr>
              <a:t>It </a:t>
            </a:r>
            <a:r>
              <a:rPr lang="en-US" sz="2000" spc="-5" dirty="0">
                <a:latin typeface="Times New Roman"/>
                <a:cs typeface="Times New Roman"/>
              </a:rPr>
              <a:t>is </a:t>
            </a:r>
            <a:r>
              <a:rPr lang="en-US" sz="2000" dirty="0">
                <a:latin typeface="Times New Roman"/>
                <a:cs typeface="Times New Roman"/>
              </a:rPr>
              <a:t>easily </a:t>
            </a:r>
            <a:r>
              <a:rPr lang="en-US" sz="2000" spc="-5" dirty="0">
                <a:latin typeface="Times New Roman"/>
                <a:cs typeface="Times New Roman"/>
              </a:rPr>
              <a:t>manageable.</a:t>
            </a:r>
            <a:endParaRPr lang="en-US" sz="1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lang="en-US" sz="2000" spc="-5" dirty="0">
                <a:latin typeface="Times New Roman"/>
                <a:cs typeface="Times New Roman"/>
              </a:rPr>
              <a:t>Two types </a:t>
            </a:r>
            <a:r>
              <a:rPr lang="en-US" sz="2000" dirty="0">
                <a:latin typeface="Times New Roman"/>
                <a:cs typeface="Times New Roman"/>
              </a:rPr>
              <a:t>of </a:t>
            </a:r>
            <a:r>
              <a:rPr lang="en-US" sz="2000" spc="-5" dirty="0">
                <a:latin typeface="Times New Roman"/>
                <a:cs typeface="Times New Roman"/>
              </a:rPr>
              <a:t>VLAN connection</a:t>
            </a:r>
            <a:r>
              <a:rPr lang="en-US" sz="2000" spc="1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links: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3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Access link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229235">
              <a:lnSpc>
                <a:spcPct val="100000"/>
              </a:lnSpc>
              <a:spcBef>
                <a:spcPts val="625"/>
              </a:spcBef>
              <a:buFont typeface="Courier New"/>
              <a:buChar char="o"/>
              <a:tabLst>
                <a:tab pos="469900" algn="l"/>
                <a:tab pos="470534" algn="l"/>
              </a:tabLst>
            </a:pPr>
            <a:r>
              <a:rPr lang="en-US" sz="2000" spc="-5" dirty="0">
                <a:latin typeface="Times New Roman"/>
                <a:cs typeface="Times New Roman"/>
              </a:rPr>
              <a:t>Trunk link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093921"/>
            <a:ext cx="8515351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635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Connection between the switches must carry traffic for multiple VLANs. This type of port is  known as a trunk port. </a:t>
            </a:r>
          </a:p>
          <a:p>
            <a:pPr marL="355600" marR="635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Trunk ports are often called tagged ports because the switches send  frames between each other with a VLAN "tag" in place. </a:t>
            </a:r>
          </a:p>
          <a:p>
            <a:pPr marL="355600" marR="508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VLANs are not a Cisco-only technology. Just about all managed switch vendors support  VLANs. </a:t>
            </a:r>
          </a:p>
          <a:p>
            <a:pPr marL="355600" marR="5080" indent="-342900">
              <a:spcBef>
                <a:spcPts val="610"/>
              </a:spcBef>
              <a:buFont typeface="Arial" panose="020B0604020202020204" pitchFamily="34" charset="0"/>
              <a:buChar char="•"/>
            </a:pPr>
            <a:r>
              <a:rPr lang="en-US" sz="2000" spc="-10" dirty="0">
                <a:latin typeface="Times New Roman"/>
                <a:cs typeface="Times New Roman"/>
              </a:rPr>
              <a:t> </a:t>
            </a:r>
          </a:p>
        </p:txBody>
      </p:sp>
      <p:pic>
        <p:nvPicPr>
          <p:cNvPr id="5" name="Picture 2" descr="VLAN Basic Concepts Explained with Examples">
            <a:extLst>
              <a:ext uri="{FF2B5EF4-FFF2-40B4-BE49-F238E27FC236}">
                <a16:creationId xmlns:a16="http://schemas.microsoft.com/office/drawing/2014/main" id="{F29E0529-124E-A5C5-D82C-220C709C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731" y="4020184"/>
            <a:ext cx="4602099" cy="21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500</TotalTime>
  <Words>1212</Words>
  <Application>Microsoft Office PowerPoint</Application>
  <PresentationFormat>On-screen Show (4:3)</PresentationFormat>
  <Paragraphs>130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Corbel</vt:lpstr>
      <vt:lpstr>Courier New</vt:lpstr>
      <vt:lpstr>Symbol</vt:lpstr>
      <vt:lpstr>Times New Roman</vt:lpstr>
      <vt:lpstr>Wingdings</vt:lpstr>
      <vt:lpstr>Wingdings 2</vt:lpstr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(cont.)</vt:lpstr>
      <vt:lpstr>Advantages of VLAN (cont.)</vt:lpstr>
      <vt:lpstr>Advantages of VLAN (cont.)</vt:lpstr>
      <vt:lpstr>Trunk Port</vt:lpstr>
      <vt:lpstr>Trunk Port (cont.…)</vt:lpstr>
      <vt:lpstr>Trunking</vt:lpstr>
      <vt:lpstr>Router on a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247</cp:revision>
  <dcterms:created xsi:type="dcterms:W3CDTF">2018-12-10T17:20:29Z</dcterms:created>
  <dcterms:modified xsi:type="dcterms:W3CDTF">2025-01-08T02:26:58Z</dcterms:modified>
</cp:coreProperties>
</file>