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57" r:id="rId3"/>
    <p:sldId id="306" r:id="rId4"/>
    <p:sldId id="283" r:id="rId5"/>
    <p:sldId id="284" r:id="rId6"/>
    <p:sldId id="286" r:id="rId7"/>
    <p:sldId id="287" r:id="rId8"/>
    <p:sldId id="289" r:id="rId9"/>
    <p:sldId id="282" r:id="rId10"/>
    <p:sldId id="281" r:id="rId11"/>
    <p:sldId id="280" r:id="rId12"/>
    <p:sldId id="293" r:id="rId13"/>
    <p:sldId id="292" r:id="rId14"/>
    <p:sldId id="276" r:id="rId15"/>
    <p:sldId id="291" r:id="rId16"/>
    <p:sldId id="277" r:id="rId17"/>
    <p:sldId id="305" r:id="rId18"/>
    <p:sldId id="271" r:id="rId19"/>
    <p:sldId id="294" r:id="rId20"/>
    <p:sldId id="295" r:id="rId21"/>
    <p:sldId id="296" r:id="rId22"/>
    <p:sldId id="297" r:id="rId23"/>
    <p:sldId id="298" r:id="rId24"/>
    <p:sldId id="288" r:id="rId25"/>
    <p:sldId id="299" r:id="rId26"/>
    <p:sldId id="300" r:id="rId27"/>
    <p:sldId id="301" r:id="rId28"/>
    <p:sldId id="302" r:id="rId29"/>
    <p:sldId id="303" r:id="rId30"/>
    <p:sldId id="304" r:id="rId31"/>
    <p:sldId id="265" r:id="rId32"/>
    <p:sldId id="27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4F4A1-ECCC-381C-E5DB-B7B757A2FEDD}" v="22" dt="2023-11-16T05:08:49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724"/>
  </p:normalViewPr>
  <p:slideViewPr>
    <p:cSldViewPr snapToGrid="0" snapToObject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89531628-9ECC-4BB4-8611-A299F4E04439}"/>
    <pc:docChg chg="modSld">
      <pc:chgData name="Dr. Md Mehedi Hasan" userId="5eb39d97-deb0-466a-af4c-298e34812974" providerId="ADAL" clId="{89531628-9ECC-4BB4-8611-A299F4E04439}" dt="2023-03-21T06:54:32.172" v="1" actId="20577"/>
      <pc:docMkLst>
        <pc:docMk/>
      </pc:docMkLst>
      <pc:sldChg chg="modSp mod">
        <pc:chgData name="Dr. Md Mehedi Hasan" userId="5eb39d97-deb0-466a-af4c-298e34812974" providerId="ADAL" clId="{89531628-9ECC-4BB4-8611-A299F4E04439}" dt="2023-03-21T06:54:32.172" v="1" actId="20577"/>
        <pc:sldMkLst>
          <pc:docMk/>
          <pc:sldMk cId="1134719259" sldId="290"/>
        </pc:sldMkLst>
        <pc:spChg chg="mod">
          <ac:chgData name="Dr. Md Mehedi Hasan" userId="5eb39d97-deb0-466a-af4c-298e34812974" providerId="ADAL" clId="{89531628-9ECC-4BB4-8611-A299F4E04439}" dt="2023-03-21T06:54:32.172" v="1" actId="20577"/>
          <ac:spMkLst>
            <pc:docMk/>
            <pc:sldMk cId="1134719259" sldId="290"/>
            <ac:spMk id="2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2B64F4A1-ECCC-381C-E5DB-B7B757A2FEDD}"/>
    <pc:docChg chg="modSld">
      <pc:chgData name="Dr. Md Mehedi Hasan" userId="S::mmhasan@aiub.edu::5eb39d97-deb0-466a-af4c-298e34812974" providerId="AD" clId="Web-{2B64F4A1-ECCC-381C-E5DB-B7B757A2FEDD}" dt="2023-11-16T05:08:43.556" v="19"/>
      <pc:docMkLst>
        <pc:docMk/>
      </pc:docMkLst>
      <pc:sldChg chg="modSp">
        <pc:chgData name="Dr. Md Mehedi Hasan" userId="S::mmhasan@aiub.edu::5eb39d97-deb0-466a-af4c-298e34812974" providerId="AD" clId="Web-{2B64F4A1-ECCC-381C-E5DB-B7B757A2FEDD}" dt="2023-11-16T05:08:43.556" v="19"/>
        <pc:sldMkLst>
          <pc:docMk/>
          <pc:sldMk cId="1134719259" sldId="290"/>
        </pc:sldMkLst>
        <pc:graphicFrameChg chg="mod modGraphic">
          <ac:chgData name="Dr. Md Mehedi Hasan" userId="S::mmhasan@aiub.edu::5eb39d97-deb0-466a-af4c-298e34812974" providerId="AD" clId="Web-{2B64F4A1-ECCC-381C-E5DB-B7B757A2FEDD}" dt="2023-11-16T05:08:43.556" v="19"/>
          <ac:graphicFrameMkLst>
            <pc:docMk/>
            <pc:sldMk cId="1134719259" sldId="290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networkingnotes.com/ccna" TargetMode="External"/><Relationship Id="rId2" Type="http://schemas.openxmlformats.org/officeDocument/2006/relationships/hyperlink" Target="https://computernetworkingclass.blogspot.com/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Routing Protocol</a:t>
            </a:r>
            <a:r>
              <a:rPr lang="en-US" dirty="0"/>
              <a:t>: EIGRP &amp; OSPF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0132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428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560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Fall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Md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113471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 Calculation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B7F037-B219-4239-98AF-68F6C07A28E7}"/>
                  </a:ext>
                </a:extLst>
              </p:cNvPr>
              <p:cNvSpPr/>
              <p:nvPr/>
            </p:nvSpPr>
            <p:spPr>
              <a:xfrm>
                <a:off x="710767" y="2227942"/>
                <a:ext cx="3822970" cy="559961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𝑀𝑒𝑡𝑟𝑖𝑐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𝑙𝑒𝑎𝑠𝑡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𝑏𝑎𝑛𝑑𝑤𝑖𝑑𝑡h</m:t>
                              </m:r>
                            </m:den>
                          </m:f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𝑑𝑒𝑙𝑎𝑦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×256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B7F037-B219-4239-98AF-68F6C07A2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7" y="2227942"/>
                <a:ext cx="3822970" cy="559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B828D8-D4C6-4F2E-9E45-6BEFC794ADC4}"/>
                  </a:ext>
                </a:extLst>
              </p:cNvPr>
              <p:cNvSpPr txBox="1"/>
              <p:nvPr/>
            </p:nvSpPr>
            <p:spPr>
              <a:xfrm>
                <a:off x="779612" y="3228722"/>
                <a:ext cx="161589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𝐿𝑒𝑎𝑠𝑡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𝐵𝑊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=56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𝑘𝑏𝑝𝑠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B828D8-D4C6-4F2E-9E45-6BEFC794A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12" y="3228722"/>
                <a:ext cx="1615892" cy="207749"/>
              </a:xfrm>
              <a:prstGeom prst="rect">
                <a:avLst/>
              </a:prstGeom>
              <a:blipFill>
                <a:blip r:embed="rId3"/>
                <a:stretch>
                  <a:fillRect l="-2264" t="-2941" r="-3019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492026-73A5-46C8-A15F-39DF3DEDC597}"/>
                  </a:ext>
                </a:extLst>
              </p:cNvPr>
              <p:cNvSpPr txBox="1"/>
              <p:nvPr/>
            </p:nvSpPr>
            <p:spPr>
              <a:xfrm>
                <a:off x="737418" y="3600993"/>
                <a:ext cx="388292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=100/10+100/10+2000/10=220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492026-73A5-46C8-A15F-39DF3DED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8" y="3600993"/>
                <a:ext cx="3882922" cy="207749"/>
              </a:xfrm>
              <a:prstGeom prst="rect">
                <a:avLst/>
              </a:prstGeom>
              <a:blipFill>
                <a:blip r:embed="rId4"/>
                <a:stretch>
                  <a:fillRect l="-785" t="-2941" r="-785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7414E5-6B13-4293-B710-A2E2A46BF0CC}"/>
                  </a:ext>
                </a:extLst>
              </p:cNvPr>
              <p:cNvSpPr/>
              <p:nvPr/>
            </p:nvSpPr>
            <p:spPr>
              <a:xfrm>
                <a:off x="668216" y="3790504"/>
                <a:ext cx="3343544" cy="419602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56</m:t>
                            </m:r>
                          </m:den>
                        </m:f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+220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×256=45770496</m:t>
                    </m:r>
                  </m:oMath>
                </a14:m>
                <a:r>
                  <a:rPr lang="en-US" sz="1350" dirty="0"/>
                  <a:t>*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7414E5-6B13-4293-B710-A2E2A46BF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3790504"/>
                <a:ext cx="3343544" cy="419602"/>
              </a:xfrm>
              <a:prstGeom prst="rect">
                <a:avLst/>
              </a:prstGeom>
              <a:blipFill>
                <a:blip r:embed="rId5"/>
                <a:stretch>
                  <a:fillRect b="-289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2799EA-8644-4066-94E9-B28238381902}"/>
                  </a:ext>
                </a:extLst>
              </p:cNvPr>
              <p:cNvSpPr txBox="1"/>
              <p:nvPr/>
            </p:nvSpPr>
            <p:spPr>
              <a:xfrm>
                <a:off x="710768" y="4572227"/>
                <a:ext cx="171207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𝐿𝑒𝑎𝑠𝑡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𝐵𝑊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=128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𝑘𝑏𝑝𝑠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2799EA-8644-4066-94E9-B28238381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8" y="4572227"/>
                <a:ext cx="1712072" cy="207749"/>
              </a:xfrm>
              <a:prstGeom prst="rect">
                <a:avLst/>
              </a:prstGeom>
              <a:blipFill>
                <a:blip r:embed="rId6"/>
                <a:stretch>
                  <a:fillRect l="-2143" t="-2941" r="-321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35D21E-422F-4C37-9416-EF5828953BFF}"/>
                  </a:ext>
                </a:extLst>
              </p:cNvPr>
              <p:cNvSpPr txBox="1"/>
              <p:nvPr/>
            </p:nvSpPr>
            <p:spPr>
              <a:xfrm>
                <a:off x="668573" y="4944498"/>
                <a:ext cx="388292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=100/10+100/10+1000/10=120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35D21E-422F-4C37-9416-EF5828953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3" y="4944498"/>
                <a:ext cx="3882922" cy="207749"/>
              </a:xfrm>
              <a:prstGeom prst="rect">
                <a:avLst/>
              </a:prstGeom>
              <a:blipFill>
                <a:blip r:embed="rId7"/>
                <a:stretch>
                  <a:fillRect l="-785" t="-2941" r="-78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025677-B70D-40A0-8B70-E2C5DAD08F34}"/>
                  </a:ext>
                </a:extLst>
              </p:cNvPr>
              <p:cNvSpPr/>
              <p:nvPr/>
            </p:nvSpPr>
            <p:spPr>
              <a:xfrm>
                <a:off x="599371" y="5134009"/>
                <a:ext cx="3150734" cy="419602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128</m:t>
                            </m:r>
                          </m:den>
                        </m:f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+120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×256=</m:t>
                    </m:r>
                  </m:oMath>
                </a14:m>
                <a:r>
                  <a:rPr lang="en-US" sz="1350" dirty="0"/>
                  <a:t>20030720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025677-B70D-40A0-8B70-E2C5DAD08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1" y="5134009"/>
                <a:ext cx="3150734" cy="419602"/>
              </a:xfrm>
              <a:prstGeom prst="rect">
                <a:avLst/>
              </a:prstGeom>
              <a:blipFill>
                <a:blip r:embed="rId8"/>
                <a:stretch>
                  <a:fillRect b="-289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4712E93-2426-422D-ADF7-B8FBCF21E21B}"/>
              </a:ext>
            </a:extLst>
          </p:cNvPr>
          <p:cNvSpPr txBox="1"/>
          <p:nvPr/>
        </p:nvSpPr>
        <p:spPr>
          <a:xfrm>
            <a:off x="336431" y="5709608"/>
            <a:ext cx="2329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00B050"/>
                </a:solidFill>
              </a:rPr>
              <a:t>Perform rounding in every steps of calculation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A9F2F5-BBB2-4895-BB0B-7930F2A5BD00}"/>
              </a:ext>
            </a:extLst>
          </p:cNvPr>
          <p:cNvSpPr txBox="1"/>
          <p:nvPr/>
        </p:nvSpPr>
        <p:spPr>
          <a:xfrm>
            <a:off x="779613" y="2862427"/>
            <a:ext cx="12035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B0F0"/>
                </a:solidFill>
              </a:rPr>
              <a:t>Route: 1-4-2-B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E2B9F7-818E-4CFD-B95D-C87ABC25790E}"/>
              </a:ext>
            </a:extLst>
          </p:cNvPr>
          <p:cNvSpPr txBox="1"/>
          <p:nvPr/>
        </p:nvSpPr>
        <p:spPr>
          <a:xfrm>
            <a:off x="710768" y="4212836"/>
            <a:ext cx="12035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B0F0"/>
                </a:solidFill>
              </a:rPr>
              <a:t>Route: 1-3-2-B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D0898B-A241-4D73-9333-E1C72FF877F0}"/>
              </a:ext>
            </a:extLst>
          </p:cNvPr>
          <p:cNvGrpSpPr/>
          <p:nvPr/>
        </p:nvGrpSpPr>
        <p:grpSpPr>
          <a:xfrm>
            <a:off x="4940057" y="3073166"/>
            <a:ext cx="4081279" cy="2252407"/>
            <a:chOff x="6794676" y="4268860"/>
            <a:chExt cx="4622032" cy="247236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9EDE3D0-E573-48C2-9187-8AF85821E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4652" r="54682" b="32253"/>
            <a:stretch/>
          </p:blipFill>
          <p:spPr>
            <a:xfrm>
              <a:off x="6794676" y="4268860"/>
              <a:ext cx="4622032" cy="2472369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168E28-374B-4A66-A24A-96145B10D818}"/>
                </a:ext>
              </a:extLst>
            </p:cNvPr>
            <p:cNvSpPr/>
            <p:nvPr/>
          </p:nvSpPr>
          <p:spPr>
            <a:xfrm>
              <a:off x="7004649" y="6314536"/>
              <a:ext cx="741872" cy="353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2A89C7A-5410-4EA9-B54E-624B05476390}"/>
              </a:ext>
            </a:extLst>
          </p:cNvPr>
          <p:cNvSpPr txBox="1"/>
          <p:nvPr/>
        </p:nvSpPr>
        <p:spPr>
          <a:xfrm>
            <a:off x="5675971" y="5325573"/>
            <a:ext cx="273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 A sample network [2]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982E3-96E3-445B-B940-E1A118538016}"/>
              </a:ext>
            </a:extLst>
          </p:cNvPr>
          <p:cNvSpPr txBox="1"/>
          <p:nvPr/>
        </p:nvSpPr>
        <p:spPr>
          <a:xfrm>
            <a:off x="581292" y="2156604"/>
            <a:ext cx="754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erpetua" panose="02020502060401020303" pitchFamily="18" charset="0"/>
                <a:cs typeface="Times New Roman" panose="02020603050405020304" pitchFamily="18" charset="0"/>
              </a:rPr>
              <a:t>Calculate metric for all possible routes  from router ONE to network 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B3B06-79FB-4E10-AB53-3C1F0B501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1" t="23232" r="39091" b="33131"/>
          <a:stretch/>
        </p:blipFill>
        <p:spPr>
          <a:xfrm>
            <a:off x="1329315" y="2987601"/>
            <a:ext cx="6485369" cy="2757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482F69-A706-4514-BC0D-C1D9B6F9B411}"/>
              </a:ext>
            </a:extLst>
          </p:cNvPr>
          <p:cNvSpPr txBox="1"/>
          <p:nvPr/>
        </p:nvSpPr>
        <p:spPr>
          <a:xfrm>
            <a:off x="3490332" y="5745160"/>
            <a:ext cx="273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2 A sample network [2]</a:t>
            </a:r>
          </a:p>
        </p:txBody>
      </p:sp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 Discovery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B473A5-F4E8-402F-9BA0-A101FC451B4F}"/>
              </a:ext>
            </a:extLst>
          </p:cNvPr>
          <p:cNvGrpSpPr/>
          <p:nvPr/>
        </p:nvGrpSpPr>
        <p:grpSpPr>
          <a:xfrm>
            <a:off x="476205" y="2264349"/>
            <a:ext cx="7599551" cy="3599596"/>
            <a:chOff x="628650" y="2125266"/>
            <a:chExt cx="7599551" cy="3599596"/>
          </a:xfrm>
        </p:grpSpPr>
        <p:pic>
          <p:nvPicPr>
            <p:cNvPr id="19" name="Content Placeholder 3">
              <a:extLst>
                <a:ext uri="{FF2B5EF4-FFF2-40B4-BE49-F238E27FC236}">
                  <a16:creationId xmlns:a16="http://schemas.microsoft.com/office/drawing/2014/main" id="{5AB08EA0-43EF-4A52-A734-B4EB6E149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2125266"/>
              <a:ext cx="7599551" cy="359959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134DF0-7557-49F1-BAFD-C4147DDCFEFA}"/>
                </a:ext>
              </a:extLst>
            </p:cNvPr>
            <p:cNvSpPr txBox="1"/>
            <p:nvPr/>
          </p:nvSpPr>
          <p:spPr>
            <a:xfrm>
              <a:off x="2866279" y="2775990"/>
              <a:ext cx="2507418" cy="4154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Hello, how are you? Can we be neighbors?</a:t>
              </a:r>
            </a:p>
            <a:p>
              <a:r>
                <a:rPr lang="en-US" sz="1050" dirty="0"/>
                <a:t>My AS No. and K-values are so and so….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084CD8-7DC3-4566-830D-9636BA385876}"/>
                </a:ext>
              </a:extLst>
            </p:cNvPr>
            <p:cNvSpPr txBox="1"/>
            <p:nvPr/>
          </p:nvSpPr>
          <p:spPr>
            <a:xfrm>
              <a:off x="3708336" y="3393760"/>
              <a:ext cx="2351926" cy="4154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Our AS no. and k-values have matched?</a:t>
              </a:r>
            </a:p>
            <a:p>
              <a:r>
                <a:rPr lang="en-US" sz="1050" dirty="0"/>
                <a:t>Here is my full routing table.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BF31DF-0ADB-4806-A623-72E8DA4846BC}"/>
                </a:ext>
              </a:extLst>
            </p:cNvPr>
            <p:cNvSpPr txBox="1"/>
            <p:nvPr/>
          </p:nvSpPr>
          <p:spPr>
            <a:xfrm>
              <a:off x="2899365" y="4064147"/>
              <a:ext cx="2443298" cy="2539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 have received  our routing table. Thanks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5F5D28-3DC0-4BDB-93CA-7A6BD5AA0281}"/>
                </a:ext>
              </a:extLst>
            </p:cNvPr>
            <p:cNvSpPr txBox="1"/>
            <p:nvPr/>
          </p:nvSpPr>
          <p:spPr>
            <a:xfrm>
              <a:off x="3171097" y="4624929"/>
              <a:ext cx="1734770" cy="2539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Here is my full routing table.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C315AD-7C78-4FA6-B0D7-ADBECBBC95B7}"/>
                </a:ext>
              </a:extLst>
            </p:cNvPr>
            <p:cNvSpPr txBox="1"/>
            <p:nvPr/>
          </p:nvSpPr>
          <p:spPr>
            <a:xfrm>
              <a:off x="3708336" y="5070295"/>
              <a:ext cx="2443298" cy="2539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 have received  our routing table. Thanks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583439-2976-4F8F-B781-9300A6E747A5}"/>
                </a:ext>
              </a:extLst>
            </p:cNvPr>
            <p:cNvSpPr txBox="1"/>
            <p:nvPr/>
          </p:nvSpPr>
          <p:spPr>
            <a:xfrm>
              <a:off x="1393882" y="2914290"/>
              <a:ext cx="75533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10.1.1.1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C7ECEE-6196-4584-9CAC-C66DC256A888}"/>
                </a:ext>
              </a:extLst>
            </p:cNvPr>
            <p:cNvSpPr txBox="1"/>
            <p:nvPr/>
          </p:nvSpPr>
          <p:spPr>
            <a:xfrm>
              <a:off x="6824138" y="2940128"/>
              <a:ext cx="75533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10.1.1.2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F5A35A-C86D-4DDE-8702-BE4F5A5FC1F2}"/>
                </a:ext>
              </a:extLst>
            </p:cNvPr>
            <p:cNvSpPr txBox="1"/>
            <p:nvPr/>
          </p:nvSpPr>
          <p:spPr>
            <a:xfrm>
              <a:off x="5276911" y="2719237"/>
              <a:ext cx="93166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224.0.0.10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7ACA44-70EE-42B8-9533-5B850A16B4CD}"/>
                </a:ext>
              </a:extLst>
            </p:cNvPr>
            <p:cNvSpPr txBox="1"/>
            <p:nvPr/>
          </p:nvSpPr>
          <p:spPr>
            <a:xfrm>
              <a:off x="2929658" y="3338776"/>
              <a:ext cx="75533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618B2E-1D2D-4089-8B22-CE0864E65A68}"/>
                </a:ext>
              </a:extLst>
            </p:cNvPr>
            <p:cNvSpPr txBox="1"/>
            <p:nvPr/>
          </p:nvSpPr>
          <p:spPr>
            <a:xfrm>
              <a:off x="5364675" y="3855208"/>
              <a:ext cx="75533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26B7FB-C9DC-4194-9695-733BF7EA54E0}"/>
                </a:ext>
              </a:extLst>
            </p:cNvPr>
            <p:cNvSpPr txBox="1"/>
            <p:nvPr/>
          </p:nvSpPr>
          <p:spPr>
            <a:xfrm>
              <a:off x="5011092" y="4464912"/>
              <a:ext cx="75533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94BF36-C33A-4427-9E38-D97AF689E4D0}"/>
                </a:ext>
              </a:extLst>
            </p:cNvPr>
            <p:cNvSpPr txBox="1"/>
            <p:nvPr/>
          </p:nvSpPr>
          <p:spPr>
            <a:xfrm>
              <a:off x="2924843" y="4934575"/>
              <a:ext cx="755335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2D67507-87D4-49A4-BF1E-9A87BDF00B46}"/>
              </a:ext>
            </a:extLst>
          </p:cNvPr>
          <p:cNvSpPr txBox="1"/>
          <p:nvPr/>
        </p:nvSpPr>
        <p:spPr>
          <a:xfrm>
            <a:off x="2750126" y="5623971"/>
            <a:ext cx="285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3 Neighbor discovery [3]</a:t>
            </a:r>
          </a:p>
        </p:txBody>
      </p:sp>
    </p:spTree>
    <p:extLst>
      <p:ext uri="{BB962C8B-B14F-4D97-AF65-F5344CB8AC3E}">
        <p14:creationId xmlns:p14="http://schemas.microsoft.com/office/powerpoint/2010/main" val="230026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 Maintenance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360D86-BD63-44CB-8BE6-37796E82F051}"/>
              </a:ext>
            </a:extLst>
          </p:cNvPr>
          <p:cNvSpPr/>
          <p:nvPr/>
        </p:nvSpPr>
        <p:spPr>
          <a:xfrm>
            <a:off x="421341" y="2228932"/>
            <a:ext cx="8301318" cy="2746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In neighbor discovery process, full routing table is sent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Otherwise, only the change in routing table is sent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After a neighbor discovery, the Hello packet is sent in every 5 second to know if the neighbor is still alive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If a router does not </a:t>
            </a:r>
            <a:r>
              <a:rPr lang="en-US" sz="2200" kern="0" dirty="0">
                <a:solidFill>
                  <a:prstClr val="black"/>
                </a:solidFill>
                <a:latin typeface="Perpetua" panose="02020502060401020303" pitchFamily="18" charset="0"/>
              </a:rPr>
              <a:t>receive any Hello packet from a neighbor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within 15 seconds (called hold time), the neighbor is considered dead.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For low-bandwidth link (e.g., T1), the periods are 60 sec and 180 sec.</a:t>
            </a:r>
          </a:p>
        </p:txBody>
      </p:sp>
    </p:spTree>
    <p:extLst>
      <p:ext uri="{BB962C8B-B14F-4D97-AF65-F5344CB8AC3E}">
        <p14:creationId xmlns:p14="http://schemas.microsoft.com/office/powerpoint/2010/main" val="237476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Tables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80CE9F-28F1-4FC9-98DC-663EC70AA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59688" r="40001" b="17366"/>
          <a:stretch/>
        </p:blipFill>
        <p:spPr>
          <a:xfrm>
            <a:off x="167003" y="4564593"/>
            <a:ext cx="5115700" cy="1467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8405C3-10CE-4745-B6C3-9D6B17A93C48}"/>
              </a:ext>
            </a:extLst>
          </p:cNvPr>
          <p:cNvSpPr txBox="1"/>
          <p:nvPr/>
        </p:nvSpPr>
        <p:spPr>
          <a:xfrm>
            <a:off x="5346504" y="2171463"/>
            <a:ext cx="3055067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Reported distance:</a:t>
            </a:r>
          </a:p>
          <a:p>
            <a:r>
              <a:rPr lang="en-US" dirty="0">
                <a:latin typeface="Perpetua" panose="02020502060401020303" pitchFamily="18" charset="0"/>
              </a:rPr>
              <a:t>Distance advertised from neighbor</a:t>
            </a:r>
          </a:p>
          <a:p>
            <a:r>
              <a:rPr lang="en-US" dirty="0">
                <a:latin typeface="Perpetua" panose="02020502060401020303" pitchFamily="18" charset="0"/>
              </a:rPr>
              <a:t>as the distance between the </a:t>
            </a:r>
          </a:p>
          <a:p>
            <a:r>
              <a:rPr lang="en-US" dirty="0">
                <a:latin typeface="Perpetua" panose="02020502060401020303" pitchFamily="18" charset="0"/>
              </a:rPr>
              <a:t>Neighbor and the destination.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444F4-7CF5-489A-B7AA-4885944042AB}"/>
              </a:ext>
            </a:extLst>
          </p:cNvPr>
          <p:cNvSpPr txBox="1"/>
          <p:nvPr/>
        </p:nvSpPr>
        <p:spPr>
          <a:xfrm>
            <a:off x="5382230" y="3526196"/>
            <a:ext cx="2848087" cy="147732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Feasible  distance (FD):</a:t>
            </a:r>
          </a:p>
          <a:p>
            <a:r>
              <a:rPr lang="en-US" dirty="0">
                <a:latin typeface="Perpetua" panose="02020502060401020303" pitchFamily="18" charset="0"/>
              </a:rPr>
              <a:t>Sum of Reported distance and</a:t>
            </a:r>
          </a:p>
          <a:p>
            <a:r>
              <a:rPr lang="en-US" dirty="0">
                <a:latin typeface="Perpetua" panose="02020502060401020303" pitchFamily="18" charset="0"/>
              </a:rPr>
              <a:t>distance between the router and</a:t>
            </a:r>
          </a:p>
          <a:p>
            <a:r>
              <a:rPr lang="en-US" dirty="0">
                <a:latin typeface="Perpetua" panose="02020502060401020303" pitchFamily="18" charset="0"/>
              </a:rPr>
              <a:t>the neighbor which reports </a:t>
            </a:r>
          </a:p>
          <a:p>
            <a:r>
              <a:rPr lang="en-US" dirty="0">
                <a:latin typeface="Perpetua" panose="02020502060401020303" pitchFamily="18" charset="0"/>
              </a:rPr>
              <a:t>the distance.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2F4B7-A5E3-48A9-B5EA-14E1EB86DC8C}"/>
              </a:ext>
            </a:extLst>
          </p:cNvPr>
          <p:cNvSpPr txBox="1"/>
          <p:nvPr/>
        </p:nvSpPr>
        <p:spPr>
          <a:xfrm>
            <a:off x="5382230" y="5157928"/>
            <a:ext cx="306115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A is the route whose </a:t>
            </a:r>
          </a:p>
          <a:p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reported distance is less than the</a:t>
            </a:r>
          </a:p>
          <a:p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 feasible distance  of the  best path.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5E34E-AFE6-4C07-BBAC-6809C1B7CF0E}"/>
              </a:ext>
            </a:extLst>
          </p:cNvPr>
          <p:cNvSpPr txBox="1"/>
          <p:nvPr/>
        </p:nvSpPr>
        <p:spPr>
          <a:xfrm>
            <a:off x="332509" y="2020996"/>
            <a:ext cx="467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erpetua" panose="02020502060401020303" pitchFamily="18" charset="0"/>
              </a:rPr>
              <a:t>Feasibility condition: </a:t>
            </a:r>
            <a:r>
              <a:rPr lang="en-US" dirty="0">
                <a:latin typeface="Perpetua" panose="02020502060401020303" pitchFamily="18" charset="0"/>
              </a:rPr>
              <a:t>reported distance must</a:t>
            </a:r>
          </a:p>
          <a:p>
            <a:r>
              <a:rPr lang="en-US" dirty="0">
                <a:latin typeface="Perpetua" panose="02020502060401020303" pitchFamily="18" charset="0"/>
              </a:rPr>
              <a:t>be less than the feasible distance through the successor</a:t>
            </a:r>
          </a:p>
        </p:txBody>
      </p: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21DA526F-7284-4D37-9201-61A7054C3E42}"/>
              </a:ext>
            </a:extLst>
          </p:cNvPr>
          <p:cNvGrpSpPr/>
          <p:nvPr/>
        </p:nvGrpSpPr>
        <p:grpSpPr>
          <a:xfrm>
            <a:off x="884695" y="2664100"/>
            <a:ext cx="3687305" cy="2176842"/>
            <a:chOff x="884695" y="2664100"/>
            <a:chExt cx="3687305" cy="217684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05E3B3A-2C31-4311-B522-7C3E81C10B3E}"/>
                </a:ext>
              </a:extLst>
            </p:cNvPr>
            <p:cNvGrpSpPr/>
            <p:nvPr/>
          </p:nvGrpSpPr>
          <p:grpSpPr>
            <a:xfrm>
              <a:off x="884695" y="2664100"/>
              <a:ext cx="3687305" cy="2176842"/>
              <a:chOff x="884695" y="2664100"/>
              <a:chExt cx="3687305" cy="217684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46FE428-1ED5-41F4-8F5A-1CFB5EAB05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523" t="10853" r="41047" b="43566"/>
              <a:stretch/>
            </p:blipFill>
            <p:spPr>
              <a:xfrm>
                <a:off x="884695" y="2664100"/>
                <a:ext cx="3687305" cy="2176842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A1AA8B3-C937-4AE7-AE73-D6D2037E5AF8}"/>
                  </a:ext>
                </a:extLst>
              </p:cNvPr>
              <p:cNvGrpSpPr/>
              <p:nvPr/>
            </p:nvGrpSpPr>
            <p:grpSpPr>
              <a:xfrm>
                <a:off x="2593975" y="2722873"/>
                <a:ext cx="1174750" cy="856617"/>
                <a:chOff x="0" y="0"/>
                <a:chExt cx="1175115" cy="857178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CEDE01CC-F6DB-4BB6-8D95-34278DD9C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527" t="71326" r="69687" b="23797"/>
                <a:stretch/>
              </p:blipFill>
              <p:spPr bwMode="auto">
                <a:xfrm>
                  <a:off x="596630" y="0"/>
                  <a:ext cx="578485" cy="33147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EB8C5C3-B0C6-444C-9EFA-91A6872AA878}"/>
                    </a:ext>
                  </a:extLst>
                </p:cNvPr>
                <p:cNvGrpSpPr/>
                <p:nvPr/>
              </p:nvGrpSpPr>
              <p:grpSpPr>
                <a:xfrm>
                  <a:off x="0" y="188068"/>
                  <a:ext cx="616085" cy="45719"/>
                  <a:chOff x="0" y="0"/>
                  <a:chExt cx="1162275" cy="88053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A79CF078-6C32-4DAD-B885-1B0112741AD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12323" y="0"/>
                    <a:ext cx="142240" cy="88053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7D8E3E4-9F1A-4046-8F49-0F08CF49BDB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18809" y="77821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4510830-892F-4807-82B5-96E9962D962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0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1D6C40E3-2FA5-48F0-AEDE-13898A9E964E}"/>
                    </a:ext>
                  </a:extLst>
                </p:cNvPr>
                <p:cNvGrpSpPr/>
                <p:nvPr/>
              </p:nvGrpSpPr>
              <p:grpSpPr>
                <a:xfrm rot="4615459">
                  <a:off x="651233" y="559632"/>
                  <a:ext cx="548012" cy="47079"/>
                  <a:chOff x="0" y="0"/>
                  <a:chExt cx="1162275" cy="88053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2CA63F6F-8089-4B50-A33A-9D449C998CF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12323" y="0"/>
                    <a:ext cx="142240" cy="88053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B40A2D57-DCB6-436C-BFC3-2239B94E256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18809" y="77821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9472C64A-2EBA-46A7-B049-F37E08110E7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0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F4A6DB-26BE-44B8-84C5-458B3076277D}"/>
                </a:ext>
              </a:extLst>
            </p:cNvPr>
            <p:cNvSpPr txBox="1"/>
            <p:nvPr/>
          </p:nvSpPr>
          <p:spPr>
            <a:xfrm>
              <a:off x="2706578" y="2688934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6807B3-6B4D-41DE-8F4C-648C1A63A947}"/>
                </a:ext>
              </a:extLst>
            </p:cNvPr>
            <p:cNvSpPr txBox="1"/>
            <p:nvPr/>
          </p:nvSpPr>
          <p:spPr>
            <a:xfrm rot="4284602">
              <a:off x="3473968" y="3127921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3000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79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Tables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B1D087-995C-4F8C-B285-F061DC0E64AC}"/>
              </a:ext>
            </a:extLst>
          </p:cNvPr>
          <p:cNvSpPr/>
          <p:nvPr/>
        </p:nvSpPr>
        <p:spPr>
          <a:xfrm>
            <a:off x="321599" y="2017059"/>
            <a:ext cx="8389015" cy="331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Neighbor Table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EIGRP shares routing information only with neighbors. To know who the neighbors are, it uses neighbor table. When a new neighbor is discovered, EIGRP would add its address and interface on which neighbor is connected in neighbor table [4]. 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Topology Table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Stores all feasible successors along with the successor (best route) for each destination network. EIGRP can store up to 32 feasible successors.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Routing Table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EIGRP stores single best route for each destination in this table. Router uses this table to forward the packet. </a:t>
            </a:r>
          </a:p>
        </p:txBody>
      </p:sp>
    </p:spTree>
    <p:extLst>
      <p:ext uri="{BB962C8B-B14F-4D97-AF65-F5344CB8AC3E}">
        <p14:creationId xmlns:p14="http://schemas.microsoft.com/office/powerpoint/2010/main" val="3537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4400" dirty="0">
                <a:latin typeface="Perpetua" panose="02020502060401020303" pitchFamily="18" charset="0"/>
              </a:rPr>
              <a:t>EIGRP Tables: 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A5289-0C20-48E7-9226-E668007A5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13" t="16660" r="22842" b="27454"/>
          <a:stretch/>
        </p:blipFill>
        <p:spPr>
          <a:xfrm>
            <a:off x="1908628" y="2237729"/>
            <a:ext cx="5725567" cy="34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67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1D001-87D4-7CC0-E454-94455AD2F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</p:spPr>
        <p:txBody>
          <a:bodyPr anchor="b">
            <a:normAutofit/>
          </a:bodyPr>
          <a:lstStyle/>
          <a:p>
            <a:r>
              <a:rPr lang="en-US" dirty="0"/>
              <a:t>Routing Protocol: OSPF</a:t>
            </a:r>
          </a:p>
        </p:txBody>
      </p:sp>
      <p:pic>
        <p:nvPicPr>
          <p:cNvPr id="8" name="Picture Placeholder 7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AAD6422A-8705-1199-E0DF-8F0D0F8D6A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" r="2216"/>
          <a:stretch>
            <a:fillRect/>
          </a:stretch>
        </p:blipFill>
        <p:spPr>
          <a:xfrm>
            <a:off x="284163" y="457200"/>
            <a:ext cx="8577262" cy="4352925"/>
          </a:xfr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B21BE77-46C2-FE60-CA90-F79822D6A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VS OSPF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E86F898F-0819-4D22-8CC4-56E9B1413C9A}"/>
              </a:ext>
            </a:extLst>
          </p:cNvPr>
          <p:cNvGraphicFramePr>
            <a:graphicFrameLocks noGrp="1"/>
          </p:cNvGraphicFramePr>
          <p:nvPr/>
        </p:nvGraphicFramePr>
        <p:xfrm>
          <a:off x="476205" y="2137954"/>
          <a:ext cx="8491646" cy="410252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3363469748"/>
                    </a:ext>
                  </a:extLst>
                </a:gridCol>
                <a:gridCol w="4166206">
                  <a:extLst>
                    <a:ext uri="{9D8B030D-6E8A-4147-A177-3AD203B41FA5}">
                      <a16:colId xmlns:a16="http://schemas.microsoft.com/office/drawing/2014/main" val="1766646121"/>
                    </a:ext>
                  </a:extLst>
                </a:gridCol>
                <a:gridCol w="3975872">
                  <a:extLst>
                    <a:ext uri="{9D8B030D-6E8A-4147-A177-3AD203B41FA5}">
                      <a16:colId xmlns:a16="http://schemas.microsoft.com/office/drawing/2014/main" val="31165691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EIGRP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OSPF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422437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supports maximum 255 routers in the network. However, the default is 100 routers. (highly scalable)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Supports unlimited number of routers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218409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Fast convergence due to feasible successor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Fastest convergence speed due to the area concept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21112126"/>
                  </a:ext>
                </a:extLst>
              </a:tr>
              <a:tr h="478221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Cisco proprietary protocol and can be implemented only in Cisco routers.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standard protocol and can be implement in any router.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66298868"/>
                  </a:ext>
                </a:extLst>
              </a:tr>
              <a:tr h="498263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bandwidth and delay (default).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bandwidth only.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202568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EIGRP works on DUAL(Diffusing Update Algorithm)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EIGRP works on Dijkstra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63905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maintains the best route and some other alternative routes for each destination.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maintains the best route in routing table and all routes in database table.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6453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medium to lager size organization in the network [1].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lager size organization in the network [1].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2726148"/>
                  </a:ext>
                </a:extLst>
              </a:tr>
              <a:tr h="244809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Administrative distance 90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Administrative distance 110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34465105"/>
                  </a:ext>
                </a:extLst>
              </a:tr>
              <a:tr h="244809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Easy to implement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 implementation is complicated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241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OSPF Area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D2DA0FE6-C234-4393-88A3-3F88F3DEE757}"/>
              </a:ext>
            </a:extLst>
          </p:cNvPr>
          <p:cNvGrpSpPr/>
          <p:nvPr/>
        </p:nvGrpSpPr>
        <p:grpSpPr>
          <a:xfrm>
            <a:off x="4247207" y="2414822"/>
            <a:ext cx="4896793" cy="3483507"/>
            <a:chOff x="4247207" y="2414822"/>
            <a:chExt cx="4896793" cy="348350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8444570-3154-45D7-80C4-3D9A5591EB8F}"/>
                </a:ext>
              </a:extLst>
            </p:cNvPr>
            <p:cNvGrpSpPr/>
            <p:nvPr/>
          </p:nvGrpSpPr>
          <p:grpSpPr>
            <a:xfrm>
              <a:off x="4247207" y="2414822"/>
              <a:ext cx="4896793" cy="2910751"/>
              <a:chOff x="4230521" y="2456973"/>
              <a:chExt cx="4896793" cy="2910751"/>
            </a:xfrm>
          </p:grpSpPr>
          <p:pic>
            <p:nvPicPr>
              <p:cNvPr id="1026" name="Picture 2" descr="Types of OSPF routers">
                <a:extLst>
                  <a:ext uri="{FF2B5EF4-FFF2-40B4-BE49-F238E27FC236}">
                    <a16:creationId xmlns:a16="http://schemas.microsoft.com/office/drawing/2014/main" id="{4D99BE31-DC5F-4146-8028-10C8805C05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0521" y="2620563"/>
                <a:ext cx="4597794" cy="237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1F100BD-4F0C-4D71-81F1-A721657810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143" y="2456973"/>
                <a:ext cx="2853657" cy="1226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C6DF83-4A35-41E1-9F08-A3F9C2200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2800" y="2456973"/>
                <a:ext cx="1067517" cy="286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94276F4-ED80-4DD0-9BF5-6DAD1DA05C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1400" y="2579664"/>
                <a:ext cx="47744" cy="27459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914A004-798B-460E-A0F0-72DB8C008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1400" y="5325573"/>
                <a:ext cx="39689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90C126-B8F9-4D3F-B3D2-9188474EB9C4}"/>
                  </a:ext>
                </a:extLst>
              </p:cNvPr>
              <p:cNvCxnSpPr/>
              <p:nvPr/>
            </p:nvCxnSpPr>
            <p:spPr>
              <a:xfrm flipV="1">
                <a:off x="7234977" y="2579664"/>
                <a:ext cx="1763486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4B8AF33-9182-45FB-ABF3-381B1ECBCBE3}"/>
                  </a:ext>
                </a:extLst>
              </p:cNvPr>
              <p:cNvCxnSpPr/>
              <p:nvPr/>
            </p:nvCxnSpPr>
            <p:spPr>
              <a:xfrm>
                <a:off x="8998463" y="2579664"/>
                <a:ext cx="0" cy="13116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6DCD178-FB0F-4999-8B93-E9218E6401A9}"/>
                  </a:ext>
                </a:extLst>
              </p:cNvPr>
              <p:cNvCxnSpPr/>
              <p:nvPr/>
            </p:nvCxnSpPr>
            <p:spPr>
              <a:xfrm flipV="1">
                <a:off x="7696558" y="3891273"/>
                <a:ext cx="1301905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DFA541-972B-4365-830F-5C90A769F214}"/>
                  </a:ext>
                </a:extLst>
              </p:cNvPr>
              <p:cNvSpPr txBox="1"/>
              <p:nvPr/>
            </p:nvSpPr>
            <p:spPr>
              <a:xfrm>
                <a:off x="4949682" y="4998392"/>
                <a:ext cx="2138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 system 10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E4282A-E2E1-4763-B054-2419D6E41527}"/>
                  </a:ext>
                </a:extLst>
              </p:cNvPr>
              <p:cNvSpPr txBox="1"/>
              <p:nvPr/>
            </p:nvSpPr>
            <p:spPr>
              <a:xfrm>
                <a:off x="7870688" y="3343500"/>
                <a:ext cx="12566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</a:t>
                </a:r>
              </a:p>
              <a:p>
                <a:r>
                  <a:rPr lang="en-US" dirty="0">
                    <a:latin typeface="Perpetua" panose="02020502060401020303" pitchFamily="18" charset="0"/>
                  </a:rPr>
                  <a:t> system 20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DB93EF-D784-48DD-92C1-3F2AD477F560}"/>
                </a:ext>
              </a:extLst>
            </p:cNvPr>
            <p:cNvSpPr txBox="1"/>
            <p:nvPr/>
          </p:nvSpPr>
          <p:spPr>
            <a:xfrm>
              <a:off x="4572000" y="5528997"/>
              <a:ext cx="3170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 Autonomous systems and area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BD47205-FA5C-45DD-BD27-63D3F6CB67B8}"/>
              </a:ext>
            </a:extLst>
          </p:cNvPr>
          <p:cNvSpPr txBox="1"/>
          <p:nvPr/>
        </p:nvSpPr>
        <p:spPr>
          <a:xfrm>
            <a:off x="260845" y="2537513"/>
            <a:ext cx="4353051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An autonomous system (AS) is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divided into one or more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Each area is given an area 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An AS must have an area having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ID 0 (zero) for multi-area OSPF.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Such area is called backbone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All areas of an AS must be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connected to the backbone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 router in an area exchanges routing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information with the routers of its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area only (by default)</a:t>
            </a:r>
          </a:p>
        </p:txBody>
      </p:sp>
    </p:spTree>
    <p:extLst>
      <p:ext uri="{BB962C8B-B14F-4D97-AF65-F5344CB8AC3E}">
        <p14:creationId xmlns:p14="http://schemas.microsoft.com/office/powerpoint/2010/main" val="364847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Metric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Neighbor Discovery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EIGRP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EIGRP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EIGRP Configuration</a:t>
            </a:r>
            <a:endParaRPr lang="en-US" dirty="0">
              <a:solidFill>
                <a:schemeClr val="tx1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Routers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B7D5FC-AB7F-403A-B98B-70441F0EBEFD}"/>
              </a:ext>
            </a:extLst>
          </p:cNvPr>
          <p:cNvGrpSpPr/>
          <p:nvPr/>
        </p:nvGrpSpPr>
        <p:grpSpPr>
          <a:xfrm>
            <a:off x="4753330" y="2086139"/>
            <a:ext cx="4443936" cy="3298229"/>
            <a:chOff x="4247207" y="2414822"/>
            <a:chExt cx="4767942" cy="32251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15EA50-4562-4A29-837E-D5117F161C88}"/>
                </a:ext>
              </a:extLst>
            </p:cNvPr>
            <p:cNvGrpSpPr/>
            <p:nvPr/>
          </p:nvGrpSpPr>
          <p:grpSpPr>
            <a:xfrm>
              <a:off x="4247207" y="2414822"/>
              <a:ext cx="4767942" cy="2910751"/>
              <a:chOff x="4230521" y="2456973"/>
              <a:chExt cx="4767942" cy="2910751"/>
            </a:xfrm>
          </p:grpSpPr>
          <p:pic>
            <p:nvPicPr>
              <p:cNvPr id="8" name="Picture 2" descr="Types of OSPF routers">
                <a:extLst>
                  <a:ext uri="{FF2B5EF4-FFF2-40B4-BE49-F238E27FC236}">
                    <a16:creationId xmlns:a16="http://schemas.microsoft.com/office/drawing/2014/main" id="{D0A9C5B3-9F32-4A00-B95C-5D7CA3E0F0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0521" y="2620563"/>
                <a:ext cx="4597794" cy="237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D82F21A-B6E5-41B0-A4B9-26DCF5A01D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143" y="2456973"/>
                <a:ext cx="2853657" cy="1226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93A195F-17D9-45E8-9965-4EFA0E901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2800" y="2456973"/>
                <a:ext cx="1067517" cy="286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A2A57EB-F004-4E2F-A75F-AB7B50A1DC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1400" y="2579664"/>
                <a:ext cx="47744" cy="27459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15F4038-12D2-4A31-9D1A-E2A15AE9A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1400" y="5325573"/>
                <a:ext cx="39689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CE4F37F-4C86-42D8-88E4-E4FF81218C84}"/>
                  </a:ext>
                </a:extLst>
              </p:cNvPr>
              <p:cNvCxnSpPr/>
              <p:nvPr/>
            </p:nvCxnSpPr>
            <p:spPr>
              <a:xfrm flipV="1">
                <a:off x="7234977" y="2579664"/>
                <a:ext cx="1763486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EF2B7A-048A-4636-8D4D-D0F16D9E890E}"/>
                  </a:ext>
                </a:extLst>
              </p:cNvPr>
              <p:cNvCxnSpPr/>
              <p:nvPr/>
            </p:nvCxnSpPr>
            <p:spPr>
              <a:xfrm>
                <a:off x="8998463" y="2579664"/>
                <a:ext cx="0" cy="13116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0E168B8-FA28-482C-B788-12C706A897DE}"/>
                  </a:ext>
                </a:extLst>
              </p:cNvPr>
              <p:cNvCxnSpPr/>
              <p:nvPr/>
            </p:nvCxnSpPr>
            <p:spPr>
              <a:xfrm flipV="1">
                <a:off x="7696558" y="3891273"/>
                <a:ext cx="1301905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24FEBA-67D1-4C1E-9F8F-3628E2001BAE}"/>
                  </a:ext>
                </a:extLst>
              </p:cNvPr>
              <p:cNvSpPr txBox="1"/>
              <p:nvPr/>
            </p:nvSpPr>
            <p:spPr>
              <a:xfrm>
                <a:off x="4949682" y="4998392"/>
                <a:ext cx="2138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 system 10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E7CA57-8C3A-4BC1-8FF4-93406B1720B9}"/>
                  </a:ext>
                </a:extLst>
              </p:cNvPr>
              <p:cNvSpPr txBox="1"/>
              <p:nvPr/>
            </p:nvSpPr>
            <p:spPr>
              <a:xfrm>
                <a:off x="7696558" y="3322533"/>
                <a:ext cx="12566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</a:t>
                </a:r>
              </a:p>
              <a:p>
                <a:r>
                  <a:rPr lang="en-US" dirty="0">
                    <a:latin typeface="Perpetua" panose="02020502060401020303" pitchFamily="18" charset="0"/>
                  </a:rPr>
                  <a:t> system 20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DCFFC-D389-4E6F-8747-31A58443F5FF}"/>
                </a:ext>
              </a:extLst>
            </p:cNvPr>
            <p:cNvSpPr txBox="1"/>
            <p:nvPr/>
          </p:nvSpPr>
          <p:spPr>
            <a:xfrm>
              <a:off x="4825970" y="5270626"/>
              <a:ext cx="3170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 Autonomous systems and area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8BC65E-ED61-455C-AAAE-7EFD3EBD4AC6}"/>
              </a:ext>
            </a:extLst>
          </p:cNvPr>
          <p:cNvSpPr/>
          <p:nvPr/>
        </p:nvSpPr>
        <p:spPr>
          <a:xfrm>
            <a:off x="125278" y="201705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Internal Router (IR): 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 for which all its interface belong to one area.  Router 1 and Router 5.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Area Border Router (ABRs):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 that contains interfaces in more than one area. Router 2 and Router 4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Backbone Router: 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 that has all or at least one interface in Area 0. Router 3, Router 2 and Router 4.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85B247-3A39-49B4-B31C-240100E1D5D3}"/>
              </a:ext>
            </a:extLst>
          </p:cNvPr>
          <p:cNvSpPr/>
          <p:nvPr/>
        </p:nvSpPr>
        <p:spPr>
          <a:xfrm>
            <a:off x="125278" y="5225460"/>
            <a:ext cx="82488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555555"/>
                </a:solidFill>
                <a:latin typeface="Perpetua" panose="02020502060401020303" pitchFamily="18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Autonomous System Boundary Router (ASBR): 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routers with connection to a separate autonomous system. R4 in the example is connected to EIGRP [4].</a:t>
            </a:r>
          </a:p>
        </p:txBody>
      </p:sp>
    </p:spTree>
    <p:extLst>
      <p:ext uri="{BB962C8B-B14F-4D97-AF65-F5344CB8AC3E}">
        <p14:creationId xmlns:p14="http://schemas.microsoft.com/office/powerpoint/2010/main" val="1292515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Data Structure &amp; Packets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BAB35-3EF1-4424-A53B-9577EC9F9BAB}"/>
              </a:ext>
            </a:extLst>
          </p:cNvPr>
          <p:cNvSpPr txBox="1"/>
          <p:nvPr/>
        </p:nvSpPr>
        <p:spPr>
          <a:xfrm>
            <a:off x="422449" y="2275115"/>
            <a:ext cx="781534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advertisement (LSA)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A data structure with some specific information about the networks [2].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Depending on its type, it holds information about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 router’s interfaces,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all routers attached to network,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summary  routing information of an area,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all routers of an AS.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database (LSDB)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A collection of all LSAs known to a router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In a convergent network, all routers of a network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have the same LSDB.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9E9B7-A418-40C1-B1C8-7079D7CB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88" y="3117177"/>
            <a:ext cx="2696736" cy="2132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8A943-8834-49D9-B7F1-A40B0CF983A2}"/>
              </a:ext>
            </a:extLst>
          </p:cNvPr>
          <p:cNvSpPr txBox="1"/>
          <p:nvPr/>
        </p:nvSpPr>
        <p:spPr>
          <a:xfrm>
            <a:off x="6128657" y="5453743"/>
            <a:ext cx="27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2 LSA &amp; LSDB relationship</a:t>
            </a:r>
          </a:p>
        </p:txBody>
      </p:sp>
    </p:spTree>
    <p:extLst>
      <p:ext uri="{BB962C8B-B14F-4D97-AF65-F5344CB8AC3E}">
        <p14:creationId xmlns:p14="http://schemas.microsoft.com/office/powerpoint/2010/main" val="85952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Data Structure &amp; Packets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40F40F-DFCA-47DA-AE58-82875DDDBA6E}"/>
              </a:ext>
            </a:extLst>
          </p:cNvPr>
          <p:cNvSpPr/>
          <p:nvPr/>
        </p:nvSpPr>
        <p:spPr>
          <a:xfrm>
            <a:off x="270542" y="2070543"/>
            <a:ext cx="86029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Hello</a:t>
            </a:r>
          </a:p>
          <a:p>
            <a:pPr fontAlgn="base"/>
            <a:r>
              <a:rPr lang="en-US" sz="2200" dirty="0">
                <a:latin typeface="Perpetua" panose="02020502060401020303" pitchFamily="18" charset="0"/>
              </a:rPr>
              <a:t>       Used to build and maintain neighbor relationships. 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DBD – Database Description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List of LSAs contained in a LSDB. This packet type is circulated when two routers are initially exchanging their link-state databases. </a:t>
            </a:r>
            <a:endParaRPr lang="en-US" sz="2200" dirty="0">
              <a:solidFill>
                <a:srgbClr val="555555"/>
              </a:solidFill>
              <a:latin typeface="Perpetua" panose="02020502060401020303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Request (LSR)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Used to request complete information about a link learned from another router. 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Update (LSU)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Used to send one or LSA(s)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Links State Acknowledgement (</a:t>
            </a:r>
            <a:r>
              <a:rPr lang="en-US" sz="2200" dirty="0" err="1">
                <a:solidFill>
                  <a:srgbClr val="C00000"/>
                </a:solidFill>
                <a:latin typeface="Perpetua" panose="02020502060401020303" pitchFamily="18" charset="0"/>
              </a:rPr>
              <a:t>LSAck</a:t>
            </a: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)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Used to acknowledge the reception of an LSA</a:t>
            </a:r>
          </a:p>
        </p:txBody>
      </p:sp>
    </p:spTree>
    <p:extLst>
      <p:ext uri="{BB962C8B-B14F-4D97-AF65-F5344CB8AC3E}">
        <p14:creationId xmlns:p14="http://schemas.microsoft.com/office/powerpoint/2010/main" val="2639538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 Discovery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9003D-15E1-4D3E-9261-86ED052687FF}"/>
              </a:ext>
            </a:extLst>
          </p:cNvPr>
          <p:cNvSpPr/>
          <p:nvPr/>
        </p:nvSpPr>
        <p:spPr>
          <a:xfrm>
            <a:off x="421341" y="2274496"/>
            <a:ext cx="7808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Parameters need to be identical for two routers to become neighbors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Network mask—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net mask of the sending router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Subnet number</a:t>
            </a: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 —</a:t>
            </a:r>
            <a:r>
              <a:rPr lang="en-US" sz="2200" dirty="0">
                <a:latin typeface="Perpetua" panose="02020502060401020303" pitchFamily="18" charset="0"/>
              </a:rPr>
              <a:t>derived using the subnet mask and each router’s</a:t>
            </a:r>
            <a:br>
              <a:rPr lang="en-US" sz="2200" dirty="0">
                <a:latin typeface="Perpetua" panose="02020502060401020303" pitchFamily="18" charset="0"/>
              </a:rPr>
            </a:br>
            <a:r>
              <a:rPr lang="en-US" sz="2200" dirty="0">
                <a:latin typeface="Perpetua" panose="02020502060401020303" pitchFamily="18" charset="0"/>
              </a:rPr>
              <a:t>interface Internet Protocol (IP) address</a:t>
            </a:r>
            <a:endParaRPr lang="en-US" sz="2200" i="1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Area ID—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area ID of the sending interface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Hello interval—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how often Hello packets are transmitted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Dead interval—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how long to wait for Hello packets before terminating neighbor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Authentication type and password—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optional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Stub area flag—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specifies the type of stub area, if applicable</a:t>
            </a:r>
            <a:r>
              <a:rPr lang="en-US" sz="2200" dirty="0">
                <a:latin typeface="Perpetua" panose="02020502060401020303" pitchFamily="18" charset="0"/>
              </a:rPr>
              <a:t>  [3]</a:t>
            </a:r>
            <a:br>
              <a:rPr lang="en-US" sz="2400" dirty="0"/>
            </a:br>
            <a:br>
              <a:rPr lang="en-US" sz="2200" dirty="0">
                <a:latin typeface="Perpetua" panose="02020502060401020303" pitchFamily="18" charset="0"/>
              </a:rPr>
            </a:br>
            <a:endParaRPr lang="en-US" sz="2200" dirty="0">
              <a:latin typeface="Perpetua" panose="02020502060401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C4A4C-896C-4710-8D55-71562F14C158}"/>
              </a:ext>
            </a:extLst>
          </p:cNvPr>
          <p:cNvSpPr txBox="1"/>
          <p:nvPr/>
        </p:nvSpPr>
        <p:spPr>
          <a:xfrm>
            <a:off x="751114" y="5739042"/>
            <a:ext cx="41349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solidFill>
                  <a:srgbClr val="0070C0"/>
                </a:solidFill>
                <a:latin typeface="Perpetua" panose="02020502060401020303" pitchFamily="18" charset="0"/>
              </a:rPr>
              <a:t>Hello packet contains  all these information</a:t>
            </a:r>
          </a:p>
        </p:txBody>
      </p:sp>
    </p:spTree>
    <p:extLst>
      <p:ext uri="{BB962C8B-B14F-4D97-AF65-F5344CB8AC3E}">
        <p14:creationId xmlns:p14="http://schemas.microsoft.com/office/powerpoint/2010/main" val="84102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 Discovery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F47C2-0B36-4BE1-8454-5B3FF166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14" y="2416374"/>
            <a:ext cx="4138311" cy="21084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B807D6-E619-4B4F-B1F8-90332B728728}"/>
              </a:ext>
            </a:extLst>
          </p:cNvPr>
          <p:cNvSpPr/>
          <p:nvPr/>
        </p:nvSpPr>
        <p:spPr>
          <a:xfrm>
            <a:off x="293914" y="230330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>
                <a:latin typeface="Perpetua" panose="02020502060401020303" pitchFamily="18" charset="0"/>
              </a:rPr>
              <a:t>The scenario begins with the link down, so the routers have no knowledge of each other as OSPF neighbors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Link between R1 and R2 comes up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R1 sends the first Hello to multicast IP address 224. 0.0.5, so R2 learns of the</a:t>
            </a:r>
            <a:br>
              <a:rPr lang="en-US" sz="2000" dirty="0">
                <a:latin typeface="Perpetua" panose="02020502060401020303" pitchFamily="18" charset="0"/>
              </a:rPr>
            </a:br>
            <a:r>
              <a:rPr lang="en-US" sz="2000" dirty="0">
                <a:latin typeface="Perpetua" panose="02020502060401020303" pitchFamily="18" charset="0"/>
              </a:rPr>
              <a:t>existence of R1 as an OSPF router. At that point, R2 lists R1 as a neighbor, with an interim beginning state of </a:t>
            </a:r>
            <a:r>
              <a:rPr lang="en-US" sz="2000" dirty="0" err="1">
                <a:latin typeface="Perpetua" panose="02020502060401020303" pitchFamily="18" charset="0"/>
              </a:rPr>
              <a:t>init.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93D8B-7A74-4B16-A48E-292C54BCE641}"/>
              </a:ext>
            </a:extLst>
          </p:cNvPr>
          <p:cNvSpPr txBox="1"/>
          <p:nvPr/>
        </p:nvSpPr>
        <p:spPr>
          <a:xfrm>
            <a:off x="251642" y="5165628"/>
            <a:ext cx="8148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sz="2000" dirty="0">
                <a:latin typeface="Perpetua" panose="02020502060401020303" pitchFamily="18" charset="0"/>
              </a:rPr>
              <a:t>R2 sends back a Hello  which tells R1 that R2 exists, and it allows R1 to move through the </a:t>
            </a:r>
            <a:r>
              <a:rPr lang="en-US" sz="2000" dirty="0" err="1">
                <a:latin typeface="Perpetua" panose="02020502060401020303" pitchFamily="18" charset="0"/>
              </a:rPr>
              <a:t>init</a:t>
            </a:r>
            <a:r>
              <a:rPr lang="en-US" sz="2000" dirty="0">
                <a:latin typeface="Perpetua" panose="02020502060401020303" pitchFamily="18" charset="0"/>
              </a:rPr>
              <a:t> state and quickly to a 2-way state. </a:t>
            </a:r>
          </a:p>
          <a:p>
            <a:pPr marL="342900" indent="-342900" algn="just">
              <a:buFont typeface="+mj-lt"/>
              <a:buAutoNum type="arabicPeriod" startAt="4"/>
            </a:pPr>
            <a:r>
              <a:rPr lang="en-US" sz="2000" dirty="0">
                <a:latin typeface="Perpetua" panose="02020502060401020303" pitchFamily="18" charset="0"/>
              </a:rPr>
              <a:t>R2 receives the next Hello from R1, and R2 can also move to a 2-way state [2]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804CD-C46F-4491-BE19-96B9985E6B45}"/>
              </a:ext>
            </a:extLst>
          </p:cNvPr>
          <p:cNvSpPr txBox="1"/>
          <p:nvPr/>
        </p:nvSpPr>
        <p:spPr>
          <a:xfrm>
            <a:off x="5688467" y="4453219"/>
            <a:ext cx="230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3 Neighbor discovery</a:t>
            </a:r>
          </a:p>
        </p:txBody>
      </p:sp>
    </p:spTree>
    <p:extLst>
      <p:ext uri="{BB962C8B-B14F-4D97-AF65-F5344CB8AC3E}">
        <p14:creationId xmlns:p14="http://schemas.microsoft.com/office/powerpoint/2010/main" val="463331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Router ID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B47FB-6365-4360-9AD6-F4D1FEF4341D}"/>
              </a:ext>
            </a:extLst>
          </p:cNvPr>
          <p:cNvSpPr txBox="1"/>
          <p:nvPr/>
        </p:nvSpPr>
        <p:spPr>
          <a:xfrm>
            <a:off x="144369" y="2320189"/>
            <a:ext cx="8085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32-bit unique dotted decimal number</a:t>
            </a:r>
          </a:p>
          <a:p>
            <a:pPr lvl="1"/>
            <a:endParaRPr lang="en-US" sz="2200" dirty="0">
              <a:latin typeface="Perpetua" panose="02020502060401020303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DD2EF2-58EC-4DC2-8F69-29CC4702393C}"/>
              </a:ext>
            </a:extLst>
          </p:cNvPr>
          <p:cNvGrpSpPr/>
          <p:nvPr/>
        </p:nvGrpSpPr>
        <p:grpSpPr>
          <a:xfrm>
            <a:off x="1617504" y="2454784"/>
            <a:ext cx="5063863" cy="3756009"/>
            <a:chOff x="3787545" y="2362200"/>
            <a:chExt cx="5063863" cy="375600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AFEED68-CDE0-40D1-8566-90D374E5A5E7}"/>
                </a:ext>
              </a:extLst>
            </p:cNvPr>
            <p:cNvGrpSpPr/>
            <p:nvPr/>
          </p:nvGrpSpPr>
          <p:grpSpPr>
            <a:xfrm>
              <a:off x="3787545" y="2362200"/>
              <a:ext cx="5063863" cy="3478506"/>
              <a:chOff x="3787545" y="2100142"/>
              <a:chExt cx="5063863" cy="347850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11CB6C5-E7C9-439C-870E-CC367CC91D95}"/>
                  </a:ext>
                </a:extLst>
              </p:cNvPr>
              <p:cNvGrpSpPr/>
              <p:nvPr/>
            </p:nvGrpSpPr>
            <p:grpSpPr>
              <a:xfrm>
                <a:off x="3787545" y="2669449"/>
                <a:ext cx="5063863" cy="2909199"/>
                <a:chOff x="3751338" y="2616336"/>
                <a:chExt cx="5063863" cy="2909199"/>
              </a:xfrm>
            </p:grpSpPr>
            <p:sp>
              <p:nvSpPr>
                <p:cNvPr id="28" name="Flowchart: Decision 27">
                  <a:extLst>
                    <a:ext uri="{FF2B5EF4-FFF2-40B4-BE49-F238E27FC236}">
                      <a16:creationId xmlns:a16="http://schemas.microsoft.com/office/drawing/2014/main" id="{7AF0C345-7469-45C6-923E-DFB099FD5714}"/>
                    </a:ext>
                  </a:extLst>
                </p:cNvPr>
                <p:cNvSpPr/>
                <p:nvPr/>
              </p:nvSpPr>
              <p:spPr>
                <a:xfrm>
                  <a:off x="6882252" y="2616336"/>
                  <a:ext cx="1877289" cy="934357"/>
                </a:xfrm>
                <a:prstGeom prst="flowChartDecision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Perpetua" panose="02020502060401020303" pitchFamily="18" charset="0"/>
                    </a:rPr>
                    <a:t>Manually configured?</a:t>
                  </a:r>
                </a:p>
              </p:txBody>
            </p:sp>
            <p:sp>
              <p:nvSpPr>
                <p:cNvPr id="29" name="Flowchart: Decision 28">
                  <a:extLst>
                    <a:ext uri="{FF2B5EF4-FFF2-40B4-BE49-F238E27FC236}">
                      <a16:creationId xmlns:a16="http://schemas.microsoft.com/office/drawing/2014/main" id="{A46F4E8E-B56D-48D7-96DB-4C331392C930}"/>
                    </a:ext>
                  </a:extLst>
                </p:cNvPr>
                <p:cNvSpPr/>
                <p:nvPr/>
              </p:nvSpPr>
              <p:spPr>
                <a:xfrm>
                  <a:off x="6826593" y="3791432"/>
                  <a:ext cx="1988608" cy="934357"/>
                </a:xfrm>
                <a:prstGeom prst="flowChartDecision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Perpetua" panose="02020502060401020303" pitchFamily="18" charset="0"/>
                    </a:rPr>
                    <a:t>Loopback interface configured?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C264B7F-1820-4D42-89D9-83049B589D9F}"/>
                    </a:ext>
                  </a:extLst>
                </p:cNvPr>
                <p:cNvSpPr txBox="1"/>
                <p:nvPr/>
              </p:nvSpPr>
              <p:spPr>
                <a:xfrm>
                  <a:off x="4692959" y="2924007"/>
                  <a:ext cx="18224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Perpetua" panose="02020502060401020303" pitchFamily="18" charset="0"/>
                    </a:rPr>
                    <a:t>Manually configured RID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B3DDCE8-6838-4CEA-B602-BCDB68FFEE76}"/>
                    </a:ext>
                  </a:extLst>
                </p:cNvPr>
                <p:cNvSpPr txBox="1"/>
                <p:nvPr/>
              </p:nvSpPr>
              <p:spPr>
                <a:xfrm>
                  <a:off x="4349955" y="4017618"/>
                  <a:ext cx="214783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Perpetua" panose="02020502060401020303" pitchFamily="18" charset="0"/>
                    </a:rPr>
                    <a:t>RID is the highest IP address</a:t>
                  </a:r>
                </a:p>
                <a:p>
                  <a:r>
                    <a:rPr lang="en-US" sz="1400" dirty="0">
                      <a:latin typeface="Perpetua" panose="02020502060401020303" pitchFamily="18" charset="0"/>
                    </a:rPr>
                    <a:t>among the loopback interfaces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F5C415-0525-4C23-AF73-7ED5B5C78297}"/>
                    </a:ext>
                  </a:extLst>
                </p:cNvPr>
                <p:cNvSpPr txBox="1"/>
                <p:nvPr/>
              </p:nvSpPr>
              <p:spPr>
                <a:xfrm>
                  <a:off x="6497787" y="4936695"/>
                  <a:ext cx="2070118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Perpetua" panose="02020502060401020303" pitchFamily="18" charset="0"/>
                    </a:rPr>
                    <a:t>RID is the highest IP address</a:t>
                  </a:r>
                </a:p>
                <a:p>
                  <a:r>
                    <a:rPr lang="en-US" sz="1400" dirty="0">
                      <a:latin typeface="Perpetua" panose="02020502060401020303" pitchFamily="18" charset="0"/>
                    </a:rPr>
                    <a:t>among the physical interfaces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E69141F-A2B9-4525-BD36-5B3D9193FCF0}"/>
                    </a:ext>
                  </a:extLst>
                </p:cNvPr>
                <p:cNvSpPr/>
                <p:nvPr/>
              </p:nvSpPr>
              <p:spPr>
                <a:xfrm>
                  <a:off x="3751338" y="5167134"/>
                  <a:ext cx="723782" cy="35840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Perpetua" panose="02020502060401020303" pitchFamily="18" charset="0"/>
                    </a:rPr>
                    <a:t>Stop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749C087E-D886-45B2-B501-37AB96C7862C}"/>
                    </a:ext>
                  </a:extLst>
                </p:cNvPr>
                <p:cNvCxnSpPr>
                  <a:cxnSpLocks/>
                  <a:stCxn id="28" idx="2"/>
                  <a:endCxn id="29" idx="0"/>
                </p:cNvCxnSpPr>
                <p:nvPr/>
              </p:nvCxnSpPr>
              <p:spPr>
                <a:xfrm>
                  <a:off x="7820897" y="3550693"/>
                  <a:ext cx="0" cy="2407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852C21A-96A3-455F-9977-194472152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897" y="4729966"/>
                  <a:ext cx="0" cy="1928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105DF4A4-A741-48D8-9F92-10C8D19F1286}"/>
                    </a:ext>
                  </a:extLst>
                </p:cNvPr>
                <p:cNvCxnSpPr>
                  <a:cxnSpLocks/>
                  <a:stCxn id="28" idx="1"/>
                </p:cNvCxnSpPr>
                <p:nvPr/>
              </p:nvCxnSpPr>
              <p:spPr>
                <a:xfrm flipH="1" flipV="1">
                  <a:off x="6497787" y="3066645"/>
                  <a:ext cx="384465" cy="168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092A4995-738B-4974-B3EB-0FB058CD9317}"/>
                    </a:ext>
                  </a:extLst>
                </p:cNvPr>
                <p:cNvCxnSpPr>
                  <a:cxnSpLocks/>
                  <a:stCxn id="29" idx="1"/>
                </p:cNvCxnSpPr>
                <p:nvPr/>
              </p:nvCxnSpPr>
              <p:spPr>
                <a:xfrm flipH="1">
                  <a:off x="6497787" y="4258611"/>
                  <a:ext cx="32880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1BA6B0DB-6269-448D-B5D9-765C041F4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5701" y="3066645"/>
                  <a:ext cx="0" cy="21316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3BCE46D8-A690-443C-BD0A-58BBB72355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3229" y="4279228"/>
                  <a:ext cx="1800" cy="919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3FF71416-C4DB-4E4E-B31F-0275F52A8BB2}"/>
                    </a:ext>
                  </a:extLst>
                </p:cNvPr>
                <p:cNvCxnSpPr>
                  <a:cxnSpLocks/>
                  <a:endCxn id="34" idx="6"/>
                </p:cNvCxnSpPr>
                <p:nvPr/>
              </p:nvCxnSpPr>
              <p:spPr>
                <a:xfrm flipH="1">
                  <a:off x="4475120" y="5344312"/>
                  <a:ext cx="2040262" cy="20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9CD076EA-34C5-4063-8384-C6E344FFFAF2}"/>
                    </a:ext>
                  </a:extLst>
                </p:cNvPr>
                <p:cNvCxnSpPr>
                  <a:cxnSpLocks/>
                  <a:endCxn id="30" idx="1"/>
                </p:cNvCxnSpPr>
                <p:nvPr/>
              </p:nvCxnSpPr>
              <p:spPr>
                <a:xfrm flipV="1">
                  <a:off x="3955701" y="3077896"/>
                  <a:ext cx="737258" cy="562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748A6F7-311A-4537-A147-237B4CB33194}"/>
                    </a:ext>
                  </a:extLst>
                </p:cNvPr>
                <p:cNvCxnSpPr>
                  <a:cxnSpLocks/>
                  <a:endCxn id="31" idx="1"/>
                </p:cNvCxnSpPr>
                <p:nvPr/>
              </p:nvCxnSpPr>
              <p:spPr>
                <a:xfrm>
                  <a:off x="4113229" y="4279228"/>
                  <a:ext cx="23672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30DC615-0C66-4F02-9066-940ADE6029B7}"/>
                    </a:ext>
                  </a:extLst>
                </p:cNvPr>
                <p:cNvSpPr txBox="1"/>
                <p:nvPr/>
              </p:nvSpPr>
              <p:spPr>
                <a:xfrm>
                  <a:off x="6477525" y="2675721"/>
                  <a:ext cx="4249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Perpetua" panose="02020502060401020303" pitchFamily="18" charset="0"/>
                    </a:rPr>
                    <a:t>Yes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065A795-7119-459F-AE1C-580B3473C849}"/>
                    </a:ext>
                  </a:extLst>
                </p:cNvPr>
                <p:cNvSpPr txBox="1"/>
                <p:nvPr/>
              </p:nvSpPr>
              <p:spPr>
                <a:xfrm>
                  <a:off x="7327675" y="3467686"/>
                  <a:ext cx="4154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Perpetua" panose="02020502060401020303" pitchFamily="18" charset="0"/>
                    </a:rPr>
                    <a:t>No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6C2A6C5-29A6-4519-88AC-9E79C218951A}"/>
                    </a:ext>
                  </a:extLst>
                </p:cNvPr>
                <p:cNvSpPr txBox="1"/>
                <p:nvPr/>
              </p:nvSpPr>
              <p:spPr>
                <a:xfrm>
                  <a:off x="7337849" y="4636612"/>
                  <a:ext cx="4154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Perpetua" panose="02020502060401020303" pitchFamily="18" charset="0"/>
                    </a:rPr>
                    <a:t>No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895F71-737C-426A-81BC-6842A90854F3}"/>
                  </a:ext>
                </a:extLst>
              </p:cNvPr>
              <p:cNvSpPr txBox="1"/>
              <p:nvPr/>
            </p:nvSpPr>
            <p:spPr>
              <a:xfrm>
                <a:off x="6497053" y="3906046"/>
                <a:ext cx="4249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  <a:latin typeface="Perpetua" panose="02020502060401020303" pitchFamily="18" charset="0"/>
                  </a:rPr>
                  <a:t>Yes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17E2578-BA41-4A71-A966-D8FA993CE08B}"/>
                  </a:ext>
                </a:extLst>
              </p:cNvPr>
              <p:cNvSpPr/>
              <p:nvPr/>
            </p:nvSpPr>
            <p:spPr>
              <a:xfrm>
                <a:off x="7495212" y="2100142"/>
                <a:ext cx="723782" cy="3584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Start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BDC234E-577B-47CE-A867-D821A3C86116}"/>
                  </a:ext>
                </a:extLst>
              </p:cNvPr>
              <p:cNvCxnSpPr>
                <a:cxnSpLocks/>
                <a:stCxn id="51" idx="4"/>
                <a:endCxn id="28" idx="0"/>
              </p:cNvCxnSpPr>
              <p:nvPr/>
            </p:nvCxnSpPr>
            <p:spPr>
              <a:xfrm>
                <a:off x="7857103" y="2458543"/>
                <a:ext cx="1" cy="210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736F3A-E626-4E60-BDEF-A5601E38E116}"/>
                </a:ext>
              </a:extLst>
            </p:cNvPr>
            <p:cNvSpPr txBox="1"/>
            <p:nvPr/>
          </p:nvSpPr>
          <p:spPr>
            <a:xfrm>
              <a:off x="4651133" y="5748877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4 Flow chart of Router ID 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449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DR and BDR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9" y="1722784"/>
            <a:ext cx="8381172" cy="4810538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 network: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in an area connecting only two routers directly.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network: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in an area connecting more than two routers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Designated router (DR):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broadcast network, a router with the highest priority.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priorities tie, the router has the highest RID (Router ID)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database exchange is done via DR</a:t>
            </a:r>
          </a:p>
          <a:p>
            <a:pPr marL="339725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 Designated router (BDR)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broadcast network, a router with the second highest priority.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priorities tie, the router having the second-highest RID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DR fails, the BDR takes over.</a:t>
            </a:r>
          </a:p>
          <a:p>
            <a:pPr marL="339725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DROTHER: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router which is neither DR nor BDR [2]</a:t>
            </a:r>
          </a:p>
        </p:txBody>
      </p:sp>
    </p:spTree>
    <p:extLst>
      <p:ext uri="{BB962C8B-B14F-4D97-AF65-F5344CB8AC3E}">
        <p14:creationId xmlns:p14="http://schemas.microsoft.com/office/powerpoint/2010/main" val="2672682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 and BDR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2B412-7EB2-4D94-B589-E69A7A718A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486" y="2576149"/>
            <a:ext cx="3931285" cy="1771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E29C3-4231-4EF2-8820-8ACBDB743A1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272" y="2397396"/>
            <a:ext cx="3408045" cy="212852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12B21-C9FB-4216-BB8F-E7F98A849191}"/>
              </a:ext>
            </a:extLst>
          </p:cNvPr>
          <p:cNvSpPr txBox="1"/>
          <p:nvPr/>
        </p:nvSpPr>
        <p:spPr>
          <a:xfrm>
            <a:off x="421341" y="4536922"/>
            <a:ext cx="267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5 point-to-point network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8DFB1-A889-4B08-90D1-DEAB6999C68A}"/>
              </a:ext>
            </a:extLst>
          </p:cNvPr>
          <p:cNvSpPr txBox="1"/>
          <p:nvPr/>
        </p:nvSpPr>
        <p:spPr>
          <a:xfrm>
            <a:off x="4822272" y="4656276"/>
            <a:ext cx="3551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6 Broadcast network ,  DR and BDR</a:t>
            </a:r>
          </a:p>
          <a:p>
            <a:r>
              <a:rPr lang="en-US" dirty="0">
                <a:latin typeface="Perpetua" panose="02020502060401020303" pitchFamily="18" charset="0"/>
              </a:rPr>
              <a:t>            election </a:t>
            </a:r>
          </a:p>
        </p:txBody>
      </p:sp>
    </p:spTree>
    <p:extLst>
      <p:ext uri="{BB962C8B-B14F-4D97-AF65-F5344CB8AC3E}">
        <p14:creationId xmlns:p14="http://schemas.microsoft.com/office/powerpoint/2010/main" val="212833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 and BDR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A6EC08-D014-407A-9BCE-C812B4B2C2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244880"/>
            <a:ext cx="6017895" cy="31875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088154-D673-4A2A-BB9A-EBE3EE10E8DF}"/>
              </a:ext>
            </a:extLst>
          </p:cNvPr>
          <p:cNvSpPr/>
          <p:nvPr/>
        </p:nvSpPr>
        <p:spPr>
          <a:xfrm>
            <a:off x="1630952" y="5660265"/>
            <a:ext cx="575854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Perpetua" panose="02020502060401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Fig. 7 Illustration of update exchange through DR and BDR </a:t>
            </a:r>
            <a:endParaRPr lang="en-US" sz="1600" dirty="0">
              <a:effectLst/>
              <a:latin typeface="Perpetua" panose="02020502060401020303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26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Wildcard Mask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A6812-7222-45D7-9E2A-6EC95505A1B1}"/>
              </a:ext>
            </a:extLst>
          </p:cNvPr>
          <p:cNvSpPr/>
          <p:nvPr/>
        </p:nvSpPr>
        <p:spPr>
          <a:xfrm>
            <a:off x="272989" y="2042731"/>
            <a:ext cx="7846251" cy="3385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to specify a range of network addresses.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Inverted subnet mask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in EIGRP, OSPF and  Access-List.</a:t>
            </a:r>
          </a:p>
          <a:p>
            <a:endParaRPr lang="en-US" sz="2200" dirty="0">
              <a:solidFill>
                <a:srgbClr val="C00000"/>
              </a:solidFill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How to get wildcard mask of an IP address?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Subtract the subnet mask from 255.255.255.255</a:t>
            </a:r>
          </a:p>
          <a:p>
            <a:endParaRPr lang="en-US" sz="2200" dirty="0"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What does each bit of a wildcard mask mean?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0 : All IP address in the range must match the bit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1 : Different IP address in the range can have different value in the bit position</a:t>
            </a:r>
          </a:p>
        </p:txBody>
      </p:sp>
    </p:spTree>
    <p:extLst>
      <p:ext uri="{BB962C8B-B14F-4D97-AF65-F5344CB8AC3E}">
        <p14:creationId xmlns:p14="http://schemas.microsoft.com/office/powerpoint/2010/main" val="351859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1D001-87D4-7CC0-E454-94455AD2F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</p:spPr>
        <p:txBody>
          <a:bodyPr anchor="b">
            <a:normAutofit/>
          </a:bodyPr>
          <a:lstStyle/>
          <a:p>
            <a:r>
              <a:rPr lang="en-US" dirty="0"/>
              <a:t>Routing Protocol: EIGRP</a:t>
            </a:r>
          </a:p>
        </p:txBody>
      </p:sp>
      <p:pic>
        <p:nvPicPr>
          <p:cNvPr id="8" name="Picture Placeholder 7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AAD6422A-8705-1199-E0DF-8F0D0F8D6A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" r="2216"/>
          <a:stretch>
            <a:fillRect/>
          </a:stretch>
        </p:blipFill>
        <p:spPr>
          <a:xfrm>
            <a:off x="284163" y="457200"/>
            <a:ext cx="8577262" cy="4352925"/>
          </a:xfr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B21BE77-46C2-FE60-CA90-F79822D6A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5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Wildcard Mask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2FA71-4F90-4928-A379-88DDF60B9D7D}"/>
              </a:ext>
            </a:extLst>
          </p:cNvPr>
          <p:cNvSpPr txBox="1"/>
          <p:nvPr/>
        </p:nvSpPr>
        <p:spPr>
          <a:xfrm>
            <a:off x="307530" y="2228671"/>
            <a:ext cx="67444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Only 192.168.3.0</a:t>
            </a:r>
          </a:p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        </a:t>
            </a:r>
            <a:r>
              <a:rPr lang="en-US" sz="2000" dirty="0">
                <a:latin typeface="Perpetua" panose="02020502060401020303" pitchFamily="18" charset="0"/>
              </a:rPr>
              <a:t>     All bits must match.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WCM: All bits 0. (00000000.00000000.00000000.00000000)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WCM: 0.0.0.0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9DBE4-995C-4F6A-8C77-0CFA719A7D0C}"/>
              </a:ext>
            </a:extLst>
          </p:cNvPr>
          <p:cNvSpPr txBox="1"/>
          <p:nvPr/>
        </p:nvSpPr>
        <p:spPr>
          <a:xfrm>
            <a:off x="307530" y="3520365"/>
            <a:ext cx="78624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IP address range: 192.168.3.0 to 192.168.3.255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      Match first three block (24 bits) and fourth block can take any value</a:t>
            </a:r>
            <a:endParaRPr lang="en-US" sz="2000" dirty="0">
              <a:latin typeface="Perpetua" panose="02020502060401020303" pitchFamily="18" charset="0"/>
            </a:endParaRP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WCM: 0.0.0.255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DA2D0-C285-4362-A658-862BFC555E5D}"/>
              </a:ext>
            </a:extLst>
          </p:cNvPr>
          <p:cNvSpPr txBox="1"/>
          <p:nvPr/>
        </p:nvSpPr>
        <p:spPr>
          <a:xfrm>
            <a:off x="1125282" y="4977120"/>
            <a:ext cx="37721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11000000.10101000.00000011.0000</a:t>
            </a:r>
            <a:r>
              <a:rPr lang="en-US" dirty="0">
                <a:latin typeface="Perpetua" panose="02020502060401020303" pitchFamily="18" charset="0"/>
              </a:rPr>
              <a:t>0100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66FCA-78B6-4B60-8C6A-1D950E0AACB5}"/>
              </a:ext>
            </a:extLst>
          </p:cNvPr>
          <p:cNvSpPr/>
          <p:nvPr/>
        </p:nvSpPr>
        <p:spPr>
          <a:xfrm>
            <a:off x="398127" y="4551416"/>
            <a:ext cx="6653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IP address range: 192.168.3.4 to 192.168.3.13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0CB8C-381D-4716-A8E0-CDE2B340932B}"/>
              </a:ext>
            </a:extLst>
          </p:cNvPr>
          <p:cNvSpPr txBox="1"/>
          <p:nvPr/>
        </p:nvSpPr>
        <p:spPr>
          <a:xfrm>
            <a:off x="1125282" y="5314186"/>
            <a:ext cx="37721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11000000.10101000.00000011.0000</a:t>
            </a:r>
            <a:r>
              <a:rPr lang="en-US" dirty="0">
                <a:latin typeface="Perpetua" panose="02020502060401020303" pitchFamily="18" charset="0"/>
              </a:rPr>
              <a:t>1101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F3FBF-B705-4224-94B6-4142ABAF1AE0}"/>
              </a:ext>
            </a:extLst>
          </p:cNvPr>
          <p:cNvCxnSpPr/>
          <p:nvPr/>
        </p:nvCxnSpPr>
        <p:spPr>
          <a:xfrm>
            <a:off x="967666" y="5683518"/>
            <a:ext cx="3929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4CB513-AF63-420C-8DE2-2502687CF74A}"/>
              </a:ext>
            </a:extLst>
          </p:cNvPr>
          <p:cNvSpPr txBox="1"/>
          <p:nvPr/>
        </p:nvSpPr>
        <p:spPr>
          <a:xfrm>
            <a:off x="5380793" y="5535333"/>
            <a:ext cx="36663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00000000.0000000.00000000.0000</a:t>
            </a:r>
            <a:r>
              <a:rPr lang="en-US" dirty="0">
                <a:latin typeface="Perpetua" panose="02020502060401020303" pitchFamily="18" charset="0"/>
              </a:rPr>
              <a:t>1111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024C7-FD32-401C-ACA7-B84C214B2DC1}"/>
              </a:ext>
            </a:extLst>
          </p:cNvPr>
          <p:cNvSpPr txBox="1"/>
          <p:nvPr/>
        </p:nvSpPr>
        <p:spPr>
          <a:xfrm>
            <a:off x="5380793" y="5785736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WCM: 0.0.0.15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D1971-04E5-4BF6-937C-574989A3C66B}"/>
              </a:ext>
            </a:extLst>
          </p:cNvPr>
          <p:cNvSpPr txBox="1"/>
          <p:nvPr/>
        </p:nvSpPr>
        <p:spPr>
          <a:xfrm>
            <a:off x="5444764" y="4655802"/>
            <a:ext cx="3395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First 28 bits same.</a:t>
            </a:r>
          </a:p>
          <a:p>
            <a:r>
              <a:rPr lang="en-US" dirty="0">
                <a:latin typeface="Perpetua" panose="02020502060401020303" pitchFamily="18" charset="0"/>
              </a:rPr>
              <a:t>Match first 28 bits; make them all zero</a:t>
            </a:r>
          </a:p>
          <a:p>
            <a:r>
              <a:rPr lang="en-US" dirty="0">
                <a:latin typeface="Perpetua" panose="02020502060401020303" pitchFamily="18" charset="0"/>
              </a:rPr>
              <a:t>Make rest of the bits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E1B450-F140-402C-8EDF-F89A6CDF2833}"/>
              </a:ext>
            </a:extLst>
          </p:cNvPr>
          <p:cNvSpPr txBox="1"/>
          <p:nvPr/>
        </p:nvSpPr>
        <p:spPr>
          <a:xfrm>
            <a:off x="1431403" y="6449021"/>
            <a:ext cx="598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Actual IP range: 192.168.3.0 to 192.168.3.15 under WCM: 0.0.0.15</a:t>
            </a:r>
          </a:p>
        </p:txBody>
      </p:sp>
    </p:spTree>
    <p:extLst>
      <p:ext uri="{BB962C8B-B14F-4D97-AF65-F5344CB8AC3E}">
        <p14:creationId xmlns:p14="http://schemas.microsoft.com/office/powerpoint/2010/main" val="3205288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96467" y="1644161"/>
            <a:ext cx="85475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Computer Networking Class, </a:t>
            </a:r>
            <a:r>
              <a:rPr lang="en-US" dirty="0">
                <a:hlinkClick r:id="rId2"/>
              </a:rPr>
              <a:t>https://computernetworkingclass.blogspot.com</a:t>
            </a:r>
            <a:r>
              <a:rPr lang="en-US" dirty="0"/>
              <a:t>...</a:t>
            </a:r>
          </a:p>
          <a:p>
            <a:r>
              <a:rPr lang="en-US" dirty="0"/>
              <a:t>      /2016/08/comparison-between-rip-eigrp-igrp-and.html, [Accessed: April. 27, 2020]. </a:t>
            </a:r>
          </a:p>
          <a:p>
            <a:r>
              <a:rPr lang="en-US" dirty="0"/>
              <a:t>[2] Cisco, “https://www.cisco.com/c/</a:t>
            </a:r>
            <a:r>
              <a:rPr lang="en-US" dirty="0" err="1"/>
              <a:t>en</a:t>
            </a:r>
            <a:r>
              <a:rPr lang="en-US" dirty="0"/>
              <a:t>/us/support/docs/</a:t>
            </a:r>
            <a:r>
              <a:rPr lang="en-US" dirty="0" err="1"/>
              <a:t>ip</a:t>
            </a:r>
            <a:r>
              <a:rPr lang="en-US" dirty="0"/>
              <a:t>/enhanced-interior...</a:t>
            </a:r>
          </a:p>
          <a:p>
            <a:r>
              <a:rPr lang="en-US" dirty="0"/>
              <a:t>     -gateway-routing-protocol-</a:t>
            </a:r>
            <a:r>
              <a:rPr lang="en-US" dirty="0" err="1"/>
              <a:t>eigrp</a:t>
            </a:r>
            <a:r>
              <a:rPr lang="en-US" dirty="0"/>
              <a:t>/16406-eigrp-toc.html, [Accessed: April. 27, 2020]. </a:t>
            </a:r>
          </a:p>
          <a:p>
            <a:r>
              <a:rPr lang="en-US" dirty="0"/>
              <a:t>[3] P. Browning, F. </a:t>
            </a:r>
            <a:r>
              <a:rPr lang="en-US" dirty="0" err="1"/>
              <a:t>Tafa</a:t>
            </a:r>
            <a:r>
              <a:rPr lang="en-US" dirty="0"/>
              <a:t>, D. Gheorghe, and D. </a:t>
            </a:r>
            <a:r>
              <a:rPr lang="en-US" dirty="0" err="1"/>
              <a:t>Barinic</a:t>
            </a:r>
            <a:r>
              <a:rPr lang="en-US" dirty="0"/>
              <a:t>, </a:t>
            </a:r>
            <a:r>
              <a:rPr lang="en-US" i="1" dirty="0"/>
              <a:t>Cisco CCNA in 60 Days</a:t>
            </a:r>
            <a:r>
              <a:rPr lang="en-US" dirty="0"/>
              <a:t>,  </a:t>
            </a:r>
          </a:p>
          <a:p>
            <a:r>
              <a:rPr lang="en-US" dirty="0"/>
              <a:t>       Reality Press Ltd., UK, 2014, pp. 581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Computer Networking Notes,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https://www.computernetworkingnotes.com/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ccna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-study-guide/eigrp-tutorial-basic-concept-explained.html, </a:t>
            </a:r>
            <a:r>
              <a:rPr lang="en-US" dirty="0"/>
              <a:t>[Accessed: April. 27, 2020].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RIP vs EIGRP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265E8D-EA9E-47BE-BBCF-940D20C5E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23606"/>
              </p:ext>
            </p:extLst>
          </p:nvPr>
        </p:nvGraphicFramePr>
        <p:xfrm>
          <a:off x="476205" y="2137954"/>
          <a:ext cx="8491646" cy="396536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3363469748"/>
                    </a:ext>
                  </a:extLst>
                </a:gridCol>
                <a:gridCol w="4166206">
                  <a:extLst>
                    <a:ext uri="{9D8B030D-6E8A-4147-A177-3AD203B41FA5}">
                      <a16:colId xmlns:a16="http://schemas.microsoft.com/office/drawing/2014/main" val="1766646121"/>
                    </a:ext>
                  </a:extLst>
                </a:gridCol>
                <a:gridCol w="3975872">
                  <a:extLst>
                    <a:ext uri="{9D8B030D-6E8A-4147-A177-3AD203B41FA5}">
                      <a16:colId xmlns:a16="http://schemas.microsoft.com/office/drawing/2014/main" val="31165691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EIGRP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422437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support maximum 15 routers in the network. 16 router is unreachable.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supports maximum 255 routers in the network. However, the default is 100 routers. (highly scalable)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218409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Slow convergence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Fast convergence due to feasible successor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2111212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In RIP routing protocol, we cannot create a separate administrative boundary in the network.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 In EIGRP routing protocol we can create a separate administrative boundary in the  network with the help of autonomous system No. Less routing Table exchange is required.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66298868"/>
                  </a:ext>
                </a:extLst>
              </a:tr>
              <a:tr h="498263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Hop Count from source network to destination network.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bandwidth and delay (default).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202568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RIP  works on Bellman Ford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EIGRP works on DUAL(Diffusing Update Algorithm)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63905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 only maintains the best route to each destination.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maintains the best route and some other alternative routes for each destination.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6453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smaller size organization.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medium to lager size organization in the network [1].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272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00A9BE-6D7F-4FEF-8CBA-E4375436B3A2}"/>
              </a:ext>
            </a:extLst>
          </p:cNvPr>
          <p:cNvSpPr/>
          <p:nvPr/>
        </p:nvSpPr>
        <p:spPr>
          <a:xfrm>
            <a:off x="583746" y="2378792"/>
            <a:ext cx="7976507" cy="1908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Combination of different factors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Bandwidth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Delay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Load 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Reliability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0A64069-3548-4EC7-9E4E-AA886507FCA2}"/>
              </a:ext>
            </a:extLst>
          </p:cNvPr>
          <p:cNvSpPr/>
          <p:nvPr/>
        </p:nvSpPr>
        <p:spPr>
          <a:xfrm>
            <a:off x="2598234" y="2858710"/>
            <a:ext cx="155448" cy="6746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D55F-42B4-45CE-94C4-95AF1CDEC959}"/>
              </a:ext>
            </a:extLst>
          </p:cNvPr>
          <p:cNvSpPr txBox="1"/>
          <p:nvPr/>
        </p:nvSpPr>
        <p:spPr>
          <a:xfrm>
            <a:off x="2888166" y="3011368"/>
            <a:ext cx="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495B6-730A-4819-9ADA-5EA027E46041}"/>
              </a:ext>
            </a:extLst>
          </p:cNvPr>
          <p:cNvSpPr/>
          <p:nvPr/>
        </p:nvSpPr>
        <p:spPr>
          <a:xfrm>
            <a:off x="359229" y="2357020"/>
            <a:ext cx="8308566" cy="292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No. of bits that can be sent over a link (kbps)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Depends on interface type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Use 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bandwidth  &lt;1-10,000,000&gt; 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command to set bandwidth in kbps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This is not real bandwidth; real bandwidth depends on clock rate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The 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bandwidth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 command only influence route selection by routing protocol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If no bandwidth is set, the default bandwidth of an interface is considered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Calculated as the lowest bandwidth among all links in a route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DEEEDC-4BF9-46CD-992E-179C5C6C0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53863"/>
              </p:ext>
            </p:extLst>
          </p:nvPr>
        </p:nvGraphicFramePr>
        <p:xfrm>
          <a:off x="421341" y="3129280"/>
          <a:ext cx="8127999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022701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600059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73129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i="1" dirty="0">
                          <a:latin typeface="Perpetua" panose="02020502060401020303" pitchFamily="18" charset="0"/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err="1">
                          <a:latin typeface="Perpetua" panose="02020502060401020303" pitchFamily="18" charset="0"/>
                        </a:rPr>
                        <a:t>Bandwdith</a:t>
                      </a:r>
                      <a:endParaRPr lang="en-US" sz="2200" i="1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Perpetua" panose="02020502060401020303" pitchFamily="18" charset="0"/>
                        </a:rPr>
                        <a:t>Delay (microseconds)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7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Serial (T1)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1544  Kbps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98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Fast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33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Perpetua" panose="02020502060401020303" pitchFamily="18" charset="0"/>
                        </a:rPr>
                        <a:t>Gigbit</a:t>
                      </a:r>
                      <a:r>
                        <a:rPr lang="en-US" sz="2200" dirty="0">
                          <a:latin typeface="Perpetua" panose="02020502060401020303" pitchFamily="18" charset="0"/>
                        </a:rPr>
                        <a:t>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1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10 </a:t>
                      </a:r>
                      <a:r>
                        <a:rPr lang="en-US" sz="2200" dirty="0" err="1">
                          <a:latin typeface="Perpetua" panose="02020502060401020303" pitchFamily="18" charset="0"/>
                        </a:rPr>
                        <a:t>Gigbit</a:t>
                      </a:r>
                      <a:r>
                        <a:rPr lang="en-US" sz="2200" dirty="0">
                          <a:latin typeface="Perpetua" panose="02020502060401020303" pitchFamily="18" charset="0"/>
                        </a:rPr>
                        <a:t>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212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013A8A-4A97-4F16-B1FF-197757F8BD76}"/>
              </a:ext>
            </a:extLst>
          </p:cNvPr>
          <p:cNvSpPr txBox="1"/>
          <p:nvPr/>
        </p:nvSpPr>
        <p:spPr>
          <a:xfrm>
            <a:off x="2217423" y="2620563"/>
            <a:ext cx="45479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Table II    Default bandwidth and delay</a:t>
            </a:r>
          </a:p>
        </p:txBody>
      </p: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Delay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2BB11B-C9EC-4D1B-B20C-0EF93CE09746}"/>
              </a:ext>
            </a:extLst>
          </p:cNvPr>
          <p:cNvSpPr/>
          <p:nvPr/>
        </p:nvSpPr>
        <p:spPr>
          <a:xfrm>
            <a:off x="202602" y="2318142"/>
            <a:ext cx="8246454" cy="285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Delay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is a measure of the time for a packet to reach its destination over a route (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" panose="02020502060401020303" pitchFamily="18" charset="0"/>
              </a:rPr>
              <a:t>In theory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)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In practice, it is a constant set by the network engineer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To set delay for an interface, use 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delay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&lt;value&gt;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command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The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value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 can be anything  between 10 to 167,772,140 microseconds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If it is not set, the default value (Table II) of each interface comes into effect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Calculated as sum of delays in exit interfaces of all routers in a route.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 Calculation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94EE5-1605-4071-A116-4A012F21F3C4}"/>
                  </a:ext>
                </a:extLst>
              </p:cNvPr>
              <p:cNvSpPr/>
              <p:nvPr/>
            </p:nvSpPr>
            <p:spPr>
              <a:xfrm>
                <a:off x="591015" y="2620563"/>
                <a:ext cx="5029454" cy="715709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𝑀𝑒𝑡𝑟𝑖𝑐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𝑙𝑒𝑎𝑠𝑡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𝑏𝑎𝑛𝑑𝑤𝑖𝑑𝑡h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𝑑𝑒𝑙𝑎𝑦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×256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94EE5-1605-4071-A116-4A012F21F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5" y="2620563"/>
                <a:ext cx="5029454" cy="7157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232FEB-AE63-495F-A22E-A0DC67822C5F}"/>
                  </a:ext>
                </a:extLst>
              </p:cNvPr>
              <p:cNvSpPr txBox="1"/>
              <p:nvPr/>
            </p:nvSpPr>
            <p:spPr>
              <a:xfrm>
                <a:off x="591015" y="3939776"/>
                <a:ext cx="729455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Units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Bandwidth: </a:t>
                </a:r>
                <a:r>
                  <a:rPr lang="en-US" sz="2000" dirty="0">
                    <a:latin typeface="Perpetua" panose="02020502060401020303" pitchFamily="18" charset="0"/>
                  </a:rPr>
                  <a:t>kbps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Delay: 	</a:t>
                </a:r>
                <a:r>
                  <a:rPr lang="en-US" sz="2000" dirty="0">
                    <a:latin typeface="Perpetua" panose="02020502060401020303" pitchFamily="18" charset="0"/>
                  </a:rPr>
                  <a:t>Tens of microsecond</a:t>
                </a:r>
              </a:p>
              <a:p>
                <a:r>
                  <a:rPr lang="en-US" sz="2000" dirty="0">
                    <a:latin typeface="Perpetua" panose="02020502060401020303" pitchFamily="18" charset="0"/>
                  </a:rPr>
                  <a:t>	If the total delay is 30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𝑑𝑒𝑙𝑎𝑦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2000" dirty="0">
                    <a:latin typeface="Perpetua" panose="02020502060401020303" pitchFamily="18" charset="0"/>
                  </a:rPr>
                  <a:t>=30/10=3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232FEB-AE63-495F-A22E-A0DC67822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5" y="3939776"/>
                <a:ext cx="7294553" cy="1323439"/>
              </a:xfrm>
              <a:prstGeom prst="rect">
                <a:avLst/>
              </a:prstGeom>
              <a:blipFill>
                <a:blip r:embed="rId3"/>
                <a:stretch>
                  <a:fillRect l="-919" t="-1843" b="-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4419</TotalTime>
  <Words>2361</Words>
  <Application>Microsoft Office PowerPoint</Application>
  <PresentationFormat>On-screen Show (4:3)</PresentationFormat>
  <Paragraphs>342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Spectrum</vt:lpstr>
      <vt:lpstr>Routing Protocol: EIGRP &amp; OSPF</vt:lpstr>
      <vt:lpstr>Lecture Outline</vt:lpstr>
      <vt:lpstr>Routing Protocol: EIGRP</vt:lpstr>
      <vt:lpstr>RIP vs EIGRP</vt:lpstr>
      <vt:lpstr>Metric</vt:lpstr>
      <vt:lpstr>Bandwidth</vt:lpstr>
      <vt:lpstr>Bandwidth</vt:lpstr>
      <vt:lpstr>Delay</vt:lpstr>
      <vt:lpstr>Metric Calculation</vt:lpstr>
      <vt:lpstr>Metric Calculation</vt:lpstr>
      <vt:lpstr>Exercise</vt:lpstr>
      <vt:lpstr>Neighbor Discovery</vt:lpstr>
      <vt:lpstr>Neighbor Maintenance</vt:lpstr>
      <vt:lpstr>EIGRP Tables</vt:lpstr>
      <vt:lpstr>EIGRP Tables</vt:lpstr>
      <vt:lpstr>EIGRP Tables: Example</vt:lpstr>
      <vt:lpstr>Routing Protocol: OSPF</vt:lpstr>
      <vt:lpstr>EIGRP VS OSPF</vt:lpstr>
      <vt:lpstr>OSPF Area</vt:lpstr>
      <vt:lpstr>OSPF Routers</vt:lpstr>
      <vt:lpstr>OSPF Data Structure &amp; Packets</vt:lpstr>
      <vt:lpstr>OSPF Data Structure &amp; Packets</vt:lpstr>
      <vt:lpstr>Neighbor Discovery</vt:lpstr>
      <vt:lpstr>Neighbor Discovery</vt:lpstr>
      <vt:lpstr>Router ID</vt:lpstr>
      <vt:lpstr>DR and BDR</vt:lpstr>
      <vt:lpstr>DR and BDR</vt:lpstr>
      <vt:lpstr>DR and BDR</vt:lpstr>
      <vt:lpstr>Wildcard Mask</vt:lpstr>
      <vt:lpstr>Wildcard Mask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71</cp:revision>
  <dcterms:created xsi:type="dcterms:W3CDTF">2018-12-10T17:20:29Z</dcterms:created>
  <dcterms:modified xsi:type="dcterms:W3CDTF">2023-11-16T05:08:59Z</dcterms:modified>
</cp:coreProperties>
</file>