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47500"/>
  </p:normalViewPr>
  <p:slideViewPr>
    <p:cSldViewPr snapToGrid="0">
      <p:cViewPr>
        <p:scale>
          <a:sx n="97" d="100"/>
          <a:sy n="97" d="100"/>
        </p:scale>
        <p:origin x="2080"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35e0f0cb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35e0f0c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73a04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35e0f0cb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035e0f0cb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Calibri"/>
                <a:ea typeface="Calibri"/>
                <a:cs typeface="Calibri"/>
                <a:sym typeface="Calibri"/>
              </a:rPr>
              <a:t>1. UI design: We need to design a user-friendly interface. Users could choose to switch to a simple version (e.g. larger fonts and clearer icons). It is a version designed for elderly users.</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 sz="1200" dirty="0">
                <a:solidFill>
                  <a:schemeClr val="dk1"/>
                </a:solidFill>
                <a:latin typeface="Calibri"/>
                <a:ea typeface="Calibri"/>
                <a:cs typeface="Calibri"/>
                <a:sym typeface="Calibri"/>
              </a:rPr>
              <a:t>2. Platform types: The app should support both android and </a:t>
            </a:r>
            <a:r>
              <a:rPr lang="en" sz="1200" dirty="0" err="1">
                <a:solidFill>
                  <a:schemeClr val="dk1"/>
                </a:solidFill>
                <a:latin typeface="Calibri"/>
                <a:ea typeface="Calibri"/>
                <a:cs typeface="Calibri"/>
                <a:sym typeface="Calibri"/>
              </a:rPr>
              <a:t>ios</a:t>
            </a:r>
            <a:r>
              <a:rPr lang="en" sz="1200" dirty="0">
                <a:solidFill>
                  <a:schemeClr val="dk1"/>
                </a:solidFill>
                <a:latin typeface="Calibri"/>
                <a:ea typeface="Calibri"/>
                <a:cs typeface="Calibri"/>
                <a:sym typeface="Calibri"/>
              </a:rPr>
              <a:t> platform.</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 sz="1200" dirty="0">
                <a:solidFill>
                  <a:schemeClr val="dk1"/>
                </a:solidFill>
                <a:latin typeface="Calibri"/>
                <a:ea typeface="Calibri"/>
                <a:cs typeface="Calibri"/>
                <a:sym typeface="Calibri"/>
              </a:rPr>
              <a:t>3.Both users and contractors have their profile pages. Users can show what they want and contractors can show what they can do. </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 sz="1200" dirty="0">
                <a:solidFill>
                  <a:schemeClr val="dk1"/>
                </a:solidFill>
                <a:latin typeface="Calibri"/>
                <a:ea typeface="Calibri"/>
                <a:cs typeface="Calibri"/>
                <a:sym typeface="Calibri"/>
              </a:rPr>
              <a:t>4.Geolocation technology will be used to allow users find contractors nearby. This information will also be shown on the profile.</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 sz="1200" dirty="0">
                <a:solidFill>
                  <a:schemeClr val="dk1"/>
                </a:solidFill>
                <a:latin typeface="Calibri"/>
                <a:ea typeface="Calibri"/>
                <a:cs typeface="Calibri"/>
                <a:sym typeface="Calibri"/>
              </a:rPr>
              <a:t>5.The application should allow both contractors and users to rate and review each other. They have a chance to choose to work with highly rated and well-reviewed people.</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 sz="1200" dirty="0">
                <a:solidFill>
                  <a:schemeClr val="dk1"/>
                </a:solidFill>
                <a:latin typeface="Calibri"/>
                <a:ea typeface="Calibri"/>
                <a:cs typeface="Calibri"/>
                <a:sym typeface="Calibri"/>
              </a:rPr>
              <a:t>6.Recommendation: When users or contractors open the app, the system will push the most suitable contractor or user to them precisely based on the information on their profile.</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7.</a:t>
            </a:r>
            <a:r>
              <a:rPr lang="en-US" altLang="zh-CN" sz="1800" b="0" i="0" u="none" strike="noStrike" dirty="0">
                <a:solidFill>
                  <a:srgbClr val="000000"/>
                </a:solidFill>
                <a:effectLst/>
                <a:latin typeface="Calibri" panose="020F0502020204030204" pitchFamily="34" charset="0"/>
              </a:rPr>
              <a:t> The app should provide a platform for  users and contractors to chat online. Users can send messaged directly to contractors, but contractors cannot send message directly to users. If a contractor wants to reach out to a user, they need to send their profile to the user first. Only when the user agrees can they send a message and start chatting.</a:t>
            </a: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Requirements:</a:t>
            </a:r>
          </a:p>
          <a:p>
            <a:pPr marL="0" lvl="0" indent="0" algn="l" rtl="0">
              <a:spcBef>
                <a:spcPts val="0"/>
              </a:spcBef>
              <a:spcAft>
                <a:spcPts val="0"/>
              </a:spcAft>
              <a:buNone/>
            </a:pPr>
            <a:r>
              <a:rPr lang="en" sz="1200" dirty="0">
                <a:solidFill>
                  <a:schemeClr val="dk1"/>
                </a:solidFill>
                <a:latin typeface="Calibri"/>
                <a:ea typeface="Calibri"/>
                <a:cs typeface="Calibri"/>
                <a:sym typeface="Calibri"/>
              </a:rPr>
              <a:t>Device: </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dirty="0">
                <a:solidFill>
                  <a:schemeClr val="dk1"/>
                </a:solidFill>
                <a:latin typeface="Calibri"/>
                <a:ea typeface="Calibri"/>
                <a:cs typeface="Calibri"/>
                <a:sym typeface="Calibri"/>
              </a:rPr>
              <a:t>compatible with both </a:t>
            </a:r>
            <a:r>
              <a:rPr lang="en" sz="1200" dirty="0" err="1">
                <a:solidFill>
                  <a:schemeClr val="dk1"/>
                </a:solidFill>
                <a:latin typeface="Calibri"/>
                <a:ea typeface="Calibri"/>
                <a:cs typeface="Calibri"/>
                <a:sym typeface="Calibri"/>
              </a:rPr>
              <a:t>ios</a:t>
            </a:r>
            <a:r>
              <a:rPr lang="en" sz="1200" dirty="0">
                <a:solidFill>
                  <a:schemeClr val="dk1"/>
                </a:solidFill>
                <a:latin typeface="Calibri"/>
                <a:ea typeface="Calibri"/>
                <a:cs typeface="Calibri"/>
                <a:sym typeface="Calibri"/>
              </a:rPr>
              <a:t> and android. It is an improvement that the app is available on tablets.</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dirty="0">
                <a:solidFill>
                  <a:schemeClr val="dk1"/>
                </a:solidFill>
                <a:latin typeface="Calibri"/>
                <a:ea typeface="Calibri"/>
                <a:cs typeface="Calibri"/>
                <a:sym typeface="Calibri"/>
              </a:rPr>
              <a:t>The app should have minimum memory and storage requirements that are consistent with industry standards for the respective platforms.</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 sz="1200" dirty="0">
                <a:solidFill>
                  <a:schemeClr val="dk1"/>
                </a:solidFill>
                <a:latin typeface="Calibri"/>
                <a:ea typeface="Calibri"/>
                <a:cs typeface="Calibri"/>
                <a:sym typeface="Calibri"/>
              </a:rPr>
              <a:t>Software: </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dirty="0">
                <a:solidFill>
                  <a:schemeClr val="dk1"/>
                </a:solidFill>
                <a:latin typeface="Calibri"/>
                <a:ea typeface="Calibri"/>
                <a:cs typeface="Calibri"/>
                <a:sym typeface="Calibri"/>
              </a:rPr>
              <a:t>APIs are needed to implement the functions of the app.</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dirty="0">
                <a:solidFill>
                  <a:schemeClr val="dk1"/>
                </a:solidFill>
                <a:latin typeface="Calibri"/>
                <a:ea typeface="Calibri"/>
                <a:cs typeface="Calibri"/>
                <a:sym typeface="Calibri"/>
              </a:rPr>
              <a:t>Cross-platform framework: The app should be built using a cross-platform framework . </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dirty="0">
                <a:solidFill>
                  <a:schemeClr val="dk1"/>
                </a:solidFill>
                <a:latin typeface="Calibri"/>
                <a:ea typeface="Calibri"/>
                <a:cs typeface="Calibri"/>
                <a:sym typeface="Calibri"/>
              </a:rPr>
              <a:t> The application should be expandable to satisfy future requirements.</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 sz="1200" dirty="0">
                <a:solidFill>
                  <a:schemeClr val="dk1"/>
                </a:solidFill>
                <a:latin typeface="Calibri"/>
                <a:ea typeface="Calibri"/>
                <a:cs typeface="Calibri"/>
                <a:sym typeface="Calibri"/>
              </a:rPr>
              <a:t>Backend storage:</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dirty="0">
                <a:solidFill>
                  <a:schemeClr val="dk1"/>
                </a:solidFill>
                <a:latin typeface="Calibri"/>
                <a:ea typeface="Calibri"/>
                <a:cs typeface="Calibri"/>
                <a:sym typeface="Calibri"/>
              </a:rPr>
              <a:t>The application will use</a:t>
            </a:r>
            <a:r>
              <a:rPr lang="zh-CN" altLang="en-US" sz="1200" dirty="0">
                <a:solidFill>
                  <a:schemeClr val="dk1"/>
                </a:solidFill>
                <a:latin typeface="Calibri"/>
                <a:ea typeface="Calibri"/>
                <a:cs typeface="Calibri"/>
                <a:sym typeface="Calibri"/>
              </a:rPr>
              <a:t> </a:t>
            </a:r>
            <a:r>
              <a:rPr lang="en" sz="1200" dirty="0">
                <a:solidFill>
                  <a:schemeClr val="dk1"/>
                </a:solidFill>
                <a:latin typeface="Calibri"/>
                <a:ea typeface="Calibri"/>
                <a:cs typeface="Calibri"/>
                <a:sym typeface="Calibri"/>
              </a:rPr>
              <a:t>a cloud server (AWS) to store application data and files.</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dirty="0">
                <a:solidFill>
                  <a:schemeClr val="dk1"/>
                </a:solidFill>
                <a:latin typeface="Calibri"/>
                <a:ea typeface="Calibri"/>
                <a:cs typeface="Calibri"/>
                <a:sym typeface="Calibri"/>
              </a:rPr>
              <a:t>A self-hosted database (MongoDB or MySQL) is needed to store privacy information related to the contractors and users.</a:t>
            </a:r>
            <a:endParaRPr sz="1200" dirty="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dirty="0">
                <a:solidFill>
                  <a:schemeClr val="dk1"/>
                </a:solidFill>
                <a:latin typeface="Calibri"/>
                <a:ea typeface="Calibri"/>
                <a:cs typeface="Calibri"/>
                <a:sym typeface="Calibri"/>
              </a:rPr>
              <a:t>The back-end storage of the app should be scalable to  handle the increasing number of data and reliable to protect user data.</a:t>
            </a:r>
            <a:endParaRPr sz="1200" dirty="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73a04f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 Presentation</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By 200</a:t>
            </a:r>
          </a:p>
          <a:p>
            <a:pPr marL="0" lvl="0" indent="0" algn="l" rtl="0">
              <a:spcBef>
                <a:spcPts val="0"/>
              </a:spcBef>
              <a:spcAft>
                <a:spcPts val="0"/>
              </a:spcAft>
              <a:buNone/>
            </a:pPr>
            <a:r>
              <a:rPr lang="en-US" altLang="zh-CN" sz="2400" dirty="0"/>
              <a:t>Chen</a:t>
            </a:r>
            <a:r>
              <a:rPr lang="zh-CN" altLang="en-US" sz="2400" dirty="0"/>
              <a:t> </a:t>
            </a:r>
            <a:r>
              <a:rPr lang="en-US" altLang="zh-CN" sz="2400" dirty="0"/>
              <a:t>Qin,</a:t>
            </a:r>
            <a:r>
              <a:rPr lang="zh-CN" altLang="en-US" sz="2400" dirty="0"/>
              <a:t> </a:t>
            </a:r>
            <a:r>
              <a:rPr lang="en-US" altLang="zh-CN" sz="2400" dirty="0" err="1"/>
              <a:t>Weiru</a:t>
            </a:r>
            <a:r>
              <a:rPr lang="zh-CN" altLang="en-US" sz="2400" dirty="0"/>
              <a:t> </a:t>
            </a:r>
            <a:r>
              <a:rPr lang="en-US" altLang="zh-CN" sz="2400" dirty="0"/>
              <a:t>He,</a:t>
            </a:r>
            <a:r>
              <a:rPr lang="zh-CN" altLang="en-US" sz="2400" dirty="0"/>
              <a:t> </a:t>
            </a:r>
            <a:r>
              <a:rPr lang="en-US" altLang="zh-CN" sz="2400" dirty="0"/>
              <a:t>Shang</a:t>
            </a:r>
            <a:r>
              <a:rPr lang="zh-CN" altLang="en-US" sz="2400" dirty="0"/>
              <a:t> </a:t>
            </a:r>
            <a:r>
              <a:rPr lang="en-US" altLang="zh-CN" sz="2400" dirty="0" err="1"/>
              <a:t>Lyu</a:t>
            </a:r>
            <a:r>
              <a:rPr lang="en-US" altLang="zh-CN" sz="2400" dirty="0"/>
              <a:t>,</a:t>
            </a:r>
            <a:r>
              <a:rPr lang="zh-CN" altLang="en-US" sz="2400" dirty="0"/>
              <a:t> </a:t>
            </a:r>
            <a:r>
              <a:rPr lang="en-US" altLang="zh-CN" sz="2400" dirty="0" err="1"/>
              <a:t>Zeyu</a:t>
            </a:r>
            <a:r>
              <a:rPr lang="zh-CN" altLang="en-US" sz="2400" dirty="0"/>
              <a:t> </a:t>
            </a:r>
            <a:r>
              <a:rPr lang="en-US" altLang="zh-CN" sz="2400" dirty="0" err="1"/>
              <a:t>Su</a:t>
            </a:r>
            <a:r>
              <a:rPr lang="en-US" altLang="zh-CN" sz="2400" dirty="0"/>
              <a:t>,</a:t>
            </a:r>
            <a:r>
              <a:rPr lang="zh-CN" altLang="en-US" sz="2400" dirty="0"/>
              <a:t> </a:t>
            </a:r>
            <a:r>
              <a:rPr lang="en-US" altLang="zh-CN" sz="2400" dirty="0" err="1"/>
              <a:t>Chien</a:t>
            </a:r>
            <a:r>
              <a:rPr lang="en-US" altLang="zh-CN" sz="2400" dirty="0"/>
              <a:t>-Ying</a:t>
            </a:r>
            <a:r>
              <a:rPr lang="zh-CN" altLang="en-US" sz="2400" dirty="0"/>
              <a:t> </a:t>
            </a:r>
            <a:r>
              <a:rPr lang="en-US" altLang="zh-CN" sz="2400" dirty="0"/>
              <a:t>Yang</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Favorite App</a:t>
            </a:r>
            <a:endParaRPr/>
          </a:p>
        </p:txBody>
      </p:sp>
      <p:pic>
        <p:nvPicPr>
          <p:cNvPr id="74" name="Google Shape;74;p14"/>
          <p:cNvPicPr preferRelativeResize="0"/>
          <p:nvPr/>
        </p:nvPicPr>
        <p:blipFill>
          <a:blip r:embed="rId3">
            <a:alphaModFix/>
          </a:blip>
          <a:stretch>
            <a:fillRect/>
          </a:stretch>
        </p:blipFill>
        <p:spPr>
          <a:xfrm>
            <a:off x="471900" y="1852307"/>
            <a:ext cx="651375" cy="651375"/>
          </a:xfrm>
          <a:prstGeom prst="rect">
            <a:avLst/>
          </a:prstGeom>
          <a:noFill/>
          <a:ln>
            <a:noFill/>
          </a:ln>
        </p:spPr>
      </p:pic>
      <p:pic>
        <p:nvPicPr>
          <p:cNvPr id="75" name="Google Shape;75;p14"/>
          <p:cNvPicPr preferRelativeResize="0"/>
          <p:nvPr/>
        </p:nvPicPr>
        <p:blipFill>
          <a:blip r:embed="rId4">
            <a:alphaModFix/>
          </a:blip>
          <a:stretch>
            <a:fillRect/>
          </a:stretch>
        </p:blipFill>
        <p:spPr>
          <a:xfrm>
            <a:off x="471898" y="2849551"/>
            <a:ext cx="651375" cy="651375"/>
          </a:xfrm>
          <a:prstGeom prst="rect">
            <a:avLst/>
          </a:prstGeom>
          <a:noFill/>
          <a:ln>
            <a:noFill/>
          </a:ln>
        </p:spPr>
      </p:pic>
      <p:pic>
        <p:nvPicPr>
          <p:cNvPr id="76" name="Google Shape;76;p14"/>
          <p:cNvPicPr preferRelativeResize="0"/>
          <p:nvPr/>
        </p:nvPicPr>
        <p:blipFill rotWithShape="1">
          <a:blip r:embed="rId5">
            <a:alphaModFix/>
          </a:blip>
          <a:srcRect l="31976" t="15734" r="32073" b="16298"/>
          <a:stretch/>
        </p:blipFill>
        <p:spPr>
          <a:xfrm>
            <a:off x="471899" y="3846800"/>
            <a:ext cx="651375" cy="646550"/>
          </a:xfrm>
          <a:prstGeom prst="rect">
            <a:avLst/>
          </a:prstGeom>
          <a:noFill/>
          <a:ln>
            <a:noFill/>
          </a:ln>
        </p:spPr>
      </p:pic>
      <p:pic>
        <p:nvPicPr>
          <p:cNvPr id="77" name="Google Shape;77;p14"/>
          <p:cNvPicPr preferRelativeResize="0"/>
          <p:nvPr/>
        </p:nvPicPr>
        <p:blipFill>
          <a:blip r:embed="rId6">
            <a:alphaModFix/>
          </a:blip>
          <a:stretch>
            <a:fillRect/>
          </a:stretch>
        </p:blipFill>
        <p:spPr>
          <a:xfrm>
            <a:off x="4688975" y="1852300"/>
            <a:ext cx="651375" cy="651375"/>
          </a:xfrm>
          <a:prstGeom prst="rect">
            <a:avLst/>
          </a:prstGeom>
          <a:noFill/>
          <a:ln>
            <a:noFill/>
          </a:ln>
        </p:spPr>
      </p:pic>
      <p:pic>
        <p:nvPicPr>
          <p:cNvPr id="78" name="Google Shape;78;p14"/>
          <p:cNvPicPr preferRelativeResize="0"/>
          <p:nvPr/>
        </p:nvPicPr>
        <p:blipFill>
          <a:blip r:embed="rId7">
            <a:alphaModFix/>
          </a:blip>
          <a:stretch>
            <a:fillRect/>
          </a:stretch>
        </p:blipFill>
        <p:spPr>
          <a:xfrm>
            <a:off x="4688975" y="2815512"/>
            <a:ext cx="719450" cy="719450"/>
          </a:xfrm>
          <a:prstGeom prst="rect">
            <a:avLst/>
          </a:prstGeom>
          <a:noFill/>
          <a:ln>
            <a:noFill/>
          </a:ln>
        </p:spPr>
      </p:pic>
      <p:sp>
        <p:nvSpPr>
          <p:cNvPr id="79" name="Google Shape;79;p14"/>
          <p:cNvSpPr txBox="1"/>
          <p:nvPr/>
        </p:nvSpPr>
        <p:spPr>
          <a:xfrm>
            <a:off x="1207975" y="1808538"/>
            <a:ext cx="3396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A social media app that allows user to share short videos.</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It has a very good algorithm to allow every user has a personalized watching experience and it allows inherits some basic video making tools.</a:t>
            </a:r>
            <a:endParaRPr sz="900">
              <a:latin typeface="Roboto"/>
              <a:ea typeface="Roboto"/>
              <a:cs typeface="Roboto"/>
              <a:sym typeface="Roboto"/>
            </a:endParaRPr>
          </a:p>
        </p:txBody>
      </p:sp>
      <p:sp>
        <p:nvSpPr>
          <p:cNvPr id="80" name="Google Shape;80;p14"/>
          <p:cNvSpPr txBox="1"/>
          <p:nvPr/>
        </p:nvSpPr>
        <p:spPr>
          <a:xfrm>
            <a:off x="1207975" y="2762025"/>
            <a:ext cx="3396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A social media app that allows user to share videos, photos and their thought of that time.</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It emphasize on high-quality photos and videos and has built-in easy-to-use photo editing tools.</a:t>
            </a:r>
            <a:endParaRPr sz="900">
              <a:latin typeface="Roboto"/>
              <a:ea typeface="Roboto"/>
              <a:cs typeface="Roboto"/>
              <a:sym typeface="Roboto"/>
            </a:endParaRPr>
          </a:p>
        </p:txBody>
      </p:sp>
      <p:sp>
        <p:nvSpPr>
          <p:cNvPr id="81" name="Google Shape;81;p14"/>
          <p:cNvSpPr txBox="1"/>
          <p:nvPr/>
        </p:nvSpPr>
        <p:spPr>
          <a:xfrm>
            <a:off x="1207975" y="3869925"/>
            <a:ext cx="3396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A ride-hailing app that connects passengers with nearby drivers.</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The convenience in terms of requesting a ride and related experience it provides makes it so popular.</a:t>
            </a:r>
            <a:endParaRPr sz="900">
              <a:latin typeface="Roboto"/>
              <a:ea typeface="Roboto"/>
              <a:cs typeface="Roboto"/>
              <a:sym typeface="Roboto"/>
            </a:endParaRPr>
          </a:p>
        </p:txBody>
      </p:sp>
      <p:sp>
        <p:nvSpPr>
          <p:cNvPr id="82" name="Google Shape;82;p14"/>
          <p:cNvSpPr txBox="1"/>
          <p:nvPr/>
        </p:nvSpPr>
        <p:spPr>
          <a:xfrm>
            <a:off x="5457400" y="1783150"/>
            <a:ext cx="33963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A multi-purpose app that allows user to do what paypal, instagram, whatsapp can do. </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The one-stop-shop experience eliminates the need for multiple apps since it has features like mobile payment, ticket booking, messaging and etc.</a:t>
            </a:r>
            <a:endParaRPr sz="900">
              <a:latin typeface="Roboto"/>
              <a:ea typeface="Roboto"/>
              <a:cs typeface="Roboto"/>
              <a:sym typeface="Roboto"/>
            </a:endParaRPr>
          </a:p>
        </p:txBody>
      </p:sp>
      <p:sp>
        <p:nvSpPr>
          <p:cNvPr id="83" name="Google Shape;83;p14"/>
          <p:cNvSpPr txBox="1"/>
          <p:nvPr/>
        </p:nvSpPr>
        <p:spPr>
          <a:xfrm>
            <a:off x="5493125" y="2805775"/>
            <a:ext cx="33963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An online shopping app that allows user to buy a great amount of selection from groceries to electronics with just a click on finger.</a:t>
            </a:r>
            <a:endParaRPr sz="900">
              <a:latin typeface="Roboto"/>
              <a:ea typeface="Roboto"/>
              <a:cs typeface="Roboto"/>
              <a:sym typeface="Roboto"/>
            </a:endParaRPr>
          </a:p>
          <a:p>
            <a:pPr marL="0" lvl="0" indent="0" algn="l" rtl="0">
              <a:spcBef>
                <a:spcPts val="0"/>
              </a:spcBef>
              <a:spcAft>
                <a:spcPts val="0"/>
              </a:spcAft>
              <a:buNone/>
            </a:pPr>
            <a:r>
              <a:rPr lang="en" sz="900">
                <a:latin typeface="Roboto"/>
                <a:ea typeface="Roboto"/>
                <a:cs typeface="Roboto"/>
                <a:sym typeface="Roboto"/>
              </a:rPr>
              <a:t>The same online shopping experience  as the website allows the users to buy whatever they want with just a click on the phone instead of find a laptop or browsing the web page on a tiny screen of a phone.</a:t>
            </a:r>
            <a:endParaRPr sz="9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10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10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10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10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1000"/>
                                        <p:tgtEl>
                                          <p:spTgt spid="8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1000"/>
                                        <p:tgtEl>
                                          <p:spTgt spid="8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 ideas</a:t>
            </a:r>
            <a:endParaRPr/>
          </a:p>
        </p:txBody>
      </p:sp>
      <p:sp>
        <p:nvSpPr>
          <p:cNvPr id="89" name="Google Shape;89;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a:t>A catalog app for  collector to archive their collection digitally, more specifically, for nintendo switch collectors. So that they don’t  buy extra and able to access their collection catalog anywhere within their mobile device.</a:t>
            </a:r>
            <a:endParaRPr sz="1400"/>
          </a:p>
          <a:p>
            <a:pPr marL="457200" lvl="0" indent="-317500" algn="l" rtl="0">
              <a:spcBef>
                <a:spcPts val="0"/>
              </a:spcBef>
              <a:spcAft>
                <a:spcPts val="0"/>
              </a:spcAft>
              <a:buSzPts val="1400"/>
              <a:buAutoNum type="arabicPeriod"/>
            </a:pPr>
            <a:r>
              <a:rPr lang="en" sz="1400"/>
              <a:t>An app for automatic cost-sharing. When traveling with multiple people you can keep track of who paid how much and how the costs should be shared equally. This app should also have the ability to switch currencies, record time, etc. </a:t>
            </a:r>
            <a:endParaRPr sz="1400"/>
          </a:p>
          <a:p>
            <a:pPr marL="457200" lvl="0" indent="-317500" algn="l" rtl="0">
              <a:spcBef>
                <a:spcPts val="0"/>
              </a:spcBef>
              <a:spcAft>
                <a:spcPts val="0"/>
              </a:spcAft>
              <a:buSzPts val="1400"/>
              <a:buAutoNum type="arabicPeriod"/>
            </a:pPr>
            <a:r>
              <a:rPr lang="en" sz="1400"/>
              <a:t>An app to trace film developing. Since nowadays a bag of chemicals for film development can develop about 10-15 rolls of film, but manually tracing it could be difficult and time consuming. This app allows the user to keep track of the rolls of film developed for each batch of film and how each rolls of film turns out using the built-in catalog system.</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265500" y="2205700"/>
            <a:ext cx="4045200" cy="54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What could it do better?</a:t>
            </a:r>
            <a:endParaRPr sz="2800"/>
          </a:p>
        </p:txBody>
      </p:sp>
      <p:sp>
        <p:nvSpPr>
          <p:cNvPr id="95" name="Google Shape;95;p16"/>
          <p:cNvSpPr txBox="1">
            <a:spLocks noGrp="1"/>
          </p:cNvSpPr>
          <p:nvPr>
            <p:ph type="subTitle" idx="1"/>
          </p:nvPr>
        </p:nvSpPr>
        <p:spPr>
          <a:xfrm>
            <a:off x="265500" y="2622630"/>
            <a:ext cx="4045200" cy="2256600"/>
          </a:xfrm>
          <a:prstGeom prst="rect">
            <a:avLst/>
          </a:prstGeom>
        </p:spPr>
        <p:txBody>
          <a:bodyPr spcFirstLastPara="1" wrap="square" lIns="91425" tIns="91425" rIns="91425" bIns="91425" anchor="t" anchorCtr="0">
            <a:noAutofit/>
          </a:bodyPr>
          <a:lstStyle/>
          <a:p>
            <a:pPr marL="457200" lvl="0" indent="-336550" algn="ctr" rtl="0">
              <a:spcBef>
                <a:spcPts val="0"/>
              </a:spcBef>
              <a:spcAft>
                <a:spcPts val="0"/>
              </a:spcAft>
              <a:buSzPts val="1700"/>
              <a:buAutoNum type="arabicPeriod"/>
            </a:pPr>
            <a:r>
              <a:rPr lang="en" sz="1700"/>
              <a:t>The arrangement of a product page</a:t>
            </a:r>
            <a:endParaRPr sz="1700"/>
          </a:p>
          <a:p>
            <a:pPr marL="457200" lvl="0" indent="-336550" algn="l" rtl="0">
              <a:spcBef>
                <a:spcPts val="0"/>
              </a:spcBef>
              <a:spcAft>
                <a:spcPts val="0"/>
              </a:spcAft>
              <a:buSzPts val="1700"/>
              <a:buAutoNum type="arabicPeriod"/>
            </a:pPr>
            <a:r>
              <a:rPr lang="en" sz="1700"/>
              <a:t>The efforts to report a missing package from a third party product</a:t>
            </a:r>
            <a:endParaRPr sz="1700"/>
          </a:p>
          <a:p>
            <a:pPr marL="457200" lvl="0" indent="-336550" algn="l" rtl="0">
              <a:spcBef>
                <a:spcPts val="0"/>
              </a:spcBef>
              <a:spcAft>
                <a:spcPts val="0"/>
              </a:spcAft>
              <a:buSzPts val="1700"/>
              <a:buAutoNum type="arabicPeriod"/>
            </a:pPr>
            <a:r>
              <a:rPr lang="en" sz="1700"/>
              <a:t>A contact page for direct communication between buyer and seller as well as checking previous record</a:t>
            </a:r>
            <a:endParaRPr sz="1700"/>
          </a:p>
          <a:p>
            <a:pPr marL="457200" lvl="0" indent="-336550" algn="l" rtl="0">
              <a:spcBef>
                <a:spcPts val="0"/>
              </a:spcBef>
              <a:spcAft>
                <a:spcPts val="0"/>
              </a:spcAft>
              <a:buSzPts val="1700"/>
              <a:buAutoNum type="arabicPeriod"/>
            </a:pPr>
            <a:r>
              <a:rPr lang="en" sz="1700"/>
              <a:t>The lack of choice of what product can be paid in the cart page.</a:t>
            </a:r>
            <a:endParaRPr sz="1700"/>
          </a:p>
          <a:p>
            <a:pPr marL="0" lvl="0" indent="0" algn="l" rtl="0">
              <a:spcBef>
                <a:spcPts val="0"/>
              </a:spcBef>
              <a:spcAft>
                <a:spcPts val="0"/>
              </a:spcAft>
              <a:buNone/>
            </a:pPr>
            <a:endParaRPr sz="1700"/>
          </a:p>
        </p:txBody>
      </p:sp>
      <p:pic>
        <p:nvPicPr>
          <p:cNvPr id="96" name="Google Shape;96;p16"/>
          <p:cNvPicPr preferRelativeResize="0"/>
          <p:nvPr/>
        </p:nvPicPr>
        <p:blipFill>
          <a:blip r:embed="rId3">
            <a:alphaModFix/>
          </a:blip>
          <a:stretch>
            <a:fillRect/>
          </a:stretch>
        </p:blipFill>
        <p:spPr>
          <a:xfrm>
            <a:off x="5753800" y="1463537"/>
            <a:ext cx="2216425" cy="2216425"/>
          </a:xfrm>
          <a:prstGeom prst="rect">
            <a:avLst/>
          </a:prstGeom>
          <a:noFill/>
          <a:ln>
            <a:noFill/>
          </a:ln>
        </p:spPr>
      </p:pic>
      <p:sp>
        <p:nvSpPr>
          <p:cNvPr id="97" name="Google Shape;97;p16"/>
          <p:cNvSpPr txBox="1">
            <a:spLocks noGrp="1"/>
          </p:cNvSpPr>
          <p:nvPr>
            <p:ph type="title"/>
          </p:nvPr>
        </p:nvSpPr>
        <p:spPr>
          <a:xfrm>
            <a:off x="265500" y="143925"/>
            <a:ext cx="4045200" cy="54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What is good already?</a:t>
            </a:r>
            <a:endParaRPr sz="2800"/>
          </a:p>
        </p:txBody>
      </p:sp>
      <p:sp>
        <p:nvSpPr>
          <p:cNvPr id="98" name="Google Shape;98;p16"/>
          <p:cNvSpPr txBox="1">
            <a:spLocks noGrp="1"/>
          </p:cNvSpPr>
          <p:nvPr>
            <p:ph type="subTitle" idx="1"/>
          </p:nvPr>
        </p:nvSpPr>
        <p:spPr>
          <a:xfrm>
            <a:off x="341825" y="687527"/>
            <a:ext cx="4045200" cy="1518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sz="1700"/>
              <a:t>A complete shopping experience</a:t>
            </a:r>
            <a:endParaRPr sz="1700"/>
          </a:p>
          <a:p>
            <a:pPr marL="457200" lvl="0" indent="-336550" algn="l" rtl="0">
              <a:spcBef>
                <a:spcPts val="0"/>
              </a:spcBef>
              <a:spcAft>
                <a:spcPts val="0"/>
              </a:spcAft>
              <a:buSzPts val="1700"/>
              <a:buAutoNum type="arabicPeriod"/>
            </a:pPr>
            <a:r>
              <a:rPr lang="en" sz="1700"/>
              <a:t>Wide-range selection of product</a:t>
            </a:r>
            <a:endParaRPr sz="1700"/>
          </a:p>
          <a:p>
            <a:pPr marL="457200" lvl="0" indent="-336550" algn="l" rtl="0">
              <a:spcBef>
                <a:spcPts val="0"/>
              </a:spcBef>
              <a:spcAft>
                <a:spcPts val="0"/>
              </a:spcAft>
              <a:buSzPts val="1700"/>
              <a:buAutoNum type="arabicPeriod"/>
            </a:pPr>
            <a:r>
              <a:rPr lang="en" sz="1700"/>
              <a:t>Fast delivery service</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1000"/>
                                        <p:tgtEl>
                                          <p:spTgt spid="97"/>
                                        </p:tgtEl>
                                      </p:cBhvr>
                                    </p:animEffect>
                                  </p:childTnLst>
                                </p:cTn>
                              </p:par>
                              <p:par>
                                <p:cTn id="13" presetID="10"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fade">
                                      <p:cBhvr>
                                        <p:cTn id="15" dur="1000"/>
                                        <p:tgtEl>
                                          <p:spTgt spid="9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8"/>
                                        </p:tgtEl>
                                        <p:attrNameLst>
                                          <p:attrName>style.visibility</p:attrName>
                                        </p:attrNameLst>
                                      </p:cBhvr>
                                      <p:to>
                                        <p:strVal val="visible"/>
                                      </p:to>
                                    </p:set>
                                    <p:animEffect transition="in" filter="fade">
                                      <p:cBhvr>
                                        <p:cTn id="20" dur="1000"/>
                                        <p:tgtEl>
                                          <p:spTgt spid="9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460950" y="1284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Design Challenge — Contractor for you</a:t>
            </a:r>
            <a:endParaRPr/>
          </a:p>
        </p:txBody>
      </p:sp>
      <p:sp>
        <p:nvSpPr>
          <p:cNvPr id="104" name="Google Shape;104;p17"/>
          <p:cNvSpPr/>
          <p:nvPr/>
        </p:nvSpPr>
        <p:spPr>
          <a:xfrm>
            <a:off x="252150" y="2714575"/>
            <a:ext cx="1068000" cy="392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UI Design</a:t>
            </a:r>
            <a:endParaRPr/>
          </a:p>
        </p:txBody>
      </p:sp>
      <p:sp>
        <p:nvSpPr>
          <p:cNvPr id="105" name="Google Shape;105;p17"/>
          <p:cNvSpPr/>
          <p:nvPr/>
        </p:nvSpPr>
        <p:spPr>
          <a:xfrm>
            <a:off x="1714088" y="3531275"/>
            <a:ext cx="1710900" cy="392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Rating and review</a:t>
            </a:r>
            <a:endParaRPr/>
          </a:p>
        </p:txBody>
      </p:sp>
      <p:sp>
        <p:nvSpPr>
          <p:cNvPr id="106" name="Google Shape;106;p17"/>
          <p:cNvSpPr/>
          <p:nvPr/>
        </p:nvSpPr>
        <p:spPr>
          <a:xfrm>
            <a:off x="2269825" y="4347975"/>
            <a:ext cx="1068000" cy="392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Live chat</a:t>
            </a:r>
            <a:endParaRPr/>
          </a:p>
        </p:txBody>
      </p:sp>
      <p:sp>
        <p:nvSpPr>
          <p:cNvPr id="107" name="Google Shape;107;p17"/>
          <p:cNvSpPr/>
          <p:nvPr/>
        </p:nvSpPr>
        <p:spPr>
          <a:xfrm>
            <a:off x="2936625" y="2714563"/>
            <a:ext cx="1068000" cy="392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Profile</a:t>
            </a:r>
            <a:endParaRPr/>
          </a:p>
        </p:txBody>
      </p:sp>
      <p:sp>
        <p:nvSpPr>
          <p:cNvPr id="108" name="Google Shape;108;p17"/>
          <p:cNvSpPr/>
          <p:nvPr/>
        </p:nvSpPr>
        <p:spPr>
          <a:xfrm>
            <a:off x="1632438" y="2714575"/>
            <a:ext cx="1068000" cy="392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Platform</a:t>
            </a:r>
            <a:endParaRPr/>
          </a:p>
        </p:txBody>
      </p:sp>
      <p:sp>
        <p:nvSpPr>
          <p:cNvPr id="109" name="Google Shape;109;p17"/>
          <p:cNvSpPr/>
          <p:nvPr/>
        </p:nvSpPr>
        <p:spPr>
          <a:xfrm>
            <a:off x="252150" y="4347975"/>
            <a:ext cx="1648800" cy="392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a:t>
            </a:r>
            <a:endParaRPr/>
          </a:p>
        </p:txBody>
      </p:sp>
      <p:sp>
        <p:nvSpPr>
          <p:cNvPr id="110" name="Google Shape;110;p17"/>
          <p:cNvSpPr/>
          <p:nvPr/>
        </p:nvSpPr>
        <p:spPr>
          <a:xfrm>
            <a:off x="252150" y="3531275"/>
            <a:ext cx="1253400" cy="3924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Geolocation</a:t>
            </a:r>
            <a:endParaRPr/>
          </a:p>
        </p:txBody>
      </p:sp>
      <p:pic>
        <p:nvPicPr>
          <p:cNvPr id="111" name="Google Shape;111;p17"/>
          <p:cNvPicPr preferRelativeResize="0"/>
          <p:nvPr/>
        </p:nvPicPr>
        <p:blipFill>
          <a:blip r:embed="rId3">
            <a:alphaModFix/>
          </a:blip>
          <a:stretch>
            <a:fillRect/>
          </a:stretch>
        </p:blipFill>
        <p:spPr>
          <a:xfrm>
            <a:off x="4004625" y="1717313"/>
            <a:ext cx="5432681" cy="3453325"/>
          </a:xfrm>
          <a:prstGeom prst="rect">
            <a:avLst/>
          </a:prstGeom>
          <a:noFill/>
          <a:ln>
            <a:noFill/>
          </a:ln>
        </p:spPr>
      </p:pic>
      <p:sp>
        <p:nvSpPr>
          <p:cNvPr id="112" name="Google Shape;112;p17"/>
          <p:cNvSpPr/>
          <p:nvPr/>
        </p:nvSpPr>
        <p:spPr>
          <a:xfrm>
            <a:off x="1262700" y="1853525"/>
            <a:ext cx="1807500" cy="6093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Considerations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41575" y="2333400"/>
            <a:ext cx="1727100" cy="47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Thanks!</a:t>
            </a:r>
            <a:endParaRPr sz="3000"/>
          </a:p>
        </p:txBody>
      </p:sp>
      <p:pic>
        <p:nvPicPr>
          <p:cNvPr id="118" name="Google Shape;118;p18"/>
          <p:cNvPicPr preferRelativeResize="0"/>
          <p:nvPr/>
        </p:nvPicPr>
        <p:blipFill>
          <a:blip r:embed="rId3">
            <a:alphaModFix/>
          </a:blip>
          <a:stretch>
            <a:fillRect/>
          </a:stretch>
        </p:blipFill>
        <p:spPr>
          <a:xfrm>
            <a:off x="2688980" y="0"/>
            <a:ext cx="6455021" cy="5143499"/>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855</Words>
  <Application>Microsoft Macintosh PowerPoint</Application>
  <PresentationFormat>全屏显示(16:9)</PresentationFormat>
  <Paragraphs>56</Paragraphs>
  <Slides>6</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Roboto</vt:lpstr>
      <vt:lpstr>Arial</vt:lpstr>
      <vt:lpstr>Calibri</vt:lpstr>
      <vt:lpstr>Material</vt:lpstr>
      <vt:lpstr>App Presentation</vt:lpstr>
      <vt:lpstr>Favorite App</vt:lpstr>
      <vt:lpstr>App ideas</vt:lpstr>
      <vt:lpstr>What could it do better?</vt:lpstr>
      <vt:lpstr>Design Challenge — Contractor for you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Presentation</dc:title>
  <cp:lastModifiedBy>A7904</cp:lastModifiedBy>
  <cp:revision>3</cp:revision>
  <dcterms:modified xsi:type="dcterms:W3CDTF">2023-02-01T01:04:26Z</dcterms:modified>
</cp:coreProperties>
</file>