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60" d="100"/>
          <a:sy n="60" d="100"/>
        </p:scale>
        <p:origin x="-389" y="-115"/>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1" Type="http://schemas.openxmlformats.org/officeDocument/2006/relationships/oleObject" Target="file:///C:\Users\ELCOT\Downloads\employee_data%20(1).csv" TargetMode="Externa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42"/>
    </mc:Choice>
    <mc:Fallback>
      <c:style val="42"/>
    </mc:Fallback>
  </mc:AlternateContent>
  <c:pivotSource>
    <c:name>[employee_data (1).csv]Sheet1!PivotTable1</c:name>
    <c:fmtId val="11"/>
  </c:pivotSource>
  <c:chart>
    <c:title>
      <c:tx>
        <c:rich>
          <a:bodyPr/>
          <a:lstStyle/>
          <a:p>
            <a:pPr>
              <a:defRPr/>
            </a:pPr>
            <a:r>
              <a:rPr lang="en-IN"/>
              <a:t>Employee</a:t>
            </a:r>
            <a:r>
              <a:rPr lang="en-IN" baseline="0"/>
              <a:t> Performance Analysis</a:t>
            </a:r>
            <a:endParaRPr lang="en-IN"/>
          </a:p>
        </c:rich>
      </c:tx>
      <c:overlay val="0"/>
    </c:title>
    <c:autoTitleDeleted val="0"/>
    <c:pivotFmts>
      <c:pivotFmt>
        <c:idx val="0"/>
      </c:pivotFmt>
      <c:pivotFmt>
        <c:idx val="1"/>
      </c:pivotFmt>
      <c:pivotFmt>
        <c:idx val="2"/>
      </c:pivotFmt>
      <c:pivotFmt>
        <c:idx val="3"/>
      </c:pivotFmt>
      <c:pivotFmt>
        <c:idx val="4"/>
      </c:pivotFmt>
      <c:pivotFmt>
        <c:idx val="5"/>
      </c:pivotFmt>
      <c:pivotFmt>
        <c:idx val="6"/>
      </c:pivotFmt>
      <c:pivotFmt>
        <c:idx val="7"/>
      </c:pivotFmt>
      <c:pivotFmt>
        <c:idx val="8"/>
        <c:marker>
          <c:symbol val="none"/>
        </c:marker>
      </c:pivotFmt>
      <c:pivotFmt>
        <c:idx val="9"/>
        <c:marker>
          <c:symbol val="none"/>
        </c:marker>
      </c:pivotFmt>
      <c:pivotFmt>
        <c:idx val="10"/>
        <c:marker>
          <c:symbol val="none"/>
        </c:marker>
      </c:pivotFmt>
      <c:pivotFmt>
        <c:idx val="11"/>
        <c:marker>
          <c:symbol val="none"/>
        </c:marker>
      </c:pivotFmt>
      <c:pivotFmt>
        <c:idx val="12"/>
        <c:marker>
          <c:symbol val="none"/>
        </c:marker>
      </c:pivotFmt>
      <c:pivotFmt>
        <c:idx val="13"/>
        <c:marker>
          <c:symbol val="none"/>
        </c:marker>
      </c:pivotFmt>
      <c:pivotFmt>
        <c:idx val="14"/>
        <c:marker>
          <c:symbol val="none"/>
        </c:marker>
      </c:pivotFmt>
      <c:pivotFmt>
        <c:idx val="15"/>
        <c:marker>
          <c:symbol val="none"/>
        </c:marker>
      </c:pivotFmt>
    </c:pivotFmts>
    <c:plotArea>
      <c:layout/>
      <c:barChart>
        <c:barDir val="col"/>
        <c:grouping val="clustered"/>
        <c:varyColors val="0"/>
        <c:ser>
          <c:idx val="0"/>
          <c:order val="0"/>
          <c:tx>
            <c:strRef>
              <c:f>Sheet1!$B$3:$B$4</c:f>
              <c:strCache>
                <c:ptCount val="1"/>
                <c:pt idx="0">
                  <c:v>High</c:v>
                </c:pt>
              </c:strCache>
            </c:strRef>
          </c:tx>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5</c:v>
                </c:pt>
                <c:pt idx="1">
                  <c:v>6</c:v>
                </c:pt>
                <c:pt idx="2">
                  <c:v>4</c:v>
                </c:pt>
                <c:pt idx="3">
                  <c:v>4</c:v>
                </c:pt>
                <c:pt idx="4">
                  <c:v>6</c:v>
                </c:pt>
                <c:pt idx="5">
                  <c:v>8</c:v>
                </c:pt>
                <c:pt idx="6">
                  <c:v>10</c:v>
                </c:pt>
                <c:pt idx="7">
                  <c:v>10</c:v>
                </c:pt>
                <c:pt idx="8">
                  <c:v>7</c:v>
                </c:pt>
                <c:pt idx="9">
                  <c:v>12</c:v>
                </c:pt>
              </c:numCache>
            </c:numRef>
          </c:val>
          <c:extLst>
            <c:ext xmlns:c16="http://schemas.microsoft.com/office/drawing/2014/chart" uri="{C3380CC4-5D6E-409C-BE32-E72D297353CC}">
              <c16:uniqueId val="{00000000-5CBA-D345-9AE0-5B32DF4EC503}"/>
            </c:ext>
          </c:extLst>
        </c:ser>
        <c:ser>
          <c:idx val="1"/>
          <c:order val="1"/>
          <c:tx>
            <c:strRef>
              <c:f>Sheet1!$C$3:$C$4</c:f>
              <c:strCache>
                <c:ptCount val="1"/>
                <c:pt idx="0">
                  <c:v>Low</c:v>
                </c:pt>
              </c:strCache>
            </c:strRef>
          </c:tx>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13</c:v>
                </c:pt>
                <c:pt idx="1">
                  <c:v>22</c:v>
                </c:pt>
                <c:pt idx="2">
                  <c:v>14</c:v>
                </c:pt>
                <c:pt idx="3">
                  <c:v>12</c:v>
                </c:pt>
                <c:pt idx="4">
                  <c:v>16</c:v>
                </c:pt>
                <c:pt idx="5">
                  <c:v>11</c:v>
                </c:pt>
                <c:pt idx="6">
                  <c:v>15</c:v>
                </c:pt>
                <c:pt idx="7">
                  <c:v>13</c:v>
                </c:pt>
                <c:pt idx="8">
                  <c:v>18</c:v>
                </c:pt>
                <c:pt idx="9">
                  <c:v>11</c:v>
                </c:pt>
              </c:numCache>
            </c:numRef>
          </c:val>
          <c:extLst>
            <c:ext xmlns:c16="http://schemas.microsoft.com/office/drawing/2014/chart" uri="{C3380CC4-5D6E-409C-BE32-E72D297353CC}">
              <c16:uniqueId val="{00000001-5CBA-D345-9AE0-5B32DF4EC503}"/>
            </c:ext>
          </c:extLst>
        </c:ser>
        <c:ser>
          <c:idx val="2"/>
          <c:order val="2"/>
          <c:tx>
            <c:strRef>
              <c:f>Sheet1!$D$3:$D$4</c:f>
              <c:strCache>
                <c:ptCount val="1"/>
                <c:pt idx="0">
                  <c:v>Medium</c:v>
                </c:pt>
              </c:strCache>
            </c:strRef>
          </c:tx>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30</c:v>
                </c:pt>
                <c:pt idx="1">
                  <c:v>22</c:v>
                </c:pt>
                <c:pt idx="2">
                  <c:v>29</c:v>
                </c:pt>
                <c:pt idx="3">
                  <c:v>41</c:v>
                </c:pt>
                <c:pt idx="4">
                  <c:v>27</c:v>
                </c:pt>
                <c:pt idx="5">
                  <c:v>20</c:v>
                </c:pt>
                <c:pt idx="6">
                  <c:v>30</c:v>
                </c:pt>
                <c:pt idx="7">
                  <c:v>23</c:v>
                </c:pt>
                <c:pt idx="8">
                  <c:v>20</c:v>
                </c:pt>
                <c:pt idx="9">
                  <c:v>28</c:v>
                </c:pt>
              </c:numCache>
            </c:numRef>
          </c:val>
          <c:extLst>
            <c:ext xmlns:c16="http://schemas.microsoft.com/office/drawing/2014/chart" uri="{C3380CC4-5D6E-409C-BE32-E72D297353CC}">
              <c16:uniqueId val="{00000002-5CBA-D345-9AE0-5B32DF4EC503}"/>
            </c:ext>
          </c:extLst>
        </c:ser>
        <c:ser>
          <c:idx val="3"/>
          <c:order val="3"/>
          <c:tx>
            <c:strRef>
              <c:f>Sheet1!$E$3:$E$4</c:f>
              <c:strCache>
                <c:ptCount val="1"/>
                <c:pt idx="0">
                  <c:v>Very High</c:v>
                </c:pt>
              </c:strCache>
            </c:strRef>
          </c:tx>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9</c:v>
                </c:pt>
                <c:pt idx="1">
                  <c:v>5</c:v>
                </c:pt>
                <c:pt idx="2">
                  <c:v>7</c:v>
                </c:pt>
                <c:pt idx="3">
                  <c:v>2</c:v>
                </c:pt>
                <c:pt idx="4">
                  <c:v>5</c:v>
                </c:pt>
                <c:pt idx="5">
                  <c:v>3</c:v>
                </c:pt>
                <c:pt idx="6">
                  <c:v>6</c:v>
                </c:pt>
                <c:pt idx="7">
                  <c:v>7</c:v>
                </c:pt>
                <c:pt idx="8">
                  <c:v>1</c:v>
                </c:pt>
                <c:pt idx="9">
                  <c:v>2</c:v>
                </c:pt>
              </c:numCache>
            </c:numRef>
          </c:val>
          <c:extLst>
            <c:ext xmlns:c16="http://schemas.microsoft.com/office/drawing/2014/chart" uri="{C3380CC4-5D6E-409C-BE32-E72D297353CC}">
              <c16:uniqueId val="{00000003-5CBA-D345-9AE0-5B32DF4EC503}"/>
            </c:ext>
          </c:extLst>
        </c:ser>
        <c:dLbls>
          <c:showLegendKey val="0"/>
          <c:showVal val="0"/>
          <c:showCatName val="0"/>
          <c:showSerName val="0"/>
          <c:showPercent val="0"/>
          <c:showBubbleSize val="0"/>
        </c:dLbls>
        <c:gapWidth val="150"/>
        <c:axId val="188118144"/>
        <c:axId val="188119680"/>
      </c:barChart>
      <c:catAx>
        <c:axId val="188118144"/>
        <c:scaling>
          <c:orientation val="minMax"/>
        </c:scaling>
        <c:delete val="0"/>
        <c:axPos val="b"/>
        <c:numFmt formatCode="General" sourceLinked="0"/>
        <c:majorTickMark val="none"/>
        <c:minorTickMark val="none"/>
        <c:tickLblPos val="nextTo"/>
        <c:crossAx val="188119680"/>
        <c:crosses val="autoZero"/>
        <c:auto val="1"/>
        <c:lblAlgn val="ctr"/>
        <c:lblOffset val="100"/>
        <c:noMultiLvlLbl val="0"/>
      </c:catAx>
      <c:valAx>
        <c:axId val="188119680"/>
        <c:scaling>
          <c:orientation val="minMax"/>
        </c:scaling>
        <c:delete val="0"/>
        <c:axPos val="l"/>
        <c:majorGridlines/>
        <c:numFmt formatCode="General" sourceLinked="1"/>
        <c:majorTickMark val="none"/>
        <c:minorTickMark val="none"/>
        <c:tickLblPos val="nextTo"/>
        <c:crossAx val="188118144"/>
        <c:crosses val="autoZero"/>
        <c:crossBetween val="between"/>
      </c:valAx>
    </c:plotArea>
    <c:legend>
      <c:legendPos val="r"/>
      <c:overlay val="0"/>
    </c:legend>
    <c:plotVisOnly val="1"/>
    <c:dispBlanksAs val="gap"/>
    <c:showDLblsOverMax val="0"/>
  </c:chart>
  <c:externalData r:id="rId1">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02-09-2024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9/2/2024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569660"/>
          </a:xfrm>
          <a:prstGeom prst="rect">
            <a:avLst/>
          </a:prstGeom>
          <a:noFill/>
        </p:spPr>
        <p:txBody>
          <a:bodyPr wrap="square" rtlCol="0">
            <a:spAutoFit/>
          </a:bodyPr>
          <a:lstStyle/>
          <a:p>
            <a:r>
              <a:rPr lang="en-US" sz="2400" dirty="0"/>
              <a:t>STUDENT NAME: </a:t>
            </a:r>
            <a:r>
              <a:rPr lang="en-US" sz="2400" dirty="0" err="1"/>
              <a:t>B.Poonkodi</a:t>
            </a:r>
            <a:endParaRPr lang="en-US" sz="2400" dirty="0"/>
          </a:p>
          <a:p>
            <a:r>
              <a:rPr lang="en-US" sz="2400" dirty="0"/>
              <a:t>REGISTER NO:312208553</a:t>
            </a:r>
          </a:p>
          <a:p>
            <a:r>
              <a:rPr lang="en-US" sz="2400" dirty="0"/>
              <a:t>DEPARTMENT:B.COM[GENERAL]</a:t>
            </a:r>
          </a:p>
          <a:p>
            <a:r>
              <a:rPr lang="en-US" sz="2400" dirty="0"/>
              <a:t>COLLEGE : Chellammal womens college </a:t>
            </a:r>
            <a:r>
              <a:rPr lang="en-US" sz="2400" dirty="0" err="1"/>
              <a:t>Guindy</a:t>
            </a:r>
            <a:r>
              <a:rPr lang="en-US" sz="2400" dirty="0"/>
              <a:t> </a:t>
            </a:r>
            <a:r>
              <a:rPr lang="en-US" sz="2400" dirty="0" err="1"/>
              <a:t>chennai</a:t>
            </a:r>
            <a:endParaRPr lang="en-US"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4" y="291147"/>
            <a:ext cx="10918826" cy="7159011"/>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lang="en-IN" sz="4800" b="1" spc="5" dirty="0">
              <a:latin typeface="Trebuchet MS"/>
              <a:cs typeface="Trebuchet MS"/>
            </a:endParaRPr>
          </a:p>
          <a:p>
            <a:pPr marL="12700">
              <a:lnSpc>
                <a:spcPct val="100000"/>
              </a:lnSpc>
              <a:spcBef>
                <a:spcPts val="105"/>
              </a:spcBef>
            </a:pPr>
            <a:endParaRPr lang="en-IN" sz="4800" b="1" spc="5" dirty="0">
              <a:latin typeface="Trebuchet MS"/>
              <a:cs typeface="Trebuchet MS"/>
            </a:endParaRPr>
          </a:p>
          <a:p>
            <a:pPr marL="12700">
              <a:lnSpc>
                <a:spcPct val="100000"/>
              </a:lnSpc>
              <a:spcBef>
                <a:spcPts val="105"/>
              </a:spcBef>
            </a:pPr>
            <a:r>
              <a:rPr lang="en-IN" sz="2400" b="1" spc="5" dirty="0">
                <a:latin typeface="Trebuchet MS"/>
                <a:cs typeface="Trebuchet MS"/>
              </a:rPr>
              <a:t>Data Collection : </a:t>
            </a:r>
            <a:r>
              <a:rPr lang="en-IN" sz="2400" spc="5" dirty="0">
                <a:latin typeface="Trebuchet MS"/>
                <a:cs typeface="Trebuchet MS"/>
              </a:rPr>
              <a:t>Employee Data set collected from </a:t>
            </a:r>
            <a:r>
              <a:rPr lang="en-IN" sz="2400" spc="5" dirty="0" err="1">
                <a:latin typeface="Trebuchet MS"/>
                <a:cs typeface="Trebuchet MS"/>
              </a:rPr>
              <a:t>Kaggle</a:t>
            </a:r>
            <a:endParaRPr lang="en-IN" sz="2400" spc="5" dirty="0">
              <a:latin typeface="Trebuchet MS"/>
              <a:cs typeface="Trebuchet MS"/>
            </a:endParaRPr>
          </a:p>
          <a:p>
            <a:pPr marL="12700">
              <a:lnSpc>
                <a:spcPct val="100000"/>
              </a:lnSpc>
              <a:spcBef>
                <a:spcPts val="105"/>
              </a:spcBef>
            </a:pPr>
            <a:r>
              <a:rPr lang="en-IN" sz="2400" b="1" spc="5" dirty="0">
                <a:latin typeface="Trebuchet MS"/>
                <a:cs typeface="Trebuchet MS"/>
              </a:rPr>
              <a:t>Data cleaning    </a:t>
            </a:r>
            <a:r>
              <a:rPr lang="en-IN" sz="2400" spc="5" dirty="0">
                <a:latin typeface="Trebuchet MS"/>
                <a:cs typeface="Trebuchet MS"/>
              </a:rPr>
              <a:t>: Remove extra Blank Spaces in the data</a:t>
            </a:r>
          </a:p>
          <a:p>
            <a:pPr marL="12700">
              <a:lnSpc>
                <a:spcPct val="100000"/>
              </a:lnSpc>
              <a:spcBef>
                <a:spcPts val="105"/>
              </a:spcBef>
            </a:pPr>
            <a:r>
              <a:rPr lang="en-IN" sz="2400" b="1" spc="5" dirty="0">
                <a:latin typeface="Trebuchet MS"/>
                <a:cs typeface="Trebuchet MS"/>
              </a:rPr>
              <a:t>Techniques	     : </a:t>
            </a:r>
            <a:r>
              <a:rPr lang="en-IN" sz="2400" spc="5" dirty="0">
                <a:latin typeface="Trebuchet MS"/>
                <a:cs typeface="Trebuchet MS"/>
              </a:rPr>
              <a:t>Used Filter for removing blank columns &amp; IF Formula for                                analysing the Employee Performance</a:t>
            </a:r>
          </a:p>
          <a:p>
            <a:pPr marL="12700">
              <a:lnSpc>
                <a:spcPct val="100000"/>
              </a:lnSpc>
              <a:spcBef>
                <a:spcPts val="105"/>
              </a:spcBef>
            </a:pPr>
            <a:r>
              <a:rPr lang="en-IN" sz="2400" b="1" spc="5" dirty="0">
                <a:latin typeface="Trebuchet MS"/>
                <a:cs typeface="Trebuchet MS"/>
              </a:rPr>
              <a:t>Results              : </a:t>
            </a:r>
            <a:r>
              <a:rPr lang="en-IN" sz="2400" spc="5" dirty="0">
                <a:latin typeface="Trebuchet MS"/>
                <a:cs typeface="Trebuchet MS"/>
              </a:rPr>
              <a:t>Creating Bar Diagram for checking the employee performance</a:t>
            </a:r>
          </a:p>
          <a:p>
            <a:pPr marL="12700">
              <a:lnSpc>
                <a:spcPct val="100000"/>
              </a:lnSpc>
              <a:spcBef>
                <a:spcPts val="105"/>
              </a:spcBef>
            </a:pPr>
            <a:r>
              <a:rPr lang="en-IN" sz="2400" b="1" spc="5" dirty="0">
                <a:latin typeface="Trebuchet MS"/>
                <a:cs typeface="Trebuchet MS"/>
              </a:rPr>
              <a:t>Pivot Table 	     : </a:t>
            </a:r>
            <a:r>
              <a:rPr lang="en-IN" sz="2400" spc="5" dirty="0">
                <a:latin typeface="Trebuchet MS"/>
                <a:cs typeface="Trebuchet MS"/>
              </a:rPr>
              <a:t>Separate the gender wise Employee Performance into 4 category as Very high, High, Medium, Low </a:t>
            </a:r>
          </a:p>
          <a:p>
            <a:pPr marL="12700">
              <a:lnSpc>
                <a:spcPct val="100000"/>
              </a:lnSpc>
              <a:spcBef>
                <a:spcPts val="105"/>
              </a:spcBef>
            </a:pPr>
            <a:r>
              <a:rPr lang="en-IN" sz="2400" b="1" spc="5" dirty="0">
                <a:latin typeface="Trebuchet MS"/>
                <a:cs typeface="Trebuchet MS"/>
              </a:rPr>
              <a:t>Chart Graphs     : </a:t>
            </a:r>
            <a:r>
              <a:rPr lang="en-IN" sz="2400" spc="5" dirty="0">
                <a:latin typeface="Trebuchet MS"/>
                <a:cs typeface="Trebuchet MS"/>
              </a:rPr>
              <a:t>It shows clear performance of employees</a:t>
            </a:r>
          </a:p>
          <a:p>
            <a:pPr marL="12700">
              <a:lnSpc>
                <a:spcPct val="100000"/>
              </a:lnSpc>
              <a:spcBef>
                <a:spcPts val="105"/>
              </a:spcBef>
            </a:pPr>
            <a:endParaRPr lang="en-IN" sz="4800" b="1" spc="5" dirty="0">
              <a:latin typeface="Trebuchet MS"/>
              <a:cs typeface="Trebuchet MS"/>
            </a:endParaRPr>
          </a:p>
          <a:p>
            <a:pPr marL="12700">
              <a:lnSpc>
                <a:spcPct val="100000"/>
              </a:lnSpc>
              <a:spcBef>
                <a:spcPts val="105"/>
              </a:spcBef>
            </a:pPr>
            <a:endParaRPr lang="en-IN" sz="4800" b="1" spc="5" dirty="0">
              <a:latin typeface="Trebuchet MS"/>
              <a:cs typeface="Trebuchet MS"/>
            </a:endParaRPr>
          </a:p>
          <a:p>
            <a:pPr marL="12700">
              <a:lnSpc>
                <a:spcPct val="100000"/>
              </a:lnSpc>
              <a:spcBef>
                <a:spcPts val="105"/>
              </a:spcBef>
            </a:pP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11" name="Chart 10"/>
          <p:cNvGraphicFramePr>
            <a:graphicFrameLocks/>
          </p:cNvGraphicFramePr>
          <p:nvPr>
            <p:extLst>
              <p:ext uri="{D42A27DB-BD31-4B8C-83A1-F6EECF244321}">
                <p14:modId xmlns:p14="http://schemas.microsoft.com/office/powerpoint/2010/main" val="3120929236"/>
              </p:ext>
            </p:extLst>
          </p:nvPr>
        </p:nvGraphicFramePr>
        <p:xfrm>
          <a:off x="1295400" y="1524000"/>
          <a:ext cx="9067800" cy="48006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755332" y="385444"/>
            <a:ext cx="10681335" cy="5170646"/>
          </a:xfrm>
        </p:spPr>
        <p:txBody>
          <a:bodyPr/>
          <a:lstStyle/>
          <a:p>
            <a:r>
              <a:rPr lang="en-US" dirty="0">
                <a:latin typeface="Times New Roman" panose="02020603050405020304" pitchFamily="18" charset="0"/>
                <a:cs typeface="Times New Roman" panose="02020603050405020304" pitchFamily="18" charset="0"/>
              </a:rPr>
              <a:t>Conclusion</a:t>
            </a:r>
            <a:br>
              <a:rPr lang="en-US" dirty="0">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r>
              <a:rPr lang="en-US" sz="2400" b="0" dirty="0">
                <a:latin typeface="Times New Roman" panose="02020603050405020304" pitchFamily="18" charset="0"/>
                <a:cs typeface="Times New Roman" panose="02020603050405020304" pitchFamily="18" charset="0"/>
              </a:rPr>
              <a:t>This having a powerful tools that helps to me understand . This project created an excel </a:t>
            </a:r>
            <a:br>
              <a:rPr lang="en-US" sz="2400" b="0" dirty="0">
                <a:latin typeface="Times New Roman" panose="02020603050405020304" pitchFamily="18" charset="0"/>
                <a:cs typeface="Times New Roman" panose="02020603050405020304" pitchFamily="18" charset="0"/>
              </a:rPr>
            </a:br>
            <a:r>
              <a:rPr lang="en-US" sz="2400" b="0" dirty="0">
                <a:latin typeface="Times New Roman" panose="02020603050405020304" pitchFamily="18" charset="0"/>
                <a:cs typeface="Times New Roman" panose="02020603050405020304" pitchFamily="18" charset="0"/>
              </a:rPr>
              <a:t>dashboard that does just that , it:</a:t>
            </a:r>
            <a:br>
              <a:rPr lang="en-US" sz="2400" b="0" dirty="0">
                <a:latin typeface="Times New Roman" panose="02020603050405020304" pitchFamily="18" charset="0"/>
                <a:cs typeface="Times New Roman" panose="02020603050405020304" pitchFamily="18" charset="0"/>
              </a:rPr>
            </a:br>
            <a:r>
              <a:rPr lang="en-US" sz="2400" b="0" dirty="0">
                <a:latin typeface="Times New Roman" panose="02020603050405020304" pitchFamily="18" charset="0"/>
                <a:cs typeface="Times New Roman" panose="02020603050405020304" pitchFamily="18" charset="0"/>
              </a:rPr>
              <a:t>	Tracks your progress ,</a:t>
            </a:r>
            <a:br>
              <a:rPr lang="en-US" sz="2400" b="0" dirty="0">
                <a:latin typeface="Times New Roman" panose="02020603050405020304" pitchFamily="18" charset="0"/>
                <a:cs typeface="Times New Roman" panose="02020603050405020304" pitchFamily="18" charset="0"/>
              </a:rPr>
            </a:br>
            <a:r>
              <a:rPr lang="en-US" sz="2400" b="0" dirty="0">
                <a:latin typeface="Times New Roman" panose="02020603050405020304" pitchFamily="18" charset="0"/>
                <a:cs typeface="Times New Roman" panose="02020603050405020304" pitchFamily="18" charset="0"/>
              </a:rPr>
              <a:t>	Highlights your strengths and weakneses ,</a:t>
            </a:r>
            <a:br>
              <a:rPr lang="en-US" sz="2400" b="0" dirty="0">
                <a:latin typeface="Times New Roman" panose="02020603050405020304" pitchFamily="18" charset="0"/>
                <a:cs typeface="Times New Roman" panose="02020603050405020304" pitchFamily="18" charset="0"/>
              </a:rPr>
            </a:br>
            <a:r>
              <a:rPr lang="en-US" sz="2400" b="0" dirty="0">
                <a:latin typeface="Times New Roman" panose="02020603050405020304" pitchFamily="18" charset="0"/>
                <a:cs typeface="Times New Roman" panose="02020603050405020304" pitchFamily="18" charset="0"/>
              </a:rPr>
              <a:t>	Helps your supervisor make informed decisions about your growth. </a:t>
            </a:r>
            <a:br>
              <a:rPr lang="en-US" sz="2400" b="0" dirty="0">
                <a:latin typeface="Times New Roman" panose="02020603050405020304" pitchFamily="18" charset="0"/>
                <a:cs typeface="Times New Roman" panose="02020603050405020304" pitchFamily="18" charset="0"/>
              </a:rPr>
            </a:br>
            <a:br>
              <a:rPr lang="en-US" sz="2400" b="0" dirty="0">
                <a:latin typeface="Times New Roman" panose="02020603050405020304" pitchFamily="18" charset="0"/>
                <a:cs typeface="Times New Roman" panose="02020603050405020304" pitchFamily="18" charset="0"/>
              </a:rPr>
            </a:br>
            <a:r>
              <a:rPr lang="en-US" sz="2400" b="0" dirty="0">
                <a:latin typeface="Times New Roman" panose="02020603050405020304" pitchFamily="18" charset="0"/>
                <a:cs typeface="Times New Roman" panose="02020603050405020304" pitchFamily="18" charset="0"/>
              </a:rPr>
              <a:t>This project can help me like;</a:t>
            </a:r>
            <a:br>
              <a:rPr lang="en-US" sz="2400" b="0" dirty="0">
                <a:latin typeface="Times New Roman" panose="02020603050405020304" pitchFamily="18" charset="0"/>
                <a:cs typeface="Times New Roman" panose="02020603050405020304" pitchFamily="18" charset="0"/>
              </a:rPr>
            </a:br>
            <a:r>
              <a:rPr lang="en-US" sz="2400" b="0" dirty="0">
                <a:latin typeface="Times New Roman" panose="02020603050405020304" pitchFamily="18" charset="0"/>
                <a:cs typeface="Times New Roman" panose="02020603050405020304" pitchFamily="18" charset="0"/>
              </a:rPr>
              <a:t>	Improve skills ,</a:t>
            </a:r>
            <a:br>
              <a:rPr lang="en-US" sz="2400" b="0" dirty="0">
                <a:latin typeface="Times New Roman" panose="02020603050405020304" pitchFamily="18" charset="0"/>
                <a:cs typeface="Times New Roman" panose="02020603050405020304" pitchFamily="18" charset="0"/>
              </a:rPr>
            </a:br>
            <a:r>
              <a:rPr lang="en-US" sz="2400" b="0" dirty="0">
                <a:latin typeface="Times New Roman" panose="02020603050405020304" pitchFamily="18" charset="0"/>
                <a:cs typeface="Times New Roman" panose="02020603050405020304" pitchFamily="18" charset="0"/>
              </a:rPr>
              <a:t>	Get better job opportunities,</a:t>
            </a:r>
            <a:br>
              <a:rPr lang="en-US" sz="2400" b="0" dirty="0">
                <a:latin typeface="Times New Roman" panose="02020603050405020304" pitchFamily="18" charset="0"/>
                <a:cs typeface="Times New Roman" panose="02020603050405020304" pitchFamily="18" charset="0"/>
              </a:rPr>
            </a:br>
            <a:r>
              <a:rPr lang="en-US" sz="2400" b="0" dirty="0">
                <a:latin typeface="Times New Roman" panose="02020603050405020304" pitchFamily="18" charset="0"/>
                <a:cs typeface="Times New Roman" panose="02020603050405020304" pitchFamily="18" charset="0"/>
              </a:rPr>
              <a:t>	Achieve career goals.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4933402"/>
          </a:xfrm>
          <a:prstGeom prst="rect">
            <a:avLst/>
          </a:prstGeom>
        </p:spPr>
        <p:txBody>
          <a:bodyPr vert="horz" wrap="square" lIns="0" tIns="16510" rIns="0" bIns="0" rtlCol="0">
            <a:spAutoFit/>
          </a:bodyPr>
          <a:lstStyle/>
          <a:p>
            <a:pPr marL="12700" algn="l">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br>
              <a:rPr lang="en-IN" sz="4250" spc="10" dirty="0"/>
            </a:br>
            <a:br>
              <a:rPr lang="en-IN" sz="4250" spc="10" dirty="0"/>
            </a:br>
            <a:r>
              <a:rPr lang="en-IN" sz="2400" b="0" spc="10" dirty="0"/>
              <a:t>The tool should track performance ratings ,calculate individual scores,and provide insights into departmental and organizational trends.</a:t>
            </a:r>
            <a:br>
              <a:rPr lang="en-IN" sz="2400" b="0" spc="10" dirty="0"/>
            </a:br>
            <a:r>
              <a:rPr lang="en-IN" sz="2400" b="0" spc="10" dirty="0"/>
              <a:t>By leveraging data analytics,I aim to enhance employee growth,optimize talent allocation,and boost organizational success.</a:t>
            </a:r>
            <a:br>
              <a:rPr lang="en-IN" sz="4250" spc="10" dirty="0"/>
            </a:b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1938992"/>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.Employee performance analysis using excel project to develop an excel dashboard to analysis employee performance, track data , and provide insights for informed decisions on talent development and growth.</a:t>
            </a:r>
          </a:p>
          <a:p>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3709990"/>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br>
              <a:rPr lang="en-IN" sz="3200" spc="5" dirty="0"/>
            </a:br>
            <a:br>
              <a:rPr lang="en-IN" sz="3200" spc="5" dirty="0"/>
            </a:br>
            <a:r>
              <a:rPr lang="en-IN" sz="2400" b="0" spc="5" dirty="0"/>
              <a:t>Employee</a:t>
            </a:r>
            <a:br>
              <a:rPr lang="en-IN" sz="2400" b="0" spc="5" dirty="0"/>
            </a:br>
            <a:r>
              <a:rPr lang="en-IN" sz="2400" b="0" spc="5" dirty="0"/>
              <a:t>Employers</a:t>
            </a:r>
            <a:br>
              <a:rPr lang="en-IN" sz="2400" b="0" spc="5" dirty="0"/>
            </a:br>
            <a:r>
              <a:rPr lang="en-IN" sz="2400" b="0" spc="5" dirty="0"/>
              <a:t>Organisation</a:t>
            </a:r>
            <a:br>
              <a:rPr lang="en-IN" sz="2400" b="0" spc="5" dirty="0"/>
            </a:br>
            <a:r>
              <a:rPr lang="en-IN" sz="2400" b="0" spc="5" dirty="0"/>
              <a:t>Different industries</a:t>
            </a:r>
            <a:br>
              <a:rPr lang="en-IN" sz="2400" b="0" spc="5" dirty="0"/>
            </a:br>
            <a:r>
              <a:rPr lang="en-IN" sz="2400" b="0" spc="5" dirty="0"/>
              <a:t>IT sectors</a:t>
            </a:r>
            <a:br>
              <a:rPr lang="en-IN" sz="2400" b="0" spc="5" dirty="0"/>
            </a:br>
            <a:r>
              <a:rPr lang="en-IN" sz="2400" b="0" spc="5" dirty="0"/>
              <a:t>Senior leaderships</a:t>
            </a:r>
            <a:br>
              <a:rPr lang="en-IN" sz="2400" b="0" spc="5" dirty="0"/>
            </a:br>
            <a:r>
              <a:rPr lang="en-IN" sz="2400" b="0" spc="5" dirty="0"/>
              <a:t>HR Analysts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2783454"/>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br>
              <a:rPr lang="en-IN" sz="3600" dirty="0"/>
            </a:br>
            <a:br>
              <a:rPr lang="en-IN" sz="3600" dirty="0"/>
            </a:br>
            <a:r>
              <a:rPr lang="en-IN" sz="3600" dirty="0"/>
              <a:t>			</a:t>
            </a:r>
            <a:r>
              <a:rPr lang="en-IN" sz="2400" b="0" dirty="0"/>
              <a:t>Filtering-missing </a:t>
            </a:r>
            <a:br>
              <a:rPr lang="en-IN" sz="2400" b="0" dirty="0"/>
            </a:br>
            <a:r>
              <a:rPr lang="en-IN" sz="2400" b="0" dirty="0"/>
              <a:t>			chats - visualization , reports</a:t>
            </a:r>
            <a:br>
              <a:rPr lang="en-IN" sz="2400" b="0" dirty="0"/>
            </a:br>
            <a:r>
              <a:rPr lang="en-IN" sz="2400" b="0" dirty="0"/>
              <a:t>			Pivot table-summary</a:t>
            </a:r>
            <a:br>
              <a:rPr lang="en-IN" sz="2400" b="0" dirty="0"/>
            </a:br>
            <a:r>
              <a:rPr lang="en-IN" sz="2400" b="0" dirty="0"/>
              <a:t>			Conditional techniques identify</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685800" y="381000"/>
            <a:ext cx="10681335" cy="5170646"/>
          </a:xfrm>
        </p:spPr>
        <p:txBody>
          <a:bodyPr/>
          <a:lstStyle/>
          <a:p>
            <a:r>
              <a:rPr lang="en-IN" dirty="0"/>
              <a:t>Dataset Description</a:t>
            </a:r>
            <a:br>
              <a:rPr lang="en-IN" dirty="0"/>
            </a:br>
            <a:br>
              <a:rPr lang="en-IN" dirty="0"/>
            </a:br>
            <a:r>
              <a:rPr lang="en-IN" sz="2400" b="0" dirty="0"/>
              <a:t>Employee dataset- kaggle</a:t>
            </a:r>
            <a:br>
              <a:rPr lang="en-IN" sz="2400" b="0" dirty="0"/>
            </a:br>
            <a:r>
              <a:rPr lang="en-IN" sz="2400" b="0" dirty="0"/>
              <a:t>26 features</a:t>
            </a:r>
            <a:br>
              <a:rPr lang="en-IN" sz="2400" b="0" dirty="0"/>
            </a:br>
            <a:r>
              <a:rPr lang="en-IN" sz="2400" b="0" dirty="0"/>
              <a:t>9features</a:t>
            </a:r>
            <a:br>
              <a:rPr lang="en-IN" sz="2400" b="0" dirty="0"/>
            </a:br>
            <a:r>
              <a:rPr lang="en-IN" sz="2400" b="0" dirty="0"/>
              <a:t>Employee id</a:t>
            </a:r>
            <a:br>
              <a:rPr lang="en-IN" sz="2400" b="0" dirty="0"/>
            </a:br>
            <a:r>
              <a:rPr lang="en-IN" sz="2400" b="0" dirty="0"/>
              <a:t>Name-text</a:t>
            </a:r>
            <a:br>
              <a:rPr lang="en-IN" sz="2400" b="0" dirty="0"/>
            </a:br>
            <a:r>
              <a:rPr lang="en-IN" sz="2400" b="0" dirty="0"/>
              <a:t>Rating-numeric</a:t>
            </a:r>
            <a:br>
              <a:rPr lang="en-IN" sz="2400" b="0" dirty="0"/>
            </a:br>
            <a:r>
              <a:rPr lang="en-IN" sz="2400" b="0" dirty="0"/>
              <a:t>Performance-text</a:t>
            </a:r>
            <a:br>
              <a:rPr lang="en-IN" sz="2400" b="0" dirty="0"/>
            </a:br>
            <a:r>
              <a:rPr lang="en-IN" sz="2400" b="0" dirty="0"/>
              <a:t>Gender[ Female,Male ]</a:t>
            </a:r>
            <a:br>
              <a:rPr lang="en-IN" sz="2400" b="0" dirty="0"/>
            </a:br>
            <a:r>
              <a:rPr lang="en-IN" sz="2400" b="0" dirty="0"/>
              <a:t>Business unit-text</a:t>
            </a:r>
            <a:br>
              <a:rPr lang="en-IN" sz="2400" b="0" dirty="0"/>
            </a:br>
            <a:r>
              <a:rPr lang="en-IN" sz="2400" b="0" dirty="0"/>
              <a:t>Business type-text</a:t>
            </a:r>
            <a:endParaRPr lang="en-IN"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337143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br>
              <a:rPr lang="en-IN" sz="4250" spc="20" dirty="0"/>
            </a:br>
            <a:br>
              <a:rPr lang="en-IN" sz="4250" spc="20" dirty="0"/>
            </a:br>
            <a:r>
              <a:rPr lang="en-IN" sz="4250" spc="20" dirty="0"/>
              <a:t>                </a:t>
            </a:r>
            <a:r>
              <a:rPr lang="en-IN" sz="2400" b="0" spc="20" dirty="0"/>
              <a:t>Border</a:t>
            </a:r>
            <a:br>
              <a:rPr lang="en-IN" sz="2400" b="0" spc="20" dirty="0"/>
            </a:br>
            <a:r>
              <a:rPr lang="en-IN" sz="2400" b="0" spc="20" dirty="0"/>
              <a:t>		        Alignment</a:t>
            </a:r>
            <a:br>
              <a:rPr lang="en-IN" sz="2400" b="0" spc="20" dirty="0"/>
            </a:br>
            <a:r>
              <a:rPr lang="en-IN" sz="2400" b="0" spc="20" dirty="0"/>
              <a:t>                           Heading colour</a:t>
            </a:r>
            <a:br>
              <a:rPr lang="en-IN" sz="2400" b="0" spc="20" dirty="0"/>
            </a:br>
            <a:endParaRPr sz="4250" b="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290</TotalTime>
  <Words>145</Words>
  <Application>Microsoft Office PowerPoint</Application>
  <PresentationFormat>Widescreen</PresentationFormat>
  <Paragraphs>50</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  The tool should track performance ratings ,calculate individual scores,and provide insights into departmental and organizational trends. By leveraging data analytics,I aim to enhance employee growth,optimize talent allocation,and boost organizational success. </vt:lpstr>
      <vt:lpstr>PROJECT OVERVIEW</vt:lpstr>
      <vt:lpstr>WHO ARE THE END USERS?  Employee Employers Organisation Different industries IT sectors Senior leaderships HR Analysts</vt:lpstr>
      <vt:lpstr>OUR SOLUTION AND ITS VALUE PROPOSITION     Filtering-missing     chats - visualization , reports    Pivot table-summary    Conditional techniques identify</vt:lpstr>
      <vt:lpstr>Dataset Description  Employee dataset- kaggle 26 features 9features Employee id Name-text Rating-numeric Performance-text Gender[ Female,Male ] Business unit-text Business type-text</vt:lpstr>
      <vt:lpstr>THE "WOW" IN OUR SOLUTION                  Border           Alignment                            Heading colour </vt:lpstr>
      <vt:lpstr>PowerPoint Presentation</vt:lpstr>
      <vt:lpstr>RESULTS</vt:lpstr>
      <vt:lpstr>Conclusion  This having a powerful tools that helps to me understand . This project created an excel  dashboard that does just that , it:  Tracks your progress ,  Highlights your strengths and weakneses ,  Helps your supervisor make informed decisions about your growth.   This project can help me like;  Improve skills ,  Get better job opportunities,  Achieve career goals.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gopiche803@gmail.com</cp:lastModifiedBy>
  <cp:revision>33</cp:revision>
  <dcterms:created xsi:type="dcterms:W3CDTF">2024-03-29T15:07:22Z</dcterms:created>
  <dcterms:modified xsi:type="dcterms:W3CDTF">2024-09-02T13:05:30Z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