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3" r:id="rId2"/>
    <p:sldId id="289" r:id="rId3"/>
    <p:sldId id="256" r:id="rId4"/>
    <p:sldId id="280" r:id="rId5"/>
    <p:sldId id="257" r:id="rId6"/>
    <p:sldId id="284" r:id="rId7"/>
    <p:sldId id="258" r:id="rId8"/>
    <p:sldId id="260" r:id="rId9"/>
    <p:sldId id="261" r:id="rId10"/>
    <p:sldId id="262" r:id="rId11"/>
    <p:sldId id="285" r:id="rId12"/>
    <p:sldId id="286" r:id="rId13"/>
    <p:sldId id="287" r:id="rId14"/>
    <p:sldId id="28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34D11-7E56-EA4F-2061-156915DBF3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7EE2AF2-0436-CC40-E20D-2F9777C977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8CCF261-8F17-073A-A9FC-4EF4B4FCB8F3}"/>
              </a:ext>
            </a:extLst>
          </p:cNvPr>
          <p:cNvSpPr>
            <a:spLocks noGrp="1"/>
          </p:cNvSpPr>
          <p:nvPr>
            <p:ph type="dt" sz="half" idx="10"/>
          </p:nvPr>
        </p:nvSpPr>
        <p:spPr/>
        <p:txBody>
          <a:bodyPr/>
          <a:lstStyle/>
          <a:p>
            <a:fld id="{7B644DB8-5F43-45DC-AB52-35DA5C73F714}" type="datetimeFigureOut">
              <a:rPr lang="en-IN" smtClean="0"/>
              <a:t>23-04-2023</a:t>
            </a:fld>
            <a:endParaRPr lang="en-IN"/>
          </a:p>
        </p:txBody>
      </p:sp>
      <p:sp>
        <p:nvSpPr>
          <p:cNvPr id="5" name="Footer Placeholder 4">
            <a:extLst>
              <a:ext uri="{FF2B5EF4-FFF2-40B4-BE49-F238E27FC236}">
                <a16:creationId xmlns:a16="http://schemas.microsoft.com/office/drawing/2014/main" id="{AB1183B8-0735-5D68-7AB4-FE52410E43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C74887-97D2-DA31-8B78-CF0C1F653D08}"/>
              </a:ext>
            </a:extLst>
          </p:cNvPr>
          <p:cNvSpPr>
            <a:spLocks noGrp="1"/>
          </p:cNvSpPr>
          <p:nvPr>
            <p:ph type="sldNum" sz="quarter" idx="12"/>
          </p:nvPr>
        </p:nvSpPr>
        <p:spPr/>
        <p:txBody>
          <a:bodyPr/>
          <a:lstStyle/>
          <a:p>
            <a:fld id="{0C2623EB-9E0E-45C3-99BA-1E8A82C70190}" type="slidenum">
              <a:rPr lang="en-IN" smtClean="0"/>
              <a:t>‹#›</a:t>
            </a:fld>
            <a:endParaRPr lang="en-IN"/>
          </a:p>
        </p:txBody>
      </p:sp>
    </p:spTree>
    <p:extLst>
      <p:ext uri="{BB962C8B-B14F-4D97-AF65-F5344CB8AC3E}">
        <p14:creationId xmlns:p14="http://schemas.microsoft.com/office/powerpoint/2010/main" val="1247982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730D4-3487-57F6-E2EC-5BB33A57D0D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DB01686-B82B-6B55-09DB-B17DE9336E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DE0D3D-4F96-30A8-8DF3-104BF48FC982}"/>
              </a:ext>
            </a:extLst>
          </p:cNvPr>
          <p:cNvSpPr>
            <a:spLocks noGrp="1"/>
          </p:cNvSpPr>
          <p:nvPr>
            <p:ph type="dt" sz="half" idx="10"/>
          </p:nvPr>
        </p:nvSpPr>
        <p:spPr/>
        <p:txBody>
          <a:bodyPr/>
          <a:lstStyle/>
          <a:p>
            <a:fld id="{7B644DB8-5F43-45DC-AB52-35DA5C73F714}" type="datetimeFigureOut">
              <a:rPr lang="en-IN" smtClean="0"/>
              <a:t>23-04-2023</a:t>
            </a:fld>
            <a:endParaRPr lang="en-IN"/>
          </a:p>
        </p:txBody>
      </p:sp>
      <p:sp>
        <p:nvSpPr>
          <p:cNvPr id="5" name="Footer Placeholder 4">
            <a:extLst>
              <a:ext uri="{FF2B5EF4-FFF2-40B4-BE49-F238E27FC236}">
                <a16:creationId xmlns:a16="http://schemas.microsoft.com/office/drawing/2014/main" id="{BB914023-869E-1079-70BA-57C3A0A2BA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D760D0-A898-7230-9781-F615B30C13AC}"/>
              </a:ext>
            </a:extLst>
          </p:cNvPr>
          <p:cNvSpPr>
            <a:spLocks noGrp="1"/>
          </p:cNvSpPr>
          <p:nvPr>
            <p:ph type="sldNum" sz="quarter" idx="12"/>
          </p:nvPr>
        </p:nvSpPr>
        <p:spPr/>
        <p:txBody>
          <a:bodyPr/>
          <a:lstStyle/>
          <a:p>
            <a:fld id="{0C2623EB-9E0E-45C3-99BA-1E8A82C70190}" type="slidenum">
              <a:rPr lang="en-IN" smtClean="0"/>
              <a:t>‹#›</a:t>
            </a:fld>
            <a:endParaRPr lang="en-IN"/>
          </a:p>
        </p:txBody>
      </p:sp>
    </p:spTree>
    <p:extLst>
      <p:ext uri="{BB962C8B-B14F-4D97-AF65-F5344CB8AC3E}">
        <p14:creationId xmlns:p14="http://schemas.microsoft.com/office/powerpoint/2010/main" val="3277949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9C5BBD-8249-856F-1BC4-F59C5AED207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B56DE3E-B6D9-6A4D-A9A1-8C4E18D67B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FFA03C-98BA-E095-1D37-A19E0FBE1EEE}"/>
              </a:ext>
            </a:extLst>
          </p:cNvPr>
          <p:cNvSpPr>
            <a:spLocks noGrp="1"/>
          </p:cNvSpPr>
          <p:nvPr>
            <p:ph type="dt" sz="half" idx="10"/>
          </p:nvPr>
        </p:nvSpPr>
        <p:spPr/>
        <p:txBody>
          <a:bodyPr/>
          <a:lstStyle/>
          <a:p>
            <a:fld id="{7B644DB8-5F43-45DC-AB52-35DA5C73F714}" type="datetimeFigureOut">
              <a:rPr lang="en-IN" smtClean="0"/>
              <a:t>23-04-2023</a:t>
            </a:fld>
            <a:endParaRPr lang="en-IN"/>
          </a:p>
        </p:txBody>
      </p:sp>
      <p:sp>
        <p:nvSpPr>
          <p:cNvPr id="5" name="Footer Placeholder 4">
            <a:extLst>
              <a:ext uri="{FF2B5EF4-FFF2-40B4-BE49-F238E27FC236}">
                <a16:creationId xmlns:a16="http://schemas.microsoft.com/office/drawing/2014/main" id="{036BFB0A-C3C1-9844-6666-E7EB28A1AE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83BDB7-BE44-7C83-2B7B-4C50983192C5}"/>
              </a:ext>
            </a:extLst>
          </p:cNvPr>
          <p:cNvSpPr>
            <a:spLocks noGrp="1"/>
          </p:cNvSpPr>
          <p:nvPr>
            <p:ph type="sldNum" sz="quarter" idx="12"/>
          </p:nvPr>
        </p:nvSpPr>
        <p:spPr/>
        <p:txBody>
          <a:bodyPr/>
          <a:lstStyle/>
          <a:p>
            <a:fld id="{0C2623EB-9E0E-45C3-99BA-1E8A82C70190}" type="slidenum">
              <a:rPr lang="en-IN" smtClean="0"/>
              <a:t>‹#›</a:t>
            </a:fld>
            <a:endParaRPr lang="en-IN"/>
          </a:p>
        </p:txBody>
      </p:sp>
    </p:spTree>
    <p:extLst>
      <p:ext uri="{BB962C8B-B14F-4D97-AF65-F5344CB8AC3E}">
        <p14:creationId xmlns:p14="http://schemas.microsoft.com/office/powerpoint/2010/main" val="3271314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4B43E-7482-7BB6-2991-D9CB852629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58455C2-DAA9-522C-0D73-6C1329BE92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C669ED-303E-F01B-3255-D999BA306DFD}"/>
              </a:ext>
            </a:extLst>
          </p:cNvPr>
          <p:cNvSpPr>
            <a:spLocks noGrp="1"/>
          </p:cNvSpPr>
          <p:nvPr>
            <p:ph type="dt" sz="half" idx="10"/>
          </p:nvPr>
        </p:nvSpPr>
        <p:spPr/>
        <p:txBody>
          <a:bodyPr/>
          <a:lstStyle/>
          <a:p>
            <a:fld id="{7B644DB8-5F43-45DC-AB52-35DA5C73F714}" type="datetimeFigureOut">
              <a:rPr lang="en-IN" smtClean="0"/>
              <a:t>23-04-2023</a:t>
            </a:fld>
            <a:endParaRPr lang="en-IN"/>
          </a:p>
        </p:txBody>
      </p:sp>
      <p:sp>
        <p:nvSpPr>
          <p:cNvPr id="5" name="Footer Placeholder 4">
            <a:extLst>
              <a:ext uri="{FF2B5EF4-FFF2-40B4-BE49-F238E27FC236}">
                <a16:creationId xmlns:a16="http://schemas.microsoft.com/office/drawing/2014/main" id="{43C5A389-ED20-0C77-CD28-C9E8236329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0A35D2-CD0B-7469-2800-E399F28C1E00}"/>
              </a:ext>
            </a:extLst>
          </p:cNvPr>
          <p:cNvSpPr>
            <a:spLocks noGrp="1"/>
          </p:cNvSpPr>
          <p:nvPr>
            <p:ph type="sldNum" sz="quarter" idx="12"/>
          </p:nvPr>
        </p:nvSpPr>
        <p:spPr/>
        <p:txBody>
          <a:bodyPr/>
          <a:lstStyle/>
          <a:p>
            <a:fld id="{0C2623EB-9E0E-45C3-99BA-1E8A82C70190}" type="slidenum">
              <a:rPr lang="en-IN" smtClean="0"/>
              <a:t>‹#›</a:t>
            </a:fld>
            <a:endParaRPr lang="en-IN"/>
          </a:p>
        </p:txBody>
      </p:sp>
    </p:spTree>
    <p:extLst>
      <p:ext uri="{BB962C8B-B14F-4D97-AF65-F5344CB8AC3E}">
        <p14:creationId xmlns:p14="http://schemas.microsoft.com/office/powerpoint/2010/main" val="3777284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ECE40-6187-C045-C2F3-2359A80972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C00805E-E0C4-9BA0-6507-F873313AC7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EC8A0B-DEC1-269D-90FA-404929785F22}"/>
              </a:ext>
            </a:extLst>
          </p:cNvPr>
          <p:cNvSpPr>
            <a:spLocks noGrp="1"/>
          </p:cNvSpPr>
          <p:nvPr>
            <p:ph type="dt" sz="half" idx="10"/>
          </p:nvPr>
        </p:nvSpPr>
        <p:spPr/>
        <p:txBody>
          <a:bodyPr/>
          <a:lstStyle/>
          <a:p>
            <a:fld id="{7B644DB8-5F43-45DC-AB52-35DA5C73F714}" type="datetimeFigureOut">
              <a:rPr lang="en-IN" smtClean="0"/>
              <a:t>23-04-2023</a:t>
            </a:fld>
            <a:endParaRPr lang="en-IN"/>
          </a:p>
        </p:txBody>
      </p:sp>
      <p:sp>
        <p:nvSpPr>
          <p:cNvPr id="5" name="Footer Placeholder 4">
            <a:extLst>
              <a:ext uri="{FF2B5EF4-FFF2-40B4-BE49-F238E27FC236}">
                <a16:creationId xmlns:a16="http://schemas.microsoft.com/office/drawing/2014/main" id="{ABFFD7C1-E100-F850-D9DE-65A54804DE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8EDFD3-A8C6-75A1-EABF-E9A5AFB72310}"/>
              </a:ext>
            </a:extLst>
          </p:cNvPr>
          <p:cNvSpPr>
            <a:spLocks noGrp="1"/>
          </p:cNvSpPr>
          <p:nvPr>
            <p:ph type="sldNum" sz="quarter" idx="12"/>
          </p:nvPr>
        </p:nvSpPr>
        <p:spPr/>
        <p:txBody>
          <a:bodyPr/>
          <a:lstStyle/>
          <a:p>
            <a:fld id="{0C2623EB-9E0E-45C3-99BA-1E8A82C70190}" type="slidenum">
              <a:rPr lang="en-IN" smtClean="0"/>
              <a:t>‹#›</a:t>
            </a:fld>
            <a:endParaRPr lang="en-IN"/>
          </a:p>
        </p:txBody>
      </p:sp>
    </p:spTree>
    <p:extLst>
      <p:ext uri="{BB962C8B-B14F-4D97-AF65-F5344CB8AC3E}">
        <p14:creationId xmlns:p14="http://schemas.microsoft.com/office/powerpoint/2010/main" val="3416324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D718A-B393-0CEE-F4F5-91495DB8424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5F44BF1-1638-81F4-1B69-C96D0127AD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485249E-6074-C521-2AB4-828685910A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29177A5-B1DD-C241-0B3C-3DAF70B51C24}"/>
              </a:ext>
            </a:extLst>
          </p:cNvPr>
          <p:cNvSpPr>
            <a:spLocks noGrp="1"/>
          </p:cNvSpPr>
          <p:nvPr>
            <p:ph type="dt" sz="half" idx="10"/>
          </p:nvPr>
        </p:nvSpPr>
        <p:spPr/>
        <p:txBody>
          <a:bodyPr/>
          <a:lstStyle/>
          <a:p>
            <a:fld id="{7B644DB8-5F43-45DC-AB52-35DA5C73F714}" type="datetimeFigureOut">
              <a:rPr lang="en-IN" smtClean="0"/>
              <a:t>23-04-2023</a:t>
            </a:fld>
            <a:endParaRPr lang="en-IN"/>
          </a:p>
        </p:txBody>
      </p:sp>
      <p:sp>
        <p:nvSpPr>
          <p:cNvPr id="6" name="Footer Placeholder 5">
            <a:extLst>
              <a:ext uri="{FF2B5EF4-FFF2-40B4-BE49-F238E27FC236}">
                <a16:creationId xmlns:a16="http://schemas.microsoft.com/office/drawing/2014/main" id="{70F270D8-00C6-E950-6AA5-A4C5F23BD4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716DD5B-A28C-FE4D-2D42-AFA13221F9CE}"/>
              </a:ext>
            </a:extLst>
          </p:cNvPr>
          <p:cNvSpPr>
            <a:spLocks noGrp="1"/>
          </p:cNvSpPr>
          <p:nvPr>
            <p:ph type="sldNum" sz="quarter" idx="12"/>
          </p:nvPr>
        </p:nvSpPr>
        <p:spPr/>
        <p:txBody>
          <a:bodyPr/>
          <a:lstStyle/>
          <a:p>
            <a:fld id="{0C2623EB-9E0E-45C3-99BA-1E8A82C70190}" type="slidenum">
              <a:rPr lang="en-IN" smtClean="0"/>
              <a:t>‹#›</a:t>
            </a:fld>
            <a:endParaRPr lang="en-IN"/>
          </a:p>
        </p:txBody>
      </p:sp>
    </p:spTree>
    <p:extLst>
      <p:ext uri="{BB962C8B-B14F-4D97-AF65-F5344CB8AC3E}">
        <p14:creationId xmlns:p14="http://schemas.microsoft.com/office/powerpoint/2010/main" val="3195131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40E6E-E214-3E9F-3647-3877E0CABB0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CBD7D89-AD7D-AA48-DB95-BC2B615BD1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811BF3-E2D7-37AC-EDD7-0E325B6A12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973B893-4B4A-AF57-8B7C-07AF28C9D4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7C68BC-958A-EB23-1549-AF8F5852DD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1F6D14C-42F4-4B20-7E37-8ABC7387CF2B}"/>
              </a:ext>
            </a:extLst>
          </p:cNvPr>
          <p:cNvSpPr>
            <a:spLocks noGrp="1"/>
          </p:cNvSpPr>
          <p:nvPr>
            <p:ph type="dt" sz="half" idx="10"/>
          </p:nvPr>
        </p:nvSpPr>
        <p:spPr/>
        <p:txBody>
          <a:bodyPr/>
          <a:lstStyle/>
          <a:p>
            <a:fld id="{7B644DB8-5F43-45DC-AB52-35DA5C73F714}" type="datetimeFigureOut">
              <a:rPr lang="en-IN" smtClean="0"/>
              <a:t>23-04-2023</a:t>
            </a:fld>
            <a:endParaRPr lang="en-IN"/>
          </a:p>
        </p:txBody>
      </p:sp>
      <p:sp>
        <p:nvSpPr>
          <p:cNvPr id="8" name="Footer Placeholder 7">
            <a:extLst>
              <a:ext uri="{FF2B5EF4-FFF2-40B4-BE49-F238E27FC236}">
                <a16:creationId xmlns:a16="http://schemas.microsoft.com/office/drawing/2014/main" id="{37D4927A-2AF7-46F8-6CB7-3B231468530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D1FD0CF-45D5-9A85-D506-C4A2B882A221}"/>
              </a:ext>
            </a:extLst>
          </p:cNvPr>
          <p:cNvSpPr>
            <a:spLocks noGrp="1"/>
          </p:cNvSpPr>
          <p:nvPr>
            <p:ph type="sldNum" sz="quarter" idx="12"/>
          </p:nvPr>
        </p:nvSpPr>
        <p:spPr/>
        <p:txBody>
          <a:bodyPr/>
          <a:lstStyle/>
          <a:p>
            <a:fld id="{0C2623EB-9E0E-45C3-99BA-1E8A82C70190}" type="slidenum">
              <a:rPr lang="en-IN" smtClean="0"/>
              <a:t>‹#›</a:t>
            </a:fld>
            <a:endParaRPr lang="en-IN"/>
          </a:p>
        </p:txBody>
      </p:sp>
    </p:spTree>
    <p:extLst>
      <p:ext uri="{BB962C8B-B14F-4D97-AF65-F5344CB8AC3E}">
        <p14:creationId xmlns:p14="http://schemas.microsoft.com/office/powerpoint/2010/main" val="2772975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89958-19C3-F064-6B25-AFF886DFD36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1390B03-7D97-66C9-D955-CE3DFD3A1904}"/>
              </a:ext>
            </a:extLst>
          </p:cNvPr>
          <p:cNvSpPr>
            <a:spLocks noGrp="1"/>
          </p:cNvSpPr>
          <p:nvPr>
            <p:ph type="dt" sz="half" idx="10"/>
          </p:nvPr>
        </p:nvSpPr>
        <p:spPr/>
        <p:txBody>
          <a:bodyPr/>
          <a:lstStyle/>
          <a:p>
            <a:fld id="{7B644DB8-5F43-45DC-AB52-35DA5C73F714}" type="datetimeFigureOut">
              <a:rPr lang="en-IN" smtClean="0"/>
              <a:t>23-04-2023</a:t>
            </a:fld>
            <a:endParaRPr lang="en-IN"/>
          </a:p>
        </p:txBody>
      </p:sp>
      <p:sp>
        <p:nvSpPr>
          <p:cNvPr id="4" name="Footer Placeholder 3">
            <a:extLst>
              <a:ext uri="{FF2B5EF4-FFF2-40B4-BE49-F238E27FC236}">
                <a16:creationId xmlns:a16="http://schemas.microsoft.com/office/drawing/2014/main" id="{E9AF379E-8334-01CC-5A0B-2FE28E370E2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54D3E0A-FAD5-9F1D-9DA5-39EE5191636D}"/>
              </a:ext>
            </a:extLst>
          </p:cNvPr>
          <p:cNvSpPr>
            <a:spLocks noGrp="1"/>
          </p:cNvSpPr>
          <p:nvPr>
            <p:ph type="sldNum" sz="quarter" idx="12"/>
          </p:nvPr>
        </p:nvSpPr>
        <p:spPr/>
        <p:txBody>
          <a:bodyPr/>
          <a:lstStyle/>
          <a:p>
            <a:fld id="{0C2623EB-9E0E-45C3-99BA-1E8A82C70190}" type="slidenum">
              <a:rPr lang="en-IN" smtClean="0"/>
              <a:t>‹#›</a:t>
            </a:fld>
            <a:endParaRPr lang="en-IN"/>
          </a:p>
        </p:txBody>
      </p:sp>
    </p:spTree>
    <p:extLst>
      <p:ext uri="{BB962C8B-B14F-4D97-AF65-F5344CB8AC3E}">
        <p14:creationId xmlns:p14="http://schemas.microsoft.com/office/powerpoint/2010/main" val="4261346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4156D1-310E-1DDD-2746-E9646B0516D1}"/>
              </a:ext>
            </a:extLst>
          </p:cNvPr>
          <p:cNvSpPr>
            <a:spLocks noGrp="1"/>
          </p:cNvSpPr>
          <p:nvPr>
            <p:ph type="dt" sz="half" idx="10"/>
          </p:nvPr>
        </p:nvSpPr>
        <p:spPr/>
        <p:txBody>
          <a:bodyPr/>
          <a:lstStyle/>
          <a:p>
            <a:fld id="{7B644DB8-5F43-45DC-AB52-35DA5C73F714}" type="datetimeFigureOut">
              <a:rPr lang="en-IN" smtClean="0"/>
              <a:t>23-04-2023</a:t>
            </a:fld>
            <a:endParaRPr lang="en-IN"/>
          </a:p>
        </p:txBody>
      </p:sp>
      <p:sp>
        <p:nvSpPr>
          <p:cNvPr id="3" name="Footer Placeholder 2">
            <a:extLst>
              <a:ext uri="{FF2B5EF4-FFF2-40B4-BE49-F238E27FC236}">
                <a16:creationId xmlns:a16="http://schemas.microsoft.com/office/drawing/2014/main" id="{D39240ED-5E1F-38FD-E2B5-835B1DBD74C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8CF3E0C-2A38-571A-7600-B546E4F7463A}"/>
              </a:ext>
            </a:extLst>
          </p:cNvPr>
          <p:cNvSpPr>
            <a:spLocks noGrp="1"/>
          </p:cNvSpPr>
          <p:nvPr>
            <p:ph type="sldNum" sz="quarter" idx="12"/>
          </p:nvPr>
        </p:nvSpPr>
        <p:spPr/>
        <p:txBody>
          <a:bodyPr/>
          <a:lstStyle/>
          <a:p>
            <a:fld id="{0C2623EB-9E0E-45C3-99BA-1E8A82C70190}" type="slidenum">
              <a:rPr lang="en-IN" smtClean="0"/>
              <a:t>‹#›</a:t>
            </a:fld>
            <a:endParaRPr lang="en-IN"/>
          </a:p>
        </p:txBody>
      </p:sp>
    </p:spTree>
    <p:extLst>
      <p:ext uri="{BB962C8B-B14F-4D97-AF65-F5344CB8AC3E}">
        <p14:creationId xmlns:p14="http://schemas.microsoft.com/office/powerpoint/2010/main" val="291792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B38E0-B21A-F3BD-A745-3E4F033132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DE06701-32C7-59A4-0B42-9D6425054C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B4D291D-60DB-C658-AFE7-D248834752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C9432C-3FD6-1BCC-2F14-68BC1FEF2355}"/>
              </a:ext>
            </a:extLst>
          </p:cNvPr>
          <p:cNvSpPr>
            <a:spLocks noGrp="1"/>
          </p:cNvSpPr>
          <p:nvPr>
            <p:ph type="dt" sz="half" idx="10"/>
          </p:nvPr>
        </p:nvSpPr>
        <p:spPr/>
        <p:txBody>
          <a:bodyPr/>
          <a:lstStyle/>
          <a:p>
            <a:fld id="{7B644DB8-5F43-45DC-AB52-35DA5C73F714}" type="datetimeFigureOut">
              <a:rPr lang="en-IN" smtClean="0"/>
              <a:t>23-04-2023</a:t>
            </a:fld>
            <a:endParaRPr lang="en-IN"/>
          </a:p>
        </p:txBody>
      </p:sp>
      <p:sp>
        <p:nvSpPr>
          <p:cNvPr id="6" name="Footer Placeholder 5">
            <a:extLst>
              <a:ext uri="{FF2B5EF4-FFF2-40B4-BE49-F238E27FC236}">
                <a16:creationId xmlns:a16="http://schemas.microsoft.com/office/drawing/2014/main" id="{F30A1082-F3EF-EA04-E4F5-25920407D7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54E6C1-31B9-19F0-F4F0-28A908D24ACC}"/>
              </a:ext>
            </a:extLst>
          </p:cNvPr>
          <p:cNvSpPr>
            <a:spLocks noGrp="1"/>
          </p:cNvSpPr>
          <p:nvPr>
            <p:ph type="sldNum" sz="quarter" idx="12"/>
          </p:nvPr>
        </p:nvSpPr>
        <p:spPr/>
        <p:txBody>
          <a:bodyPr/>
          <a:lstStyle/>
          <a:p>
            <a:fld id="{0C2623EB-9E0E-45C3-99BA-1E8A82C70190}" type="slidenum">
              <a:rPr lang="en-IN" smtClean="0"/>
              <a:t>‹#›</a:t>
            </a:fld>
            <a:endParaRPr lang="en-IN"/>
          </a:p>
        </p:txBody>
      </p:sp>
    </p:spTree>
    <p:extLst>
      <p:ext uri="{BB962C8B-B14F-4D97-AF65-F5344CB8AC3E}">
        <p14:creationId xmlns:p14="http://schemas.microsoft.com/office/powerpoint/2010/main" val="480111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9ACF0-9565-8610-5DDA-E93945BF3C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24E1C0C-032D-8E4C-F715-50684F38BE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174F474-9E84-9B15-0E93-FBC5C98571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2C1EC1-2DD7-088D-FD39-2045B390BB09}"/>
              </a:ext>
            </a:extLst>
          </p:cNvPr>
          <p:cNvSpPr>
            <a:spLocks noGrp="1"/>
          </p:cNvSpPr>
          <p:nvPr>
            <p:ph type="dt" sz="half" idx="10"/>
          </p:nvPr>
        </p:nvSpPr>
        <p:spPr/>
        <p:txBody>
          <a:bodyPr/>
          <a:lstStyle/>
          <a:p>
            <a:fld id="{7B644DB8-5F43-45DC-AB52-35DA5C73F714}" type="datetimeFigureOut">
              <a:rPr lang="en-IN" smtClean="0"/>
              <a:t>23-04-2023</a:t>
            </a:fld>
            <a:endParaRPr lang="en-IN"/>
          </a:p>
        </p:txBody>
      </p:sp>
      <p:sp>
        <p:nvSpPr>
          <p:cNvPr id="6" name="Footer Placeholder 5">
            <a:extLst>
              <a:ext uri="{FF2B5EF4-FFF2-40B4-BE49-F238E27FC236}">
                <a16:creationId xmlns:a16="http://schemas.microsoft.com/office/drawing/2014/main" id="{F52A5C63-AFE9-1647-F0E1-F3BBC8CE3C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70CEAB-C146-75B1-2701-BC1EBA2BD0F5}"/>
              </a:ext>
            </a:extLst>
          </p:cNvPr>
          <p:cNvSpPr>
            <a:spLocks noGrp="1"/>
          </p:cNvSpPr>
          <p:nvPr>
            <p:ph type="sldNum" sz="quarter" idx="12"/>
          </p:nvPr>
        </p:nvSpPr>
        <p:spPr/>
        <p:txBody>
          <a:bodyPr/>
          <a:lstStyle/>
          <a:p>
            <a:fld id="{0C2623EB-9E0E-45C3-99BA-1E8A82C70190}" type="slidenum">
              <a:rPr lang="en-IN" smtClean="0"/>
              <a:t>‹#›</a:t>
            </a:fld>
            <a:endParaRPr lang="en-IN"/>
          </a:p>
        </p:txBody>
      </p:sp>
    </p:spTree>
    <p:extLst>
      <p:ext uri="{BB962C8B-B14F-4D97-AF65-F5344CB8AC3E}">
        <p14:creationId xmlns:p14="http://schemas.microsoft.com/office/powerpoint/2010/main" val="1153494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8254BB-3648-32B8-DC23-284C2B6292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63A6714-D724-1ACB-D8A6-60CCA3A21E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FFCA7B-C094-C2A2-4AFE-9B5A3E0F49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644DB8-5F43-45DC-AB52-35DA5C73F714}" type="datetimeFigureOut">
              <a:rPr lang="en-IN" smtClean="0"/>
              <a:t>23-04-2023</a:t>
            </a:fld>
            <a:endParaRPr lang="en-IN"/>
          </a:p>
        </p:txBody>
      </p:sp>
      <p:sp>
        <p:nvSpPr>
          <p:cNvPr id="5" name="Footer Placeholder 4">
            <a:extLst>
              <a:ext uri="{FF2B5EF4-FFF2-40B4-BE49-F238E27FC236}">
                <a16:creationId xmlns:a16="http://schemas.microsoft.com/office/drawing/2014/main" id="{AAA3BF49-19D1-53F9-1C01-9280C5A204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9AC922B-CE1D-72C3-351E-3BD73147E1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2623EB-9E0E-45C3-99BA-1E8A82C70190}" type="slidenum">
              <a:rPr lang="en-IN" smtClean="0"/>
              <a:t>‹#›</a:t>
            </a:fld>
            <a:endParaRPr lang="en-IN"/>
          </a:p>
        </p:txBody>
      </p:sp>
    </p:spTree>
    <p:extLst>
      <p:ext uri="{BB962C8B-B14F-4D97-AF65-F5344CB8AC3E}">
        <p14:creationId xmlns:p14="http://schemas.microsoft.com/office/powerpoint/2010/main" val="17305755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Picture 6" descr="Drone Technology In Agriculture | OpenGrowth">
            <a:extLst>
              <a:ext uri="{FF2B5EF4-FFF2-40B4-BE49-F238E27FC236}">
                <a16:creationId xmlns:a16="http://schemas.microsoft.com/office/drawing/2014/main" id="{FA2BD135-68EC-7F32-601E-D65578190E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6239" y="1748902"/>
            <a:ext cx="9250533" cy="444771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A0FC288-D6B4-D1E7-EFC2-24FCB4375FDA}"/>
              </a:ext>
            </a:extLst>
          </p:cNvPr>
          <p:cNvSpPr txBox="1"/>
          <p:nvPr/>
        </p:nvSpPr>
        <p:spPr>
          <a:xfrm>
            <a:off x="3048740" y="538864"/>
            <a:ext cx="6094520" cy="584775"/>
          </a:xfrm>
          <a:prstGeom prst="rect">
            <a:avLst/>
          </a:prstGeom>
          <a:noFill/>
        </p:spPr>
        <p:txBody>
          <a:bodyPr wrap="square">
            <a:spAutoFit/>
          </a:bodyPr>
          <a:lstStyle/>
          <a:p>
            <a:pPr algn="ctr"/>
            <a:r>
              <a:rPr lang="en-US" sz="3200" b="1" dirty="0">
                <a:latin typeface="Times New Roman" panose="02020603050405020304" pitchFamily="18" charset="0"/>
                <a:cs typeface="Times New Roman" panose="02020603050405020304" pitchFamily="18" charset="0"/>
              </a:rPr>
              <a:t>DRONE IN AGRICULTURE</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5993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6161926-9377-D8A9-3CB2-8C49519DEB72}"/>
              </a:ext>
            </a:extLst>
          </p:cNvPr>
          <p:cNvSpPr txBox="1"/>
          <p:nvPr/>
        </p:nvSpPr>
        <p:spPr>
          <a:xfrm>
            <a:off x="852256" y="547626"/>
            <a:ext cx="10520039" cy="5565947"/>
          </a:xfrm>
          <a:prstGeom prst="rect">
            <a:avLst/>
          </a:prstGeom>
          <a:noFill/>
        </p:spPr>
        <p:txBody>
          <a:bodyPr wrap="square">
            <a:spAutoFit/>
          </a:bodyPr>
          <a:lstStyle/>
          <a:p>
            <a:pPr algn="just">
              <a:lnSpc>
                <a:spcPct val="150000"/>
              </a:lnSpc>
            </a:pPr>
            <a:r>
              <a:rPr lang="en-IN" sz="2400" dirty="0">
                <a:latin typeface="Times New Roman" panose="02020603050405020304" pitchFamily="18" charset="0"/>
                <a:cs typeface="Times New Roman" panose="02020603050405020304" pitchFamily="18" charset="0"/>
              </a:rPr>
              <a:t>3. Thermal cameras: These sensors capture images in the infrared spectrum, which can be used to measure crop temperatures and detect stress caused by water, disease, or pest infestations.</a:t>
            </a:r>
          </a:p>
          <a:p>
            <a:pPr algn="just">
              <a:lnSpc>
                <a:spcPct val="150000"/>
              </a:lnSpc>
            </a:pPr>
            <a:r>
              <a:rPr lang="en-IN" sz="2400" dirty="0">
                <a:latin typeface="Times New Roman" panose="02020603050405020304" pitchFamily="18" charset="0"/>
                <a:cs typeface="Times New Roman" panose="02020603050405020304" pitchFamily="18" charset="0"/>
              </a:rPr>
              <a:t>4. LiDAR: This technology uses lasers to generate 3D maps of crops, which can be used to measure crop height, density, and biomass.</a:t>
            </a:r>
          </a:p>
          <a:p>
            <a:pPr algn="just">
              <a:lnSpc>
                <a:spcPct val="150000"/>
              </a:lnSpc>
            </a:pPr>
            <a:r>
              <a:rPr lang="en-IN" sz="2400" dirty="0">
                <a:latin typeface="Times New Roman" panose="02020603050405020304" pitchFamily="18" charset="0"/>
                <a:cs typeface="Times New Roman" panose="02020603050405020304" pitchFamily="18" charset="0"/>
              </a:rPr>
              <a:t>5.GPS: Global Positioning System (GPS) sensors are used to provide location data for the drone, which is used to create high-precision maps of crop fields.</a:t>
            </a:r>
          </a:p>
          <a:p>
            <a:pPr algn="just">
              <a:lnSpc>
                <a:spcPct val="150000"/>
              </a:lnSpc>
            </a:pPr>
            <a:r>
              <a:rPr lang="en-IN" sz="2400" dirty="0">
                <a:latin typeface="Times New Roman" panose="02020603050405020304" pitchFamily="18" charset="0"/>
                <a:cs typeface="Times New Roman" panose="02020603050405020304" pitchFamily="18" charset="0"/>
              </a:rPr>
              <a:t>6. Weather sensors: These sensors measure environmental variables such as temperature, humidity, and wind speed, which can be used to predict crop growth and help farmers make informed decisions about irrigation and pest control.</a:t>
            </a:r>
          </a:p>
        </p:txBody>
      </p:sp>
    </p:spTree>
    <p:extLst>
      <p:ext uri="{BB962C8B-B14F-4D97-AF65-F5344CB8AC3E}">
        <p14:creationId xmlns:p14="http://schemas.microsoft.com/office/powerpoint/2010/main" val="2690930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27DA70D-E0FB-218D-655E-809E98968E0A}"/>
              </a:ext>
            </a:extLst>
          </p:cNvPr>
          <p:cNvSpPr txBox="1"/>
          <p:nvPr/>
        </p:nvSpPr>
        <p:spPr>
          <a:xfrm>
            <a:off x="861135" y="1203538"/>
            <a:ext cx="11221374" cy="4985980"/>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Agricultural drones offer several advantages over traditional farming methods, including:</a:t>
            </a:r>
          </a:p>
          <a:p>
            <a:endParaRPr lang="en-IN" sz="2400" dirty="0">
              <a:latin typeface="Times New Roman" panose="02020603050405020304" pitchFamily="18" charset="0"/>
              <a:cs typeface="Times New Roman" panose="02020603050405020304" pitchFamily="18" charset="0"/>
            </a:endParaRPr>
          </a:p>
          <a:p>
            <a:pPr>
              <a:lnSpc>
                <a:spcPct val="150000"/>
              </a:lnSpc>
            </a:pPr>
            <a:r>
              <a:rPr lang="en-IN" sz="2400" b="1" dirty="0">
                <a:latin typeface="Times New Roman" panose="02020603050405020304" pitchFamily="18" charset="0"/>
                <a:cs typeface="Times New Roman" panose="02020603050405020304" pitchFamily="18" charset="0"/>
              </a:rPr>
              <a:t>1. Improved Efficiency: </a:t>
            </a:r>
            <a:r>
              <a:rPr lang="en-IN" sz="2400" dirty="0">
                <a:latin typeface="Times New Roman" panose="02020603050405020304" pitchFamily="18" charset="0"/>
                <a:cs typeface="Times New Roman" panose="02020603050405020304" pitchFamily="18" charset="0"/>
              </a:rPr>
              <a:t>Drones can cover large areas quickly and efficiently, allowing farmers to monitor crops and livestock more frequently and accurately. This can lead to improved yields, reduced </a:t>
            </a:r>
            <a:r>
              <a:rPr lang="en-IN" sz="2400" dirty="0" err="1">
                <a:latin typeface="Times New Roman" panose="02020603050405020304" pitchFamily="18" charset="0"/>
                <a:cs typeface="Times New Roman" panose="02020603050405020304" pitchFamily="18" charset="0"/>
              </a:rPr>
              <a:t>labor</a:t>
            </a:r>
            <a:r>
              <a:rPr lang="en-IN" sz="2400" dirty="0">
                <a:latin typeface="Times New Roman" panose="02020603050405020304" pitchFamily="18" charset="0"/>
                <a:cs typeface="Times New Roman" panose="02020603050405020304" pitchFamily="18" charset="0"/>
              </a:rPr>
              <a:t> costs, and increased profitability.</a:t>
            </a:r>
          </a:p>
          <a:p>
            <a:pPr>
              <a:lnSpc>
                <a:spcPct val="150000"/>
              </a:lnSpc>
            </a:pP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b="1" dirty="0">
                <a:latin typeface="Times New Roman" panose="02020603050405020304" pitchFamily="18" charset="0"/>
                <a:cs typeface="Times New Roman" panose="02020603050405020304" pitchFamily="18" charset="0"/>
              </a:rPr>
              <a:t>2.Precision Agriculture: </a:t>
            </a:r>
            <a:r>
              <a:rPr lang="en-IN" sz="2400" dirty="0">
                <a:latin typeface="Times New Roman" panose="02020603050405020304" pitchFamily="18" charset="0"/>
                <a:cs typeface="Times New Roman" panose="02020603050405020304" pitchFamily="18" charset="0"/>
              </a:rPr>
              <a:t>Drones can be used to create high-precision maps of crop fields, which can help farmers optimize the use of water, fertilizer, and pesticides. This approach can reduce costs and environmental impact while improving crop yields.</a:t>
            </a:r>
          </a:p>
          <a:p>
            <a:endParaRPr lang="en-IN" dirty="0"/>
          </a:p>
        </p:txBody>
      </p:sp>
      <p:sp>
        <p:nvSpPr>
          <p:cNvPr id="7" name="TextBox 6">
            <a:extLst>
              <a:ext uri="{FF2B5EF4-FFF2-40B4-BE49-F238E27FC236}">
                <a16:creationId xmlns:a16="http://schemas.microsoft.com/office/drawing/2014/main" id="{0773FA10-4797-6767-26D2-AD6D4B7FF780}"/>
              </a:ext>
            </a:extLst>
          </p:cNvPr>
          <p:cNvSpPr txBox="1"/>
          <p:nvPr/>
        </p:nvSpPr>
        <p:spPr>
          <a:xfrm>
            <a:off x="943253" y="627641"/>
            <a:ext cx="6094520"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A</a:t>
            </a:r>
            <a:r>
              <a:rPr lang="en-IN" sz="3200" b="1" dirty="0" err="1">
                <a:latin typeface="Times New Roman" panose="02020603050405020304" pitchFamily="18" charset="0"/>
                <a:cs typeface="Times New Roman" panose="02020603050405020304" pitchFamily="18" charset="0"/>
              </a:rPr>
              <a:t>dvantages</a:t>
            </a:r>
            <a:endParaRPr lang="en-IN" sz="3200" b="1" dirty="0"/>
          </a:p>
        </p:txBody>
      </p:sp>
    </p:spTree>
    <p:extLst>
      <p:ext uri="{BB962C8B-B14F-4D97-AF65-F5344CB8AC3E}">
        <p14:creationId xmlns:p14="http://schemas.microsoft.com/office/powerpoint/2010/main" val="3202915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DF13C9-A781-E8C7-8040-AA306FF69427}"/>
              </a:ext>
            </a:extLst>
          </p:cNvPr>
          <p:cNvSpPr txBox="1"/>
          <p:nvPr/>
        </p:nvSpPr>
        <p:spPr>
          <a:xfrm>
            <a:off x="843379" y="243512"/>
            <a:ext cx="10644326" cy="6673943"/>
          </a:xfrm>
          <a:prstGeom prst="rect">
            <a:avLst/>
          </a:prstGeom>
          <a:noFill/>
        </p:spPr>
        <p:txBody>
          <a:bodyPr wrap="square">
            <a:spAutoFit/>
          </a:bodyPr>
          <a:lstStyle/>
          <a:p>
            <a:pPr algn="just">
              <a:lnSpc>
                <a:spcPct val="150000"/>
              </a:lnSpc>
            </a:pPr>
            <a:r>
              <a:rPr lang="en-IN" sz="2400" b="1" dirty="0">
                <a:latin typeface="Times New Roman" panose="02020603050405020304" pitchFamily="18" charset="0"/>
                <a:cs typeface="Times New Roman" panose="02020603050405020304" pitchFamily="18" charset="0"/>
              </a:rPr>
              <a:t>3. Reduced Risk: </a:t>
            </a:r>
            <a:r>
              <a:rPr lang="en-IN" sz="2400" dirty="0">
                <a:latin typeface="Times New Roman" panose="02020603050405020304" pitchFamily="18" charset="0"/>
                <a:cs typeface="Times New Roman" panose="02020603050405020304" pitchFamily="18" charset="0"/>
              </a:rPr>
              <a:t>Drones can be used to monitor crops and livestock in hazardous or hard-to-reach areas, reducing the risk of injury to workers.</a:t>
            </a:r>
          </a:p>
          <a:p>
            <a:pPr algn="just"/>
            <a:endParaRPr lang="en-IN" sz="2400" b="1" dirty="0">
              <a:latin typeface="Times New Roman" panose="02020603050405020304" pitchFamily="18" charset="0"/>
              <a:cs typeface="Times New Roman" panose="02020603050405020304" pitchFamily="18" charset="0"/>
            </a:endParaRPr>
          </a:p>
          <a:p>
            <a:pPr algn="just">
              <a:lnSpc>
                <a:spcPct val="150000"/>
              </a:lnSpc>
            </a:pPr>
            <a:r>
              <a:rPr lang="en-IN" sz="2400" b="1" dirty="0">
                <a:latin typeface="Times New Roman" panose="02020603050405020304" pitchFamily="18" charset="0"/>
                <a:cs typeface="Times New Roman" panose="02020603050405020304" pitchFamily="18" charset="0"/>
              </a:rPr>
              <a:t>4. Better Data Collection: </a:t>
            </a:r>
            <a:r>
              <a:rPr lang="en-IN" sz="2400" dirty="0">
                <a:latin typeface="Times New Roman" panose="02020603050405020304" pitchFamily="18" charset="0"/>
                <a:cs typeface="Times New Roman" panose="02020603050405020304" pitchFamily="18" charset="0"/>
              </a:rPr>
              <a:t>Drones equipped with sensors can collect data on crop health, growth rates, and environmental conditions, providing farmers with more accurate and timely information to make data-driven decisions.</a:t>
            </a:r>
          </a:p>
          <a:p>
            <a:pPr algn="just"/>
            <a:endParaRPr lang="en-IN" sz="2400" b="1" dirty="0">
              <a:latin typeface="Times New Roman" panose="02020603050405020304" pitchFamily="18" charset="0"/>
              <a:cs typeface="Times New Roman" panose="02020603050405020304" pitchFamily="18" charset="0"/>
            </a:endParaRPr>
          </a:p>
          <a:p>
            <a:pPr algn="just">
              <a:lnSpc>
                <a:spcPct val="150000"/>
              </a:lnSpc>
            </a:pPr>
            <a:r>
              <a:rPr lang="en-IN" sz="2400" b="1" dirty="0">
                <a:latin typeface="Times New Roman" panose="02020603050405020304" pitchFamily="18" charset="0"/>
                <a:cs typeface="Times New Roman" panose="02020603050405020304" pitchFamily="18" charset="0"/>
              </a:rPr>
              <a:t>5. Improved Sustainability: </a:t>
            </a:r>
            <a:r>
              <a:rPr lang="en-IN" sz="2400" dirty="0">
                <a:latin typeface="Times New Roman" panose="02020603050405020304" pitchFamily="18" charset="0"/>
                <a:cs typeface="Times New Roman" panose="02020603050405020304" pitchFamily="18" charset="0"/>
              </a:rPr>
              <a:t>By reducing the use of water, fertilizer, and pesticides, drones can help farmers promote sustainable agriculture and reduce the impact on the environment.</a:t>
            </a:r>
          </a:p>
          <a:p>
            <a:pPr algn="just"/>
            <a:endParaRPr lang="en-IN" sz="2400" dirty="0">
              <a:latin typeface="Times New Roman" panose="02020603050405020304" pitchFamily="18" charset="0"/>
              <a:cs typeface="Times New Roman" panose="02020603050405020304" pitchFamily="18" charset="0"/>
            </a:endParaRPr>
          </a:p>
          <a:p>
            <a:pPr algn="just">
              <a:lnSpc>
                <a:spcPct val="150000"/>
              </a:lnSpc>
            </a:pPr>
            <a:r>
              <a:rPr lang="en-IN" sz="2400" b="1" dirty="0">
                <a:latin typeface="Times New Roman" panose="02020603050405020304" pitchFamily="18" charset="0"/>
                <a:cs typeface="Times New Roman" panose="02020603050405020304" pitchFamily="18" charset="0"/>
              </a:rPr>
              <a:t>6. Time Savings: </a:t>
            </a:r>
            <a:r>
              <a:rPr lang="en-IN" sz="2400" dirty="0">
                <a:latin typeface="Times New Roman" panose="02020603050405020304" pitchFamily="18" charset="0"/>
                <a:cs typeface="Times New Roman" panose="02020603050405020304" pitchFamily="18" charset="0"/>
              </a:rPr>
              <a:t>Drones can cover large areas quickly, reducing the amount of time farmers need to spend on manual crop monitoring and data collection.</a:t>
            </a:r>
          </a:p>
        </p:txBody>
      </p:sp>
    </p:spTree>
    <p:extLst>
      <p:ext uri="{BB962C8B-B14F-4D97-AF65-F5344CB8AC3E}">
        <p14:creationId xmlns:p14="http://schemas.microsoft.com/office/powerpoint/2010/main" val="935415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73CBCCA-80EB-3127-FC00-E8D23BCF8DC5}"/>
              </a:ext>
            </a:extLst>
          </p:cNvPr>
          <p:cNvSpPr txBox="1"/>
          <p:nvPr/>
        </p:nvSpPr>
        <p:spPr>
          <a:xfrm>
            <a:off x="1136342" y="1087294"/>
            <a:ext cx="10173809" cy="5565947"/>
          </a:xfrm>
          <a:prstGeom prst="rect">
            <a:avLst/>
          </a:prstGeom>
          <a:noFill/>
        </p:spPr>
        <p:txBody>
          <a:bodyPr wrap="square">
            <a:spAutoFit/>
          </a:bodyPr>
          <a:lstStyle/>
          <a:p>
            <a:pPr algn="just">
              <a:lnSpc>
                <a:spcPct val="150000"/>
              </a:lnSpc>
            </a:pPr>
            <a:r>
              <a:rPr lang="en-IN" sz="2400" dirty="0">
                <a:latin typeface="Times New Roman" panose="02020603050405020304" pitchFamily="18" charset="0"/>
                <a:cs typeface="Times New Roman" panose="02020603050405020304" pitchFamily="18" charset="0"/>
              </a:rPr>
              <a:t>While agricultural drones offer several advantages, there are also some potential disadvantages that farmers should consider, including:</a:t>
            </a:r>
          </a:p>
          <a:p>
            <a:pPr algn="just">
              <a:lnSpc>
                <a:spcPct val="150000"/>
              </a:lnSpc>
            </a:pPr>
            <a:r>
              <a:rPr lang="en-IN" sz="2400" b="1" dirty="0">
                <a:latin typeface="Times New Roman" panose="02020603050405020304" pitchFamily="18" charset="0"/>
                <a:cs typeface="Times New Roman" panose="02020603050405020304" pitchFamily="18" charset="0"/>
              </a:rPr>
              <a:t>1. High Costs: </a:t>
            </a:r>
            <a:r>
              <a:rPr lang="en-IN" sz="2400" dirty="0">
                <a:latin typeface="Times New Roman" panose="02020603050405020304" pitchFamily="18" charset="0"/>
                <a:cs typeface="Times New Roman" panose="02020603050405020304" pitchFamily="18" charset="0"/>
              </a:rPr>
              <a:t>Agricultural drones can be expensive to purchase and maintain, particularly for smaller farms or farmers who are just starting out.</a:t>
            </a:r>
          </a:p>
          <a:p>
            <a:pPr algn="just">
              <a:lnSpc>
                <a:spcPct val="150000"/>
              </a:lnSpc>
            </a:pPr>
            <a:r>
              <a:rPr lang="en-IN" sz="2400" b="1" dirty="0">
                <a:latin typeface="Times New Roman" panose="02020603050405020304" pitchFamily="18" charset="0"/>
                <a:cs typeface="Times New Roman" panose="02020603050405020304" pitchFamily="18" charset="0"/>
              </a:rPr>
              <a:t>2. Limited Battery Life: </a:t>
            </a:r>
            <a:r>
              <a:rPr lang="en-IN" sz="2400" dirty="0">
                <a:latin typeface="Times New Roman" panose="02020603050405020304" pitchFamily="18" charset="0"/>
                <a:cs typeface="Times New Roman" panose="02020603050405020304" pitchFamily="18" charset="0"/>
              </a:rPr>
              <a:t>Drones typically have limited battery life, which can restrict the amount of time they can be used for crop monitoring and data collection. This may require farmers to purchase additional batteries or limit the areas that they can cover.</a:t>
            </a:r>
          </a:p>
          <a:p>
            <a:pPr algn="just">
              <a:lnSpc>
                <a:spcPct val="150000"/>
              </a:lnSpc>
            </a:pPr>
            <a:r>
              <a:rPr lang="en-IN" sz="2400" b="1" dirty="0">
                <a:latin typeface="Times New Roman" panose="02020603050405020304" pitchFamily="18" charset="0"/>
                <a:cs typeface="Times New Roman" panose="02020603050405020304" pitchFamily="18" charset="0"/>
              </a:rPr>
              <a:t>3. Regulatory Restrictions: </a:t>
            </a:r>
            <a:r>
              <a:rPr lang="en-IN" sz="2400" dirty="0">
                <a:latin typeface="Times New Roman" panose="02020603050405020304" pitchFamily="18" charset="0"/>
                <a:cs typeface="Times New Roman" panose="02020603050405020304" pitchFamily="18" charset="0"/>
              </a:rPr>
              <a:t>The use of drones in agriculture is subject to regulations by national and local authorities. </a:t>
            </a:r>
          </a:p>
        </p:txBody>
      </p:sp>
      <p:sp>
        <p:nvSpPr>
          <p:cNvPr id="9" name="TextBox 8">
            <a:extLst>
              <a:ext uri="{FF2B5EF4-FFF2-40B4-BE49-F238E27FC236}">
                <a16:creationId xmlns:a16="http://schemas.microsoft.com/office/drawing/2014/main" id="{F27ED1FA-3E02-70C5-79C9-32B4D13BE015}"/>
              </a:ext>
            </a:extLst>
          </p:cNvPr>
          <p:cNvSpPr txBox="1"/>
          <p:nvPr/>
        </p:nvSpPr>
        <p:spPr>
          <a:xfrm>
            <a:off x="1136342" y="364495"/>
            <a:ext cx="6094520" cy="584775"/>
          </a:xfrm>
          <a:prstGeom prst="rect">
            <a:avLst/>
          </a:prstGeom>
          <a:noFill/>
        </p:spPr>
        <p:txBody>
          <a:bodyPr wrap="square">
            <a:spAutoFit/>
          </a:bodyPr>
          <a:lstStyle/>
          <a:p>
            <a:r>
              <a:rPr lang="en-IN" sz="3200" b="1" dirty="0">
                <a:latin typeface="Times New Roman" panose="02020603050405020304" pitchFamily="18" charset="0"/>
                <a:cs typeface="Times New Roman" panose="02020603050405020304" pitchFamily="18" charset="0"/>
              </a:rPr>
              <a:t>Disadvantages</a:t>
            </a:r>
          </a:p>
        </p:txBody>
      </p:sp>
    </p:spTree>
    <p:extLst>
      <p:ext uri="{BB962C8B-B14F-4D97-AF65-F5344CB8AC3E}">
        <p14:creationId xmlns:p14="http://schemas.microsoft.com/office/powerpoint/2010/main" val="3561580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CEB21E-7C34-D76E-379F-3C2B86ADA331}"/>
              </a:ext>
            </a:extLst>
          </p:cNvPr>
          <p:cNvSpPr txBox="1"/>
          <p:nvPr/>
        </p:nvSpPr>
        <p:spPr>
          <a:xfrm>
            <a:off x="985420" y="586718"/>
            <a:ext cx="10191565" cy="5011949"/>
          </a:xfrm>
          <a:prstGeom prst="rect">
            <a:avLst/>
          </a:prstGeom>
          <a:noFill/>
        </p:spPr>
        <p:txBody>
          <a:bodyPr wrap="square">
            <a:spAutoFit/>
          </a:bodyPr>
          <a:lstStyle/>
          <a:p>
            <a:pPr algn="just">
              <a:lnSpc>
                <a:spcPct val="150000"/>
              </a:lnSpc>
            </a:pPr>
            <a:r>
              <a:rPr lang="en-IN" sz="2400" b="1" dirty="0">
                <a:latin typeface="Times New Roman" panose="02020603050405020304" pitchFamily="18" charset="0"/>
                <a:cs typeface="Times New Roman" panose="02020603050405020304" pitchFamily="18" charset="0"/>
              </a:rPr>
              <a:t>4. Technical Complexity: </a:t>
            </a:r>
            <a:r>
              <a:rPr lang="en-IN" sz="2400" dirty="0">
                <a:latin typeface="Times New Roman" panose="02020603050405020304" pitchFamily="18" charset="0"/>
                <a:cs typeface="Times New Roman" panose="02020603050405020304" pitchFamily="18" charset="0"/>
              </a:rPr>
              <a:t>Operating and maintaining drones requires specialized training and expertise, which may be challenging for some farmers to acquire.</a:t>
            </a:r>
          </a:p>
          <a:p>
            <a:pPr algn="just">
              <a:lnSpc>
                <a:spcPct val="150000"/>
              </a:lnSpc>
            </a:pPr>
            <a:r>
              <a:rPr lang="en-IN" sz="2400" b="1" dirty="0">
                <a:latin typeface="Times New Roman" panose="02020603050405020304" pitchFamily="18" charset="0"/>
                <a:cs typeface="Times New Roman" panose="02020603050405020304" pitchFamily="18" charset="0"/>
              </a:rPr>
              <a:t>5. Weather Conditions: </a:t>
            </a:r>
            <a:r>
              <a:rPr lang="en-IN" sz="2400" dirty="0">
                <a:latin typeface="Times New Roman" panose="02020603050405020304" pitchFamily="18" charset="0"/>
                <a:cs typeface="Times New Roman" panose="02020603050405020304" pitchFamily="18" charset="0"/>
              </a:rPr>
              <a:t>Drones may not be able to operate in adverse weather conditions such as high winds, rain, or extreme temperatures. This can limit their usefulness during certain times of the year or in certain regions.</a:t>
            </a:r>
          </a:p>
          <a:p>
            <a:pPr algn="just">
              <a:lnSpc>
                <a:spcPct val="150000"/>
              </a:lnSpc>
            </a:pPr>
            <a:r>
              <a:rPr lang="en-IN" sz="2400" b="1" dirty="0">
                <a:latin typeface="Times New Roman" panose="02020603050405020304" pitchFamily="18" charset="0"/>
                <a:cs typeface="Times New Roman" panose="02020603050405020304" pitchFamily="18" charset="0"/>
              </a:rPr>
              <a:t>6. Limited Payload Capacity: </a:t>
            </a:r>
            <a:r>
              <a:rPr lang="en-IN" sz="2400" dirty="0">
                <a:latin typeface="Times New Roman" panose="02020603050405020304" pitchFamily="18" charset="0"/>
                <a:cs typeface="Times New Roman" panose="02020603050405020304" pitchFamily="18" charset="0"/>
              </a:rPr>
              <a:t>Drones have limited payload capacity, which can restrict the amount of equipment and sensors that can be carried. This can limit their usefulness for certain applications such as large-scale spraying or carrying heavy equipment.</a:t>
            </a:r>
          </a:p>
        </p:txBody>
      </p:sp>
    </p:spTree>
    <p:extLst>
      <p:ext uri="{BB962C8B-B14F-4D97-AF65-F5344CB8AC3E}">
        <p14:creationId xmlns:p14="http://schemas.microsoft.com/office/powerpoint/2010/main" val="1596203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1CC1A7-E83D-C7A1-EC4F-C1A85A608C89}"/>
              </a:ext>
            </a:extLst>
          </p:cNvPr>
          <p:cNvSpPr txBox="1"/>
          <p:nvPr/>
        </p:nvSpPr>
        <p:spPr>
          <a:xfrm>
            <a:off x="1597981" y="1411475"/>
            <a:ext cx="6336436" cy="3418052"/>
          </a:xfrm>
          <a:prstGeom prst="rect">
            <a:avLst/>
          </a:prstGeom>
          <a:noFill/>
        </p:spPr>
        <p:txBody>
          <a:bodyPr wrap="square">
            <a:spAutoFit/>
          </a:bodyPr>
          <a:lstStyle/>
          <a:p>
            <a:r>
              <a:rPr lang="en-GB" sz="3200" b="1" dirty="0">
                <a:latin typeface="Times New Roman" panose="02020603050405020304" pitchFamily="18" charset="0"/>
                <a:cs typeface="Times New Roman" panose="02020603050405020304" pitchFamily="18" charset="0"/>
              </a:rPr>
              <a:t>Content </a:t>
            </a:r>
            <a:r>
              <a:rPr lang="en-IN" altLang="en-GB" sz="3200" b="1" dirty="0">
                <a:latin typeface="Times New Roman" panose="02020603050405020304" pitchFamily="18" charset="0"/>
                <a:cs typeface="Times New Roman" panose="02020603050405020304" pitchFamily="18" charset="0"/>
              </a:rPr>
              <a:t>o</a:t>
            </a:r>
            <a:r>
              <a:rPr lang="en-GB" sz="3200" b="1" dirty="0">
                <a:latin typeface="Times New Roman" panose="02020603050405020304" pitchFamily="18" charset="0"/>
                <a:cs typeface="Times New Roman" panose="02020603050405020304" pitchFamily="18" charset="0"/>
              </a:rPr>
              <a:t>f </a:t>
            </a:r>
            <a:r>
              <a:rPr lang="en-IN" altLang="en-GB" sz="3200" b="1" dirty="0">
                <a:latin typeface="Times New Roman" panose="02020603050405020304" pitchFamily="18" charset="0"/>
                <a:cs typeface="Times New Roman" panose="02020603050405020304" pitchFamily="18" charset="0"/>
              </a:rPr>
              <a:t>t</a:t>
            </a:r>
            <a:r>
              <a:rPr lang="en-GB" sz="3200" b="1" dirty="0">
                <a:latin typeface="Times New Roman" panose="02020603050405020304" pitchFamily="18" charset="0"/>
                <a:cs typeface="Times New Roman" panose="02020603050405020304" pitchFamily="18" charset="0"/>
              </a:rPr>
              <a:t>his </a:t>
            </a:r>
            <a:r>
              <a:rPr lang="en-US" altLang="en-GB" sz="3200" b="1" dirty="0">
                <a:latin typeface="Times New Roman" panose="02020603050405020304" pitchFamily="18" charset="0"/>
                <a:cs typeface="Times New Roman" panose="02020603050405020304" pitchFamily="18" charset="0"/>
              </a:rPr>
              <a:t>Presentation</a:t>
            </a:r>
            <a:endParaRPr lang="en-IN" sz="3200" b="1" dirty="0">
              <a:latin typeface="Times New Roman" panose="02020603050405020304" pitchFamily="18" charset="0"/>
              <a:cs typeface="Times New Roman" panose="02020603050405020304" pitchFamily="18" charset="0"/>
            </a:endParaRPr>
          </a:p>
          <a:p>
            <a:pPr algn="just">
              <a:buNone/>
            </a:pPr>
            <a:r>
              <a:rPr lang="en-US" sz="1600" dirty="0"/>
              <a:t> </a:t>
            </a:r>
          </a:p>
          <a:p>
            <a:pPr marL="0" indent="0">
              <a:spcBef>
                <a:spcPts val="0"/>
              </a:spcBef>
              <a:buNone/>
            </a:pPr>
            <a:r>
              <a:rPr lang="en-US" sz="1600" dirty="0"/>
              <a:t>   </a:t>
            </a:r>
            <a:r>
              <a:rPr lang="en-US" sz="16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Here is  what you will find in this</a:t>
            </a:r>
            <a:r>
              <a:rPr lang="en-IN" altLang="en-GB" sz="1800" dirty="0">
                <a:latin typeface="Times New Roman" panose="02020603050405020304" pitchFamily="18" charset="0"/>
                <a:cs typeface="Times New Roman" panose="02020603050405020304" pitchFamily="18" charset="0"/>
              </a:rPr>
              <a:t> Presentation</a:t>
            </a:r>
            <a:r>
              <a:rPr lang="en-IN" sz="1800" dirty="0">
                <a:latin typeface="Times New Roman" panose="02020603050405020304" pitchFamily="18" charset="0"/>
                <a:cs typeface="Times New Roman" panose="02020603050405020304" pitchFamily="18" charset="0"/>
              </a:rPr>
              <a:t>:</a:t>
            </a:r>
          </a:p>
          <a:p>
            <a:pPr marL="0" indent="0">
              <a:spcBef>
                <a:spcPts val="0"/>
              </a:spcBef>
              <a:buNone/>
            </a:pPr>
            <a:endParaRPr lang="en-IN" sz="1800" dirty="0">
              <a:latin typeface="Times New Roman" panose="02020603050405020304" pitchFamily="18" charset="0"/>
              <a:cs typeface="Times New Roman" panose="02020603050405020304" pitchFamily="18" charset="0"/>
            </a:endParaRPr>
          </a:p>
          <a:p>
            <a:pPr marL="457200" indent="-304800">
              <a:lnSpc>
                <a:spcPct val="150000"/>
              </a:lnSpc>
              <a:spcBef>
                <a:spcPts val="0"/>
              </a:spcBef>
              <a:buClr>
                <a:schemeClr val="dk1"/>
              </a:buClr>
              <a:buSzPts val="1200"/>
              <a:buChar char="●"/>
            </a:pPr>
            <a:r>
              <a:rPr lang="en-IN" altLang="en-GB" sz="1800" dirty="0">
                <a:latin typeface="Times New Roman" panose="02020603050405020304" pitchFamily="18" charset="0"/>
                <a:cs typeface="Times New Roman" panose="02020603050405020304" pitchFamily="18" charset="0"/>
              </a:rPr>
              <a:t>Introduction</a:t>
            </a:r>
          </a:p>
          <a:p>
            <a:pPr marL="457200" indent="-304800">
              <a:lnSpc>
                <a:spcPct val="150000"/>
              </a:lnSpc>
              <a:spcBef>
                <a:spcPts val="0"/>
              </a:spcBef>
              <a:buClr>
                <a:schemeClr val="dk1"/>
              </a:buClr>
              <a:buSzPts val="1200"/>
              <a:buChar char="●"/>
            </a:pPr>
            <a:r>
              <a:rPr lang="en-IN" altLang="en-GB" sz="1800" dirty="0">
                <a:latin typeface="Times New Roman" panose="02020603050405020304" pitchFamily="18" charset="0"/>
                <a:cs typeface="Times New Roman" panose="02020603050405020304" pitchFamily="18" charset="0"/>
              </a:rPr>
              <a:t>Drone in agriculture</a:t>
            </a:r>
          </a:p>
          <a:p>
            <a:pPr marL="457200" indent="-304800">
              <a:lnSpc>
                <a:spcPct val="150000"/>
              </a:lnSpc>
              <a:spcBef>
                <a:spcPts val="0"/>
              </a:spcBef>
              <a:buClr>
                <a:schemeClr val="dk1"/>
              </a:buClr>
              <a:buSzPts val="1200"/>
              <a:buChar char="●"/>
            </a:pPr>
            <a:r>
              <a:rPr lang="en-IN" altLang="en-GB" sz="1800" dirty="0">
                <a:latin typeface="Times New Roman" panose="02020603050405020304" pitchFamily="18" charset="0"/>
                <a:cs typeface="Times New Roman" panose="02020603050405020304" pitchFamily="18" charset="0"/>
              </a:rPr>
              <a:t>Sensors used in agricultural drones </a:t>
            </a:r>
            <a:endParaRPr lang="en-IN" sz="1800" dirty="0">
              <a:latin typeface="Times New Roman" panose="02020603050405020304" pitchFamily="18" charset="0"/>
              <a:cs typeface="Times New Roman" panose="02020603050405020304" pitchFamily="18" charset="0"/>
            </a:endParaRPr>
          </a:p>
          <a:p>
            <a:pPr marL="457200" indent="-304800">
              <a:lnSpc>
                <a:spcPct val="150000"/>
              </a:lnSpc>
              <a:spcBef>
                <a:spcPts val="0"/>
              </a:spcBef>
              <a:buClr>
                <a:schemeClr val="dk1"/>
              </a:buClr>
              <a:buSzPts val="1200"/>
              <a:buChar char="●"/>
            </a:pPr>
            <a:r>
              <a:rPr lang="en-IN" sz="1800" b="0" dirty="0">
                <a:latin typeface="Times New Roman" panose="02020603050405020304" pitchFamily="18" charset="0"/>
                <a:cs typeface="Times New Roman" panose="02020603050405020304" pitchFamily="18" charset="0"/>
              </a:rPr>
              <a:t>Advantages</a:t>
            </a:r>
          </a:p>
          <a:p>
            <a:pPr marL="457200" indent="-304800">
              <a:lnSpc>
                <a:spcPct val="150000"/>
              </a:lnSpc>
              <a:spcBef>
                <a:spcPts val="0"/>
              </a:spcBef>
              <a:buClr>
                <a:schemeClr val="dk1"/>
              </a:buClr>
              <a:buSzPts val="1200"/>
              <a:buChar char="●"/>
            </a:pPr>
            <a:r>
              <a:rPr lang="en-IN" sz="1800" b="0" dirty="0">
                <a:latin typeface="Times New Roman" panose="02020603050405020304" pitchFamily="18" charset="0"/>
                <a:cs typeface="Times New Roman" panose="02020603050405020304" pitchFamily="18" charset="0"/>
              </a:rPr>
              <a:t>Disadvantages </a:t>
            </a:r>
            <a:endParaRPr lang="en-IN" dirty="0"/>
          </a:p>
        </p:txBody>
      </p:sp>
    </p:spTree>
    <p:extLst>
      <p:ext uri="{BB962C8B-B14F-4D97-AF65-F5344CB8AC3E}">
        <p14:creationId xmlns:p14="http://schemas.microsoft.com/office/powerpoint/2010/main" val="1710590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FC672C7-456D-8260-1FCD-AD61644D97D9}"/>
              </a:ext>
            </a:extLst>
          </p:cNvPr>
          <p:cNvSpPr txBox="1"/>
          <p:nvPr/>
        </p:nvSpPr>
        <p:spPr>
          <a:xfrm>
            <a:off x="985421" y="363986"/>
            <a:ext cx="10361721" cy="5196615"/>
          </a:xfrm>
          <a:prstGeom prst="rect">
            <a:avLst/>
          </a:prstGeom>
          <a:noFill/>
        </p:spPr>
        <p:txBody>
          <a:bodyPr wrap="square">
            <a:spAutoFit/>
          </a:bodyPr>
          <a:lstStyle/>
          <a:p>
            <a:pPr algn="ctr">
              <a:lnSpc>
                <a:spcPct val="150000"/>
              </a:lnSpc>
            </a:pPr>
            <a:r>
              <a:rPr lang="en-US" sz="3200" b="1" dirty="0">
                <a:latin typeface="Times New Roman" panose="02020603050405020304" pitchFamily="18" charset="0"/>
                <a:cs typeface="Times New Roman" panose="02020603050405020304" pitchFamily="18" charset="0"/>
              </a:rPr>
              <a:t>INTRODUCTION</a:t>
            </a:r>
          </a:p>
          <a:p>
            <a:pPr algn="just">
              <a:lnSpc>
                <a:spcPct val="150000"/>
              </a:lnSpc>
            </a:pPr>
            <a:r>
              <a:rPr lang="en-US" sz="2400" dirty="0">
                <a:latin typeface="Times New Roman" panose="02020603050405020304" pitchFamily="18" charset="0"/>
                <a:cs typeface="Times New Roman" panose="02020603050405020304" pitchFamily="18" charset="0"/>
              </a:rPr>
              <a:t>The introduction of drones in horticulture has revolutionized the way farmers approach crop monitoring, irrigation, and pest control. Drones are equipped with advanced sensors, cameras, and other technology that allow farmers to collect precise data on crop health and growth rates. This data can then be used to optimize crop yields, reduce labor costs, and improve sustainability. Drones are particularly useful in horticulture because they can cover large areas quickly and efficiently. This allows farmers to monitor crops in real-time, which is especially important during critical growth stages. </a:t>
            </a:r>
          </a:p>
        </p:txBody>
      </p:sp>
    </p:spTree>
    <p:extLst>
      <p:ext uri="{BB962C8B-B14F-4D97-AF65-F5344CB8AC3E}">
        <p14:creationId xmlns:p14="http://schemas.microsoft.com/office/powerpoint/2010/main" val="2445793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2C900B-5E03-7102-227E-720BDA55CF0B}"/>
              </a:ext>
            </a:extLst>
          </p:cNvPr>
          <p:cNvSpPr txBox="1"/>
          <p:nvPr/>
        </p:nvSpPr>
        <p:spPr>
          <a:xfrm>
            <a:off x="671744" y="1296569"/>
            <a:ext cx="11097087" cy="4893647"/>
          </a:xfrm>
          <a:prstGeom prst="rect">
            <a:avLst/>
          </a:prstGeom>
          <a:noFill/>
        </p:spPr>
        <p:txBody>
          <a:bodyPr wrap="square">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Drones can also be used to apply pesticides and other chemicals in a precise and targeted manner, reducing the amount of chemicals needed and minimizing their impact on the environment.</a:t>
            </a:r>
          </a:p>
          <a:p>
            <a:pPr algn="just">
              <a:lnSpc>
                <a:spcPct val="150000"/>
              </a:lnSpc>
            </a:pPr>
            <a:r>
              <a:rPr lang="en-US" sz="2400" dirty="0">
                <a:latin typeface="Times New Roman" panose="02020603050405020304" pitchFamily="18" charset="0"/>
                <a:cs typeface="Times New Roman" panose="02020603050405020304" pitchFamily="18" charset="0"/>
              </a:rPr>
              <a:t>However, the use of drones in horticulture is still relatively new, and there are challenges to overcome. Regulations governing drone use are constantly evolving, and specialized training is needed to operate the technology safely and effectively. Despite these challenges, the introduction of drones in horticulture holds great promise for improving crop yields, reducing costs, and promoting sustainability in agriculture.</a:t>
            </a:r>
          </a:p>
          <a:p>
            <a:pPr algn="ctr"/>
            <a:endParaRPr lang="en-US" sz="2400"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88FB5C22-B4C6-1321-D9D1-6ABE99573099}"/>
              </a:ext>
            </a:extLst>
          </p:cNvPr>
          <p:cNvSpPr txBox="1"/>
          <p:nvPr/>
        </p:nvSpPr>
        <p:spPr>
          <a:xfrm>
            <a:off x="2683275" y="579582"/>
            <a:ext cx="6094520" cy="584775"/>
          </a:xfrm>
          <a:prstGeom prst="rect">
            <a:avLst/>
          </a:prstGeom>
          <a:noFill/>
        </p:spPr>
        <p:txBody>
          <a:bodyPr wrap="square">
            <a:spAutoFit/>
          </a:bodyPr>
          <a:lstStyle/>
          <a:p>
            <a:pPr algn="ctr"/>
            <a:r>
              <a:rPr lang="en-US" sz="3200" b="1" dirty="0">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768314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2AF079-22EF-7372-B14C-DC30081B3375}"/>
              </a:ext>
            </a:extLst>
          </p:cNvPr>
          <p:cNvSpPr txBox="1"/>
          <p:nvPr/>
        </p:nvSpPr>
        <p:spPr>
          <a:xfrm>
            <a:off x="916618" y="291117"/>
            <a:ext cx="6094520"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D</a:t>
            </a:r>
            <a:r>
              <a:rPr lang="en-IN" sz="3200" b="1" dirty="0" err="1">
                <a:latin typeface="Times New Roman" panose="02020603050405020304" pitchFamily="18" charset="0"/>
                <a:cs typeface="Times New Roman" panose="02020603050405020304" pitchFamily="18" charset="0"/>
              </a:rPr>
              <a:t>rone</a:t>
            </a:r>
            <a:r>
              <a:rPr lang="en-IN" sz="3200" b="1" dirty="0">
                <a:latin typeface="Times New Roman" panose="02020603050405020304" pitchFamily="18" charset="0"/>
                <a:cs typeface="Times New Roman" panose="02020603050405020304" pitchFamily="18" charset="0"/>
              </a:rPr>
              <a:t> in Horticulture</a:t>
            </a:r>
          </a:p>
        </p:txBody>
      </p:sp>
      <p:sp>
        <p:nvSpPr>
          <p:cNvPr id="5" name="TextBox 4">
            <a:extLst>
              <a:ext uri="{FF2B5EF4-FFF2-40B4-BE49-F238E27FC236}">
                <a16:creationId xmlns:a16="http://schemas.microsoft.com/office/drawing/2014/main" id="{DBA7DF31-44F9-2489-92AB-F08791E0CF85}"/>
              </a:ext>
            </a:extLst>
          </p:cNvPr>
          <p:cNvSpPr txBox="1"/>
          <p:nvPr/>
        </p:nvSpPr>
        <p:spPr>
          <a:xfrm>
            <a:off x="916618" y="892206"/>
            <a:ext cx="9692196" cy="4457952"/>
          </a:xfrm>
          <a:prstGeom prst="rect">
            <a:avLst/>
          </a:prstGeom>
          <a:noFill/>
        </p:spPr>
        <p:txBody>
          <a:bodyPr wrap="square">
            <a:sp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Drones can be used in various ways in agriculture, including crop monitoring, irrigation, and pest control. Here are some examples of how drones are used in horticulture:</a:t>
            </a:r>
          </a:p>
          <a:p>
            <a:pPr algn="just">
              <a:lnSpc>
                <a:spcPct val="150000"/>
              </a:lnSpc>
            </a:pPr>
            <a:r>
              <a:rPr lang="en-US" sz="2400" b="1" dirty="0">
                <a:latin typeface="Times New Roman" panose="02020603050405020304" pitchFamily="18" charset="0"/>
                <a:cs typeface="Times New Roman" panose="02020603050405020304" pitchFamily="18" charset="0"/>
              </a:rPr>
              <a:t>1.Crop monitoring: </a:t>
            </a:r>
            <a:r>
              <a:rPr lang="en-US" sz="2400" dirty="0">
                <a:latin typeface="Times New Roman" panose="02020603050405020304" pitchFamily="18" charset="0"/>
                <a:cs typeface="Times New Roman" panose="02020603050405020304" pitchFamily="18" charset="0"/>
              </a:rPr>
              <a:t>Drones equipped with cameras and sensors can capture high-resolution images of crops, which can be used to monitor plant health, detect nutrient deficiencies, and track growth rates. The data collected can help farmers make informed decisions about fertilization, watering, and harvesting.</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4741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ACAE18-A804-42E5-7870-7F16375B85E1}"/>
              </a:ext>
            </a:extLst>
          </p:cNvPr>
          <p:cNvSpPr txBox="1"/>
          <p:nvPr/>
        </p:nvSpPr>
        <p:spPr>
          <a:xfrm>
            <a:off x="2618959" y="5528114"/>
            <a:ext cx="6094520" cy="369332"/>
          </a:xfrm>
          <a:prstGeom prst="rect">
            <a:avLst/>
          </a:prstGeom>
          <a:noFill/>
        </p:spPr>
        <p:txBody>
          <a:bodyPr wrap="square">
            <a:spAutoFit/>
          </a:bodyPr>
          <a:lstStyle/>
          <a:p>
            <a:pPr algn="ctr"/>
            <a:r>
              <a:rPr lang="en-US" sz="1800" b="1" dirty="0">
                <a:effectLst/>
                <a:latin typeface="Times New Roman" panose="02020603050405020304" pitchFamily="18" charset="0"/>
                <a:ea typeface="Times New Roman" panose="02020603050405020304" pitchFamily="18" charset="0"/>
              </a:rPr>
              <a:t>Fig</a:t>
            </a:r>
            <a:r>
              <a:rPr lang="en-US" sz="1800" b="1" spc="-5" dirty="0">
                <a:effectLst/>
                <a:latin typeface="Times New Roman" panose="02020603050405020304" pitchFamily="18" charset="0"/>
                <a:ea typeface="Times New Roman" panose="02020603050405020304" pitchFamily="18" charset="0"/>
              </a:rPr>
              <a:t> </a:t>
            </a:r>
            <a:r>
              <a:rPr lang="en-US" b="1" spc="-5" dirty="0">
                <a:latin typeface="Times New Roman" panose="02020603050405020304" pitchFamily="18" charset="0"/>
                <a:ea typeface="Times New Roman" panose="02020603050405020304" pitchFamily="18" charset="0"/>
              </a:rPr>
              <a:t>1 </a:t>
            </a:r>
            <a:r>
              <a:rPr lang="en-US" sz="1800" spc="-20" dirty="0">
                <a:effectLst/>
                <a:latin typeface="Times New Roman" panose="02020603050405020304" pitchFamily="18" charset="0"/>
                <a:ea typeface="Times New Roman" panose="02020603050405020304" pitchFamily="18" charset="0"/>
              </a:rPr>
              <a:t> </a:t>
            </a:r>
            <a:r>
              <a:rPr lang="en-US" spc="-20" dirty="0">
                <a:latin typeface="Times New Roman" panose="02020603050405020304" pitchFamily="18" charset="0"/>
                <a:ea typeface="Times New Roman" panose="02020603050405020304" pitchFamily="18" charset="0"/>
              </a:rPr>
              <a:t>Crop monitoring</a:t>
            </a:r>
            <a:endParaRPr lang="en-IN" sz="1800" dirty="0">
              <a:effectLst/>
              <a:latin typeface="Times New Roman" panose="02020603050405020304" pitchFamily="18" charset="0"/>
              <a:ea typeface="Times New Roman" panose="02020603050405020304" pitchFamily="18" charset="0"/>
            </a:endParaRPr>
          </a:p>
        </p:txBody>
      </p:sp>
      <p:pic>
        <p:nvPicPr>
          <p:cNvPr id="4" name="Picture 2" descr="Drones for crop health monitoring: Taking agriculture to new heights -  MaxinAI">
            <a:extLst>
              <a:ext uri="{FF2B5EF4-FFF2-40B4-BE49-F238E27FC236}">
                <a16:creationId xmlns:a16="http://schemas.microsoft.com/office/drawing/2014/main" id="{18F240C3-33C1-B4CD-13ED-7C2062954C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8039" y="960554"/>
            <a:ext cx="6858000" cy="4126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3600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260F02-ACA1-54AB-4465-08B04F0B1998}"/>
              </a:ext>
            </a:extLst>
          </p:cNvPr>
          <p:cNvSpPr txBox="1"/>
          <p:nvPr/>
        </p:nvSpPr>
        <p:spPr>
          <a:xfrm>
            <a:off x="1094172" y="574375"/>
            <a:ext cx="6094520" cy="830997"/>
          </a:xfrm>
          <a:prstGeom prst="rect">
            <a:avLst/>
          </a:prstGeom>
          <a:noFill/>
        </p:spPr>
        <p:txBody>
          <a:bodyPr wrap="square">
            <a:spAutoFit/>
          </a:bodyPr>
          <a:lstStyle/>
          <a:p>
            <a:r>
              <a:rPr lang="en-US" sz="2400" b="1" i="0" dirty="0">
                <a:effectLst/>
                <a:latin typeface="Times New Roman" panose="02020603050405020304" pitchFamily="18" charset="0"/>
                <a:cs typeface="Times New Roman" panose="02020603050405020304" pitchFamily="18" charset="0"/>
              </a:rPr>
              <a:t>2. </a:t>
            </a:r>
            <a:r>
              <a:rPr lang="en-US" sz="2400" b="1" dirty="0">
                <a:latin typeface="Times New Roman" panose="02020603050405020304" pitchFamily="18" charset="0"/>
                <a:cs typeface="Times New Roman" panose="02020603050405020304" pitchFamily="18" charset="0"/>
              </a:rPr>
              <a:t>I</a:t>
            </a:r>
            <a:r>
              <a:rPr lang="en-US" sz="2400" b="1" i="0" dirty="0">
                <a:effectLst/>
                <a:latin typeface="Times New Roman" panose="02020603050405020304" pitchFamily="18" charset="0"/>
                <a:cs typeface="Times New Roman" panose="02020603050405020304" pitchFamily="18" charset="0"/>
              </a:rPr>
              <a:t>rrigation:</a:t>
            </a:r>
          </a:p>
          <a:p>
            <a:endParaRPr lang="en-IN" sz="2400" b="1" dirty="0"/>
          </a:p>
        </p:txBody>
      </p:sp>
      <p:sp>
        <p:nvSpPr>
          <p:cNvPr id="7" name="TextBox 6">
            <a:extLst>
              <a:ext uri="{FF2B5EF4-FFF2-40B4-BE49-F238E27FC236}">
                <a16:creationId xmlns:a16="http://schemas.microsoft.com/office/drawing/2014/main" id="{73D0F1B5-EE4F-44BB-64EC-7F10D2A2B30C}"/>
              </a:ext>
            </a:extLst>
          </p:cNvPr>
          <p:cNvSpPr txBox="1"/>
          <p:nvPr/>
        </p:nvSpPr>
        <p:spPr>
          <a:xfrm>
            <a:off x="1396014" y="989873"/>
            <a:ext cx="9896382" cy="1687963"/>
          </a:xfrm>
          <a:prstGeom prst="rect">
            <a:avLst/>
          </a:prstGeom>
          <a:noFill/>
        </p:spPr>
        <p:txBody>
          <a:bodyPr wrap="square">
            <a:spAutoFit/>
          </a:bodyPr>
          <a:lstStyle/>
          <a:p>
            <a:pPr algn="just">
              <a:lnSpc>
                <a:spcPct val="150000"/>
              </a:lnSpc>
            </a:pPr>
            <a:r>
              <a:rPr lang="en-IN" sz="2400" dirty="0">
                <a:latin typeface="Times New Roman" panose="02020603050405020304" pitchFamily="18" charset="0"/>
                <a:cs typeface="Times New Roman" panose="02020603050405020304" pitchFamily="18" charset="0"/>
              </a:rPr>
              <a:t>Drones can be used to monitor soil moisture levels and apply water to crops in a precise and efficient manner. This reduces water waste and ensures that crops receive the right amount of water at the right time.</a:t>
            </a:r>
          </a:p>
        </p:txBody>
      </p:sp>
      <p:pic>
        <p:nvPicPr>
          <p:cNvPr id="8" name="Picture 2" descr="Precision Agriculture 2021: Benefits of Farm Drones &amp; UAV Tech">
            <a:extLst>
              <a:ext uri="{FF2B5EF4-FFF2-40B4-BE49-F238E27FC236}">
                <a16:creationId xmlns:a16="http://schemas.microsoft.com/office/drawing/2014/main" id="{EBA93BC1-C937-A48B-BD4A-97388F1DA9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1146" y="2697330"/>
            <a:ext cx="7981026" cy="358629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EFE21DAE-FBF0-B612-B1EA-B2E65BCC40F4}"/>
              </a:ext>
            </a:extLst>
          </p:cNvPr>
          <p:cNvSpPr txBox="1"/>
          <p:nvPr/>
        </p:nvSpPr>
        <p:spPr>
          <a:xfrm>
            <a:off x="2496845" y="6303119"/>
            <a:ext cx="6094520" cy="369332"/>
          </a:xfrm>
          <a:prstGeom prst="rect">
            <a:avLst/>
          </a:prstGeom>
          <a:noFill/>
        </p:spPr>
        <p:txBody>
          <a:bodyPr wrap="square">
            <a:spAutoFit/>
          </a:bodyPr>
          <a:lstStyle/>
          <a:p>
            <a:pPr algn="ctr"/>
            <a:r>
              <a:rPr lang="en-US" sz="1800" b="1" dirty="0">
                <a:effectLst/>
                <a:latin typeface="Times New Roman" panose="02020603050405020304" pitchFamily="18" charset="0"/>
                <a:ea typeface="Times New Roman" panose="02020603050405020304" pitchFamily="18" charset="0"/>
              </a:rPr>
              <a:t>Fig</a:t>
            </a:r>
            <a:r>
              <a:rPr lang="en-US" sz="1800" b="1" spc="-5" dirty="0">
                <a:effectLst/>
                <a:latin typeface="Times New Roman" panose="02020603050405020304" pitchFamily="18" charset="0"/>
                <a:ea typeface="Times New Roman" panose="02020603050405020304" pitchFamily="18" charset="0"/>
              </a:rPr>
              <a:t> 2</a:t>
            </a:r>
            <a:r>
              <a:rPr lang="en-US" b="1" spc="-5" dirty="0">
                <a:latin typeface="Times New Roman" panose="02020603050405020304" pitchFamily="18" charset="0"/>
                <a:ea typeface="Times New Roman" panose="02020603050405020304" pitchFamily="18" charset="0"/>
              </a:rPr>
              <a:t> </a:t>
            </a:r>
            <a:r>
              <a:rPr lang="en-US" sz="1800" spc="-20" dirty="0">
                <a:effectLst/>
                <a:latin typeface="Times New Roman" panose="02020603050405020304" pitchFamily="18" charset="0"/>
                <a:ea typeface="Times New Roman" panose="02020603050405020304" pitchFamily="18" charset="0"/>
              </a:rPr>
              <a:t> </a:t>
            </a:r>
            <a:r>
              <a:rPr lang="en-US" spc="-20" dirty="0">
                <a:latin typeface="Times New Roman" panose="02020603050405020304" pitchFamily="18" charset="0"/>
                <a:ea typeface="Times New Roman" panose="02020603050405020304" pitchFamily="18" charset="0"/>
              </a:rPr>
              <a:t>Irrigation</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77421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193990D-FB61-F4A8-ED05-AA9F86B42603}"/>
              </a:ext>
            </a:extLst>
          </p:cNvPr>
          <p:cNvSpPr txBox="1"/>
          <p:nvPr/>
        </p:nvSpPr>
        <p:spPr>
          <a:xfrm>
            <a:off x="943252" y="450087"/>
            <a:ext cx="6094520" cy="461665"/>
          </a:xfrm>
          <a:prstGeom prst="rect">
            <a:avLst/>
          </a:prstGeom>
          <a:noFill/>
        </p:spPr>
        <p:txBody>
          <a:bodyPr wrap="square">
            <a:spAutoFit/>
          </a:bodyPr>
          <a:lstStyle/>
          <a:p>
            <a:r>
              <a:rPr lang="en-US" sz="2400" b="1" i="0" dirty="0">
                <a:effectLst/>
                <a:latin typeface="Times New Roman" panose="02020603050405020304" pitchFamily="18" charset="0"/>
                <a:cs typeface="Times New Roman" panose="02020603050405020304" pitchFamily="18" charset="0"/>
              </a:rPr>
              <a:t>3. Pest control: </a:t>
            </a:r>
            <a:endParaRPr lang="en-IN" sz="2400" b="1" dirty="0"/>
          </a:p>
        </p:txBody>
      </p:sp>
      <p:sp>
        <p:nvSpPr>
          <p:cNvPr id="7" name="TextBox 6">
            <a:extLst>
              <a:ext uri="{FF2B5EF4-FFF2-40B4-BE49-F238E27FC236}">
                <a16:creationId xmlns:a16="http://schemas.microsoft.com/office/drawing/2014/main" id="{27FDD4A2-B9E9-49FC-DE49-53A7DFBE4F8B}"/>
              </a:ext>
            </a:extLst>
          </p:cNvPr>
          <p:cNvSpPr txBox="1"/>
          <p:nvPr/>
        </p:nvSpPr>
        <p:spPr>
          <a:xfrm>
            <a:off x="1182947" y="762557"/>
            <a:ext cx="9665565" cy="1687963"/>
          </a:xfrm>
          <a:prstGeom prst="rect">
            <a:avLst/>
          </a:prstGeom>
          <a:noFill/>
        </p:spPr>
        <p:txBody>
          <a:bodyPr wrap="square">
            <a:spAutoFit/>
          </a:bodyPr>
          <a:lstStyle/>
          <a:p>
            <a:pPr>
              <a:lnSpc>
                <a:spcPct val="150000"/>
              </a:lnSpc>
            </a:pPr>
            <a:r>
              <a:rPr lang="en-IN" sz="2400" dirty="0">
                <a:latin typeface="Times New Roman" panose="02020603050405020304" pitchFamily="18" charset="0"/>
                <a:cs typeface="Times New Roman" panose="02020603050405020304" pitchFamily="18" charset="0"/>
              </a:rPr>
              <a:t>Drones can be used to spray crops with pesticides, herbicides, and fungicides, reducing the need for manual spraying and minimizing the exposure of workers to potentially harmful chemicals.</a:t>
            </a:r>
          </a:p>
        </p:txBody>
      </p:sp>
      <p:pic>
        <p:nvPicPr>
          <p:cNvPr id="9" name="Picture 2" descr="Drones in Agriculture - Best Drone Applications in Agriculture and Farming">
            <a:extLst>
              <a:ext uri="{FF2B5EF4-FFF2-40B4-BE49-F238E27FC236}">
                <a16:creationId xmlns:a16="http://schemas.microsoft.com/office/drawing/2014/main" id="{F1C4389A-EBDB-4A55-1986-2B921563A7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4567" y="2598465"/>
            <a:ext cx="6369635" cy="36180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F5028655-E424-0175-6C09-4ECA6432692D}"/>
              </a:ext>
            </a:extLst>
          </p:cNvPr>
          <p:cNvSpPr txBox="1"/>
          <p:nvPr/>
        </p:nvSpPr>
        <p:spPr>
          <a:xfrm>
            <a:off x="2505722" y="6357784"/>
            <a:ext cx="6094520" cy="369332"/>
          </a:xfrm>
          <a:prstGeom prst="rect">
            <a:avLst/>
          </a:prstGeom>
          <a:noFill/>
        </p:spPr>
        <p:txBody>
          <a:bodyPr wrap="square">
            <a:spAutoFit/>
          </a:bodyPr>
          <a:lstStyle/>
          <a:p>
            <a:pPr algn="ctr"/>
            <a:r>
              <a:rPr lang="en-US" sz="1800" b="1" dirty="0">
                <a:effectLst/>
                <a:latin typeface="Times New Roman" panose="02020603050405020304" pitchFamily="18" charset="0"/>
                <a:ea typeface="Times New Roman" panose="02020603050405020304" pitchFamily="18" charset="0"/>
              </a:rPr>
              <a:t>Fig</a:t>
            </a:r>
            <a:r>
              <a:rPr lang="en-US" sz="1800" b="1" spc="-5" dirty="0">
                <a:effectLst/>
                <a:latin typeface="Times New Roman" panose="02020603050405020304" pitchFamily="18" charset="0"/>
                <a:ea typeface="Times New Roman" panose="02020603050405020304" pitchFamily="18" charset="0"/>
              </a:rPr>
              <a:t> 3</a:t>
            </a:r>
            <a:r>
              <a:rPr lang="en-US" b="1" spc="-5" dirty="0">
                <a:latin typeface="Times New Roman" panose="02020603050405020304" pitchFamily="18" charset="0"/>
                <a:ea typeface="Times New Roman" panose="02020603050405020304" pitchFamily="18" charset="0"/>
              </a:rPr>
              <a:t> </a:t>
            </a:r>
            <a:r>
              <a:rPr lang="en-US" sz="1800" spc="-20" dirty="0">
                <a:effectLst/>
                <a:latin typeface="Times New Roman" panose="02020603050405020304" pitchFamily="18" charset="0"/>
                <a:ea typeface="Times New Roman" panose="02020603050405020304" pitchFamily="18" charset="0"/>
              </a:rPr>
              <a:t> </a:t>
            </a:r>
            <a:r>
              <a:rPr lang="en-US" spc="-20" dirty="0">
                <a:latin typeface="Times New Roman" panose="02020603050405020304" pitchFamily="18" charset="0"/>
                <a:ea typeface="Times New Roman" panose="02020603050405020304" pitchFamily="18" charset="0"/>
              </a:rPr>
              <a:t>Pest Control</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33064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DB64C0B-0C76-875B-EDCA-3DF318AF668F}"/>
              </a:ext>
            </a:extLst>
          </p:cNvPr>
          <p:cNvSpPr txBox="1"/>
          <p:nvPr/>
        </p:nvSpPr>
        <p:spPr>
          <a:xfrm>
            <a:off x="3180425" y="6393740"/>
            <a:ext cx="6094520" cy="646331"/>
          </a:xfrm>
          <a:prstGeom prst="rect">
            <a:avLst/>
          </a:prstGeom>
          <a:noFill/>
        </p:spPr>
        <p:txBody>
          <a:bodyPr wrap="square">
            <a:spAutoFit/>
          </a:bodyPr>
          <a:lstStyle/>
          <a:p>
            <a:pPr algn="ctr">
              <a:spcBef>
                <a:spcPts val="455"/>
              </a:spcBef>
            </a:pPr>
            <a:br>
              <a:rPr lang="en-US" sz="1800" dirty="0">
                <a:effectLst/>
                <a:latin typeface="Times New Roman" panose="02020603050405020304" pitchFamily="18" charset="0"/>
                <a:ea typeface="Times New Roman" panose="02020603050405020304" pitchFamily="18" charset="0"/>
              </a:rPr>
            </a:br>
            <a:endParaRPr lang="en-IN" dirty="0"/>
          </a:p>
        </p:txBody>
      </p:sp>
      <p:sp>
        <p:nvSpPr>
          <p:cNvPr id="5" name="TextBox 4">
            <a:extLst>
              <a:ext uri="{FF2B5EF4-FFF2-40B4-BE49-F238E27FC236}">
                <a16:creationId xmlns:a16="http://schemas.microsoft.com/office/drawing/2014/main" id="{F86F749A-82BF-DF87-2A91-BE5051E54566}"/>
              </a:ext>
            </a:extLst>
          </p:cNvPr>
          <p:cNvSpPr txBox="1"/>
          <p:nvPr/>
        </p:nvSpPr>
        <p:spPr>
          <a:xfrm>
            <a:off x="846338" y="1245882"/>
            <a:ext cx="10304015" cy="5909310"/>
          </a:xfrm>
          <a:prstGeom prst="rect">
            <a:avLst/>
          </a:prstGeom>
          <a:noFill/>
        </p:spPr>
        <p:txBody>
          <a:bodyPr wrap="square">
            <a:spAutoFit/>
          </a:bodyPr>
          <a:lstStyle/>
          <a:p>
            <a:pPr algn="just">
              <a:lnSpc>
                <a:spcPct val="150000"/>
              </a:lnSpc>
            </a:pPr>
            <a:r>
              <a:rPr lang="en-IN" sz="2400" dirty="0">
                <a:latin typeface="Times New Roman" panose="02020603050405020304" pitchFamily="18" charset="0"/>
                <a:cs typeface="Times New Roman" panose="02020603050405020304" pitchFamily="18" charset="0"/>
              </a:rPr>
              <a:t> Agricultural drones are equipped with various sensors that help farmers monitor crops and make data-driven decisions. Here are some of the sensors commonly used in agricultural drones:</a:t>
            </a:r>
          </a:p>
          <a:p>
            <a:pPr algn="just">
              <a:lnSpc>
                <a:spcPct val="150000"/>
              </a:lnSpc>
            </a:pPr>
            <a:r>
              <a:rPr lang="en-IN" sz="2400" dirty="0">
                <a:latin typeface="Times New Roman" panose="02020603050405020304" pitchFamily="18" charset="0"/>
                <a:cs typeface="Times New Roman" panose="02020603050405020304" pitchFamily="18" charset="0"/>
              </a:rPr>
              <a:t>1. RGB cameras: These sensors capture high-resolution images of crops, which can be used to monitor plant health, detect nutrient deficiencies, and track growth rates.</a:t>
            </a:r>
          </a:p>
          <a:p>
            <a:pPr algn="just">
              <a:lnSpc>
                <a:spcPct val="150000"/>
              </a:lnSpc>
            </a:pPr>
            <a:r>
              <a:rPr lang="en-IN" sz="2400" dirty="0">
                <a:latin typeface="Times New Roman" panose="02020603050405020304" pitchFamily="18" charset="0"/>
                <a:cs typeface="Times New Roman" panose="02020603050405020304" pitchFamily="18" charset="0"/>
              </a:rPr>
              <a:t>2. Multispectral cameras: These sensors capture images in several spectral bands, including red, green, and near-infrared. This data can be used to generate vegetation indices, which can provide insights into crop health, biomass, and water stress.</a:t>
            </a:r>
          </a:p>
          <a:p>
            <a:endParaRPr lang="en-IN" dirty="0"/>
          </a:p>
        </p:txBody>
      </p:sp>
      <p:sp>
        <p:nvSpPr>
          <p:cNvPr id="8" name="TextBox 7">
            <a:extLst>
              <a:ext uri="{FF2B5EF4-FFF2-40B4-BE49-F238E27FC236}">
                <a16:creationId xmlns:a16="http://schemas.microsoft.com/office/drawing/2014/main" id="{AD1C8D19-91DE-B9D5-2C33-3752F4897BD3}"/>
              </a:ext>
            </a:extLst>
          </p:cNvPr>
          <p:cNvSpPr txBox="1"/>
          <p:nvPr/>
        </p:nvSpPr>
        <p:spPr>
          <a:xfrm>
            <a:off x="721309" y="503371"/>
            <a:ext cx="8023195" cy="742511"/>
          </a:xfrm>
          <a:prstGeom prst="rect">
            <a:avLst/>
          </a:prstGeom>
          <a:noFill/>
        </p:spPr>
        <p:txBody>
          <a:bodyPr wrap="square">
            <a:spAutoFit/>
          </a:bodyPr>
          <a:lstStyle/>
          <a:p>
            <a:pPr marL="152400">
              <a:lnSpc>
                <a:spcPct val="150000"/>
              </a:lnSpc>
              <a:spcBef>
                <a:spcPts val="0"/>
              </a:spcBef>
              <a:buClr>
                <a:schemeClr val="dk1"/>
              </a:buClr>
              <a:buSzPts val="1200"/>
            </a:pPr>
            <a:r>
              <a:rPr lang="en-IN" altLang="en-GB" sz="3200" b="1" dirty="0">
                <a:latin typeface="Times New Roman" panose="02020603050405020304" pitchFamily="18" charset="0"/>
                <a:cs typeface="Times New Roman" panose="02020603050405020304" pitchFamily="18" charset="0"/>
              </a:rPr>
              <a:t>Sensors used in agricultural drones </a:t>
            </a:r>
          </a:p>
        </p:txBody>
      </p:sp>
    </p:spTree>
    <p:extLst>
      <p:ext uri="{BB962C8B-B14F-4D97-AF65-F5344CB8AC3E}">
        <p14:creationId xmlns:p14="http://schemas.microsoft.com/office/powerpoint/2010/main" val="26658127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TotalTime>
  <Words>1118</Words>
  <Application>Microsoft Office PowerPoint</Application>
  <PresentationFormat>Widescreen</PresentationFormat>
  <Paragraphs>55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Aishwarya Bendigeri</dc:creator>
  <cp:lastModifiedBy>Aishwarya Bendigeri</cp:lastModifiedBy>
  <cp:revision>3</cp:revision>
  <dcterms:created xsi:type="dcterms:W3CDTF">2023-04-17T23:54:13Z</dcterms:created>
  <dcterms:modified xsi:type="dcterms:W3CDTF">2023-04-23T06:32:11Z</dcterms:modified>
</cp:coreProperties>
</file>