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0" r:id="rId6"/>
    <p:sldId id="316" r:id="rId7"/>
    <p:sldId id="323" r:id="rId8"/>
    <p:sldId id="32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70F7F-DF72-44BF-90ED-7B2752AB4779}">
          <p14:sldIdLst>
            <p14:sldId id="258"/>
            <p14:sldId id="260"/>
            <p14:sldId id="316"/>
            <p14:sldId id="323"/>
            <p14:sldId id="32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chNgan" initials="B" lastIdx="4" clrIdx="0">
    <p:extLst>
      <p:ext uri="{19B8F6BF-5375-455C-9EA6-DF929625EA0E}">
        <p15:presenceInfo xmlns:p15="http://schemas.microsoft.com/office/powerpoint/2012/main" userId="BichN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4E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82346" autoAdjust="0"/>
  </p:normalViewPr>
  <p:slideViewPr>
    <p:cSldViewPr snapToGrid="0">
      <p:cViewPr varScale="1">
        <p:scale>
          <a:sx n="43" d="100"/>
          <a:sy n="43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10B176-BD9D-470D-A4F1-2E38FD3F30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EFC32-7568-48EB-B151-DAD6CF398D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3F125-BB2F-467E-B095-52B8E5237CC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82BDE-61AA-4C27-BDD3-1A24DA282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0C71C-A4FD-406C-90A1-AEC3B38498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72D2-0EDB-45B6-8902-676EE300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3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D2033-2E99-42E8-A74A-F7FD5F47754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FC665-C52C-431E-822D-B0208836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FC665-C52C-431E-822D-B0208836A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722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657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34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16036"/>
            <a:ext cx="10058400" cy="4905859"/>
          </a:xfrm>
        </p:spPr>
        <p:txBody>
          <a:bodyPr/>
          <a:lstStyle>
            <a:lvl1pPr marL="91440" indent="-91440" algn="just">
              <a:buFont typeface="Wingdings" panose="05000000000000000000" pitchFamily="2" charset="2"/>
              <a:buChar char="v"/>
              <a:defRPr/>
            </a:lvl1pPr>
            <a:lvl2pPr marL="384048" indent="-182880" algn="just">
              <a:buFont typeface="Wingdings" panose="05000000000000000000" pitchFamily="2" charset="2"/>
              <a:buChar char="v"/>
              <a:defRPr/>
            </a:lvl2pPr>
            <a:lvl3pPr marL="566928" indent="-182880" algn="just">
              <a:buFont typeface="Wingdings" panose="05000000000000000000" pitchFamily="2" charset="2"/>
              <a:buChar char="v"/>
              <a:defRPr/>
            </a:lvl3pPr>
            <a:lvl4pPr marL="749808" indent="-182880" algn="just">
              <a:buFont typeface="Wingdings" panose="05000000000000000000" pitchFamily="2" charset="2"/>
              <a:buChar char="v"/>
              <a:defRPr/>
            </a:lvl4pPr>
            <a:lvl5pPr marL="932688" indent="-182880" algn="just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2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627E5-2E3F-4AE1-995E-77E2B7EB7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2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16037"/>
            <a:ext cx="10058400" cy="45530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403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/>
              <a:t>Bộ môn Công nghệ phần 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4627E5-2E3F-4AE1-995E-77E2B7EB78DF}" type="slidenum">
              <a:rPr lang="en-US" smtClean="0"/>
              <a:pPr/>
              <a:t>‹#›</a:t>
            </a:fld>
            <a:endParaRPr lang="en-US" sz="120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63715" y="1181255"/>
            <a:ext cx="996696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2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uannm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" y="1846385"/>
            <a:ext cx="11971420" cy="236620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5400" i="1" dirty="0">
                <a:solidFill>
                  <a:srgbClr val="00B0F0"/>
                </a:solidFill>
              </a:rPr>
              <a:t>BÀI TẬP NHÓM</a:t>
            </a:r>
            <a:endParaRPr sz="5400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1D869-788A-4E30-BE94-F931C9EC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1</a:t>
            </a:fld>
            <a:endParaRPr lang="en-US"/>
          </a:p>
        </p:txBody>
      </p:sp>
      <p:sp>
        <p:nvSpPr>
          <p:cNvPr id="3" name="AutoShape 2" descr="Nhận diện thương hiệu HUFI"/>
          <p:cNvSpPr>
            <a:spLocks noChangeAspect="1" noChangeArrowheads="1"/>
          </p:cNvSpPr>
          <p:nvPr/>
        </p:nvSpPr>
        <p:spPr bwMode="auto">
          <a:xfrm>
            <a:off x="542436" y="1486486"/>
            <a:ext cx="1685651" cy="16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75437" y="127610"/>
            <a:ext cx="11971420" cy="183766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1377950" algn="ctr"/>
            <a:r>
              <a:rPr lang="en-US" sz="32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CẤU TRÚC DỮ LIỆU &amp; GIẢI THUẬT</a:t>
            </a:r>
          </a:p>
          <a:p>
            <a:pPr marL="1377950" algn="ctr"/>
            <a:r>
              <a:rPr lang="en-US" sz="32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(DATA STRUCTURES &amp; ALGORITHMS)</a:t>
            </a:r>
          </a:p>
          <a:p>
            <a:pPr algn="ctr" eaLnBrk="1" hangingPunct="1"/>
            <a:endParaRPr lang="en-US" sz="3200" b="1" dirty="0">
              <a:solidFill>
                <a:srgbClr val="0070C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4" y="187056"/>
            <a:ext cx="1741898" cy="17187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7847" y="4625424"/>
            <a:ext cx="5506600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500" b="1" dirty="0" err="1">
                <a:ln/>
                <a:solidFill>
                  <a:schemeClr val="accent3"/>
                </a:solidFill>
              </a:rPr>
              <a:t>Khoa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</a:t>
            </a:r>
            <a:r>
              <a:rPr lang="en-US" sz="2500" b="1" dirty="0" err="1">
                <a:ln/>
                <a:solidFill>
                  <a:schemeClr val="accent3"/>
                </a:solidFill>
              </a:rPr>
              <a:t>Công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</a:t>
            </a:r>
            <a:r>
              <a:rPr lang="en-US" sz="2500" b="1" dirty="0" err="1">
                <a:ln/>
                <a:solidFill>
                  <a:schemeClr val="accent3"/>
                </a:solidFill>
              </a:rPr>
              <a:t>nghệ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</a:t>
            </a:r>
            <a:r>
              <a:rPr lang="en-US" sz="2500" b="1" dirty="0" err="1">
                <a:ln/>
                <a:solidFill>
                  <a:schemeClr val="accent3"/>
                </a:solidFill>
              </a:rPr>
              <a:t>thông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tin</a:t>
            </a:r>
          </a:p>
          <a:p>
            <a:pPr algn="ctr"/>
            <a:r>
              <a:rPr lang="en-US" sz="2500" b="1" dirty="0" err="1">
                <a:ln/>
                <a:solidFill>
                  <a:schemeClr val="accent3"/>
                </a:solidFill>
              </a:rPr>
              <a:t>Bộ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</a:t>
            </a:r>
            <a:r>
              <a:rPr lang="en-US" sz="2500" b="1" dirty="0" err="1">
                <a:ln/>
                <a:solidFill>
                  <a:schemeClr val="accent3"/>
                </a:solidFill>
              </a:rPr>
              <a:t>môn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</a:t>
            </a:r>
            <a:r>
              <a:rPr lang="en-US" sz="2500" b="1" dirty="0" err="1">
                <a:ln/>
                <a:solidFill>
                  <a:schemeClr val="accent3"/>
                </a:solidFill>
              </a:rPr>
              <a:t>Công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</a:t>
            </a:r>
            <a:r>
              <a:rPr lang="en-US" sz="2500" b="1" dirty="0" err="1">
                <a:ln/>
                <a:solidFill>
                  <a:schemeClr val="accent3"/>
                </a:solidFill>
              </a:rPr>
              <a:t>nghệ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</a:t>
            </a:r>
            <a:r>
              <a:rPr lang="en-US" sz="2500" b="1" dirty="0" err="1">
                <a:ln/>
                <a:solidFill>
                  <a:schemeClr val="accent3"/>
                </a:solidFill>
              </a:rPr>
              <a:t>phần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</a:t>
            </a:r>
            <a:r>
              <a:rPr lang="en-US" sz="2500" b="1" dirty="0" err="1">
                <a:ln/>
                <a:solidFill>
                  <a:schemeClr val="accent3"/>
                </a:solidFill>
              </a:rPr>
              <a:t>mềm</a:t>
            </a:r>
            <a:r>
              <a:rPr lang="en-US" sz="2500" b="1" dirty="0">
                <a:ln/>
                <a:solidFill>
                  <a:schemeClr val="accent3"/>
                </a:solidFill>
              </a:rPr>
              <a:t> </a:t>
            </a:r>
          </a:p>
          <a:p>
            <a:pPr algn="ctr"/>
            <a:endParaRPr lang="en-US" sz="25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YÊU CẦU BÀI TẬP NHÓM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958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500" b="1" dirty="0" err="1"/>
              <a:t>Thời</a:t>
            </a:r>
            <a:r>
              <a:rPr lang="en-US" sz="2500" b="1" dirty="0"/>
              <a:t> </a:t>
            </a:r>
            <a:r>
              <a:rPr lang="en-US" sz="2500" b="1" dirty="0" err="1"/>
              <a:t>gian</a:t>
            </a:r>
            <a:r>
              <a:rPr lang="en-US" sz="2500" dirty="0"/>
              <a:t>: </a:t>
            </a:r>
            <a:r>
              <a:rPr lang="en-US" sz="2500" dirty="0" err="1"/>
              <a:t>từ</a:t>
            </a:r>
            <a:r>
              <a:rPr lang="en-US" sz="2500" dirty="0"/>
              <a:t> 10/10/2022 </a:t>
            </a:r>
            <a:r>
              <a:rPr lang="en-US" sz="2500" dirty="0" err="1"/>
              <a:t>đến</a:t>
            </a:r>
            <a:r>
              <a:rPr lang="en-US" sz="2500" dirty="0"/>
              <a:t> </a:t>
            </a:r>
            <a:r>
              <a:rPr lang="en-US" sz="2500" dirty="0" err="1"/>
              <a:t>hết</a:t>
            </a:r>
            <a:r>
              <a:rPr lang="en-US" sz="2500" dirty="0"/>
              <a:t> </a:t>
            </a:r>
            <a:r>
              <a:rPr lang="en-US" sz="2500" dirty="0" err="1"/>
              <a:t>ngày</a:t>
            </a:r>
            <a:r>
              <a:rPr lang="en-US" sz="2500" dirty="0"/>
              <a:t> 22/10/2022</a:t>
            </a:r>
          </a:p>
          <a:p>
            <a:pPr marL="806958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500" dirty="0" err="1"/>
              <a:t>Tối</a:t>
            </a:r>
            <a:r>
              <a:rPr lang="en-US" sz="2500" dirty="0"/>
              <a:t> </a:t>
            </a:r>
            <a:r>
              <a:rPr lang="en-US" sz="2500" dirty="0" err="1"/>
              <a:t>đa</a:t>
            </a:r>
            <a:r>
              <a:rPr lang="en-US" sz="2500" dirty="0"/>
              <a:t> 5 </a:t>
            </a:r>
            <a:r>
              <a:rPr lang="en-US" sz="2500" dirty="0" err="1"/>
              <a:t>bạn</a:t>
            </a:r>
            <a:r>
              <a:rPr lang="en-US" sz="2500" dirty="0"/>
              <a:t> / </a:t>
            </a:r>
            <a:r>
              <a:rPr lang="en-US" sz="2500" dirty="0" err="1"/>
              <a:t>nhóm</a:t>
            </a:r>
            <a:endParaRPr lang="en-US" sz="2500" dirty="0"/>
          </a:p>
          <a:p>
            <a:pPr marL="806958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thức</a:t>
            </a:r>
            <a:r>
              <a:rPr lang="en-US" sz="2500" dirty="0"/>
              <a:t> </a:t>
            </a:r>
            <a:r>
              <a:rPr lang="en-US" sz="2500" dirty="0" err="1"/>
              <a:t>nộp</a:t>
            </a:r>
            <a:r>
              <a:rPr lang="en-US" sz="2500" dirty="0"/>
              <a:t> </a:t>
            </a:r>
            <a:r>
              <a:rPr lang="en-US" sz="2500" dirty="0" err="1"/>
              <a:t>bài</a:t>
            </a:r>
            <a:r>
              <a:rPr lang="en-US" sz="2500" dirty="0"/>
              <a:t>:</a:t>
            </a:r>
          </a:p>
          <a:p>
            <a:pPr marL="818388" lvl="2" indent="-342900">
              <a:lnSpc>
                <a:spcPct val="150000"/>
              </a:lnSpc>
            </a:pPr>
            <a:r>
              <a:rPr lang="en-US" sz="2100" b="1" dirty="0"/>
              <a:t>Qua email: </a:t>
            </a:r>
            <a:r>
              <a:rPr lang="en-US" sz="2100" dirty="0">
                <a:hlinkClick r:id="rId3"/>
              </a:rPr>
              <a:t>tuannm7@gmail.com</a:t>
            </a:r>
            <a:endParaRPr lang="en-US" sz="2100" dirty="0"/>
          </a:p>
          <a:p>
            <a:pPr marL="818388" lvl="2" indent="-342900">
              <a:lnSpc>
                <a:spcPct val="150000"/>
              </a:lnSpc>
            </a:pPr>
            <a:r>
              <a:rPr lang="en-US" sz="2100" b="1" dirty="0" err="1"/>
              <a:t>Tiêu</a:t>
            </a:r>
            <a:r>
              <a:rPr lang="en-US" sz="2100" b="1" dirty="0"/>
              <a:t> </a:t>
            </a:r>
            <a:r>
              <a:rPr lang="en-US" sz="2100" b="1" dirty="0" err="1"/>
              <a:t>đề</a:t>
            </a:r>
            <a:r>
              <a:rPr lang="en-US" sz="2100" b="1" dirty="0"/>
              <a:t> email: </a:t>
            </a:r>
            <a:r>
              <a:rPr lang="en-US" sz="2100" dirty="0"/>
              <a:t>[HUF-BT] </a:t>
            </a:r>
            <a:r>
              <a:rPr lang="en-US" sz="2100" dirty="0" err="1"/>
              <a:t>Tên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bạn</a:t>
            </a:r>
            <a:r>
              <a:rPr lang="en-US" sz="2100" dirty="0"/>
              <a:t> trong </a:t>
            </a:r>
            <a:r>
              <a:rPr lang="en-US" sz="2100" dirty="0" err="1"/>
              <a:t>nhóm</a:t>
            </a:r>
            <a:endParaRPr lang="en-US" sz="2100" dirty="0"/>
          </a:p>
          <a:p>
            <a:pPr marL="818388" lvl="2" indent="-342900">
              <a:lnSpc>
                <a:spcPct val="150000"/>
              </a:lnSpc>
            </a:pPr>
            <a:r>
              <a:rPr lang="en-US" sz="2100" b="1" dirty="0" err="1"/>
              <a:t>Nội</a:t>
            </a:r>
            <a:r>
              <a:rPr lang="en-US" sz="2100" b="1" dirty="0"/>
              <a:t> dung </a:t>
            </a:r>
            <a:r>
              <a:rPr lang="en-US" sz="2100" b="1" dirty="0" err="1"/>
              <a:t>bài</a:t>
            </a:r>
            <a:r>
              <a:rPr lang="en-US" sz="2100" b="1" dirty="0"/>
              <a:t> </a:t>
            </a:r>
            <a:r>
              <a:rPr lang="en-US" sz="2100" b="1" dirty="0" err="1"/>
              <a:t>nộp</a:t>
            </a:r>
            <a:r>
              <a:rPr lang="en-US" sz="2100" b="1" dirty="0"/>
              <a:t>:</a:t>
            </a:r>
          </a:p>
          <a:p>
            <a:pPr marL="1001268" lvl="3" indent="-342900">
              <a:lnSpc>
                <a:spcPct val="150000"/>
              </a:lnSpc>
            </a:pPr>
            <a:r>
              <a:rPr lang="en-US" sz="2100" dirty="0" err="1"/>
              <a:t>Chương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C++, </a:t>
            </a:r>
            <a:r>
              <a:rPr lang="en-US" sz="2100" dirty="0" err="1"/>
              <a:t>chạy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yêu</a:t>
            </a:r>
            <a:r>
              <a:rPr lang="en-US" sz="2100" dirty="0"/>
              <a:t> </a:t>
            </a:r>
            <a:r>
              <a:rPr lang="en-US" sz="2100" dirty="0" err="1"/>
              <a:t>cầu</a:t>
            </a:r>
            <a:r>
              <a:rPr lang="en-US" sz="2100" dirty="0"/>
              <a:t> </a:t>
            </a:r>
            <a:r>
              <a:rPr lang="en-US" sz="2100" dirty="0" err="1"/>
              <a:t>bài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YÊU CẦU BÀI TẬP NHÓM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500" dirty="0" err="1">
                <a:solidFill>
                  <a:schemeClr val="tx1"/>
                </a:solidFill>
              </a:rPr>
              <a:t>Nhập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một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chuỗi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biểu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thức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toán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học</a:t>
            </a:r>
            <a:r>
              <a:rPr lang="fr-FR" sz="2500" dirty="0">
                <a:solidFill>
                  <a:schemeClr val="tx1"/>
                </a:solidFill>
              </a:rPr>
              <a:t> bao </a:t>
            </a:r>
            <a:r>
              <a:rPr lang="fr-FR" sz="2500" dirty="0" err="1">
                <a:solidFill>
                  <a:schemeClr val="tx1"/>
                </a:solidFill>
              </a:rPr>
              <a:t>gồm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các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toán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tử</a:t>
            </a:r>
            <a:r>
              <a:rPr lang="fr-FR" sz="2500" dirty="0">
                <a:solidFill>
                  <a:schemeClr val="tx1"/>
                </a:solidFill>
              </a:rPr>
              <a:t> (+,-,*,/,^), </a:t>
            </a:r>
            <a:r>
              <a:rPr lang="fr-FR" sz="2500" dirty="0" err="1">
                <a:solidFill>
                  <a:schemeClr val="tx1"/>
                </a:solidFill>
              </a:rPr>
              <a:t>các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toán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hạng</a:t>
            </a:r>
            <a:r>
              <a:rPr lang="fr-FR" sz="2500" dirty="0">
                <a:solidFill>
                  <a:schemeClr val="tx1"/>
                </a:solidFill>
              </a:rPr>
              <a:t>, </a:t>
            </a:r>
            <a:r>
              <a:rPr lang="fr-FR" sz="2500" dirty="0" err="1">
                <a:solidFill>
                  <a:schemeClr val="tx1"/>
                </a:solidFill>
              </a:rPr>
              <a:t>các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dấu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ngoặc</a:t>
            </a:r>
            <a:r>
              <a:rPr lang="fr-FR" sz="2500" dirty="0">
                <a:solidFill>
                  <a:schemeClr val="tx1"/>
                </a:solidFill>
              </a:rPr>
              <a:t> ().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 err="1">
                <a:solidFill>
                  <a:schemeClr val="tx1"/>
                </a:solidFill>
              </a:rPr>
              <a:t>Chuyển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biểu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thức</a:t>
            </a:r>
            <a:r>
              <a:rPr lang="fr-FR" sz="2500" dirty="0">
                <a:solidFill>
                  <a:schemeClr val="tx1"/>
                </a:solidFill>
              </a:rPr>
              <a:t> P trung </a:t>
            </a:r>
            <a:r>
              <a:rPr lang="fr-FR" sz="2500" dirty="0" err="1">
                <a:solidFill>
                  <a:schemeClr val="tx1"/>
                </a:solidFill>
              </a:rPr>
              <a:t>tố</a:t>
            </a:r>
            <a:r>
              <a:rPr lang="fr-FR" sz="2500" dirty="0">
                <a:solidFill>
                  <a:schemeClr val="tx1"/>
                </a:solidFill>
              </a:rPr>
              <a:t> sang </a:t>
            </a:r>
            <a:r>
              <a:rPr lang="fr-FR" sz="2500" dirty="0" err="1">
                <a:solidFill>
                  <a:schemeClr val="tx1"/>
                </a:solidFill>
              </a:rPr>
              <a:t>hậu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tố</a:t>
            </a:r>
            <a:r>
              <a:rPr lang="fr-FR" sz="2500" dirty="0">
                <a:solidFill>
                  <a:schemeClr val="tx1"/>
                </a:solidFill>
              </a:rPr>
              <a:t> Q.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500" dirty="0" err="1">
                <a:solidFill>
                  <a:schemeClr val="tx1"/>
                </a:solidFill>
              </a:rPr>
              <a:t>Sau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đó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tính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giá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trị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biểu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thức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hậu</a:t>
            </a:r>
            <a:r>
              <a:rPr lang="fr-FR" sz="2500" dirty="0">
                <a:solidFill>
                  <a:schemeClr val="tx1"/>
                </a:solidFill>
              </a:rPr>
              <a:t> </a:t>
            </a:r>
            <a:r>
              <a:rPr lang="fr-FR" sz="2500" dirty="0" err="1">
                <a:solidFill>
                  <a:schemeClr val="tx1"/>
                </a:solidFill>
              </a:rPr>
              <a:t>tố</a:t>
            </a:r>
            <a:r>
              <a:rPr lang="fr-FR" sz="2500" dirty="0">
                <a:solidFill>
                  <a:schemeClr val="tx1"/>
                </a:solidFill>
              </a:rPr>
              <a:t> Q.</a:t>
            </a:r>
          </a:p>
          <a:p>
            <a:pPr>
              <a:lnSpc>
                <a:spcPct val="150000"/>
              </a:lnSpc>
            </a:pPr>
            <a:r>
              <a:rPr lang="fr-FR" sz="2500" dirty="0">
                <a:solidFill>
                  <a:schemeClr val="tx1"/>
                </a:solidFill>
              </a:rPr>
              <a:t>P = (4 * 5 – (1 + 9) / 2) </a:t>
            </a:r>
            <a:r>
              <a:rPr lang="fr-FR" sz="2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fr-FR" sz="2500" dirty="0">
                <a:solidFill>
                  <a:schemeClr val="tx1"/>
                </a:solidFill>
              </a:rPr>
              <a:t>Q ?</a:t>
            </a:r>
          </a:p>
          <a:p>
            <a:r>
              <a:rPr lang="en-US" sz="2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 = ( A + B ) * ( C - ( D + A )) </a:t>
            </a:r>
            <a:r>
              <a:rPr lang="en-US" sz="2500" dirty="0">
                <a:solidFill>
                  <a:schemeClr val="tx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 Q?</a:t>
            </a:r>
            <a:endParaRPr lang="en-US" sz="25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 = A + (B * C – D / E ^ F * G) * H </a:t>
            </a:r>
            <a:r>
              <a:rPr lang="en-US" sz="2500" dirty="0">
                <a:solidFill>
                  <a:schemeClr val="tx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 Q?</a:t>
            </a:r>
            <a:endParaRPr lang="en-US" sz="25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fr-FR" sz="2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fr-FR" sz="2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7058" name="Group 2"/>
          <p:cNvGraphicFramePr>
            <a:graphicFrameLocks noGrp="1"/>
          </p:cNvGraphicFramePr>
          <p:nvPr>
            <p:ph idx="4294967295"/>
          </p:nvPr>
        </p:nvGraphicFramePr>
        <p:xfrm>
          <a:off x="479686" y="1215853"/>
          <a:ext cx="10312181" cy="2509723"/>
        </p:xfrm>
        <a:graphic>
          <a:graphicData uri="http://schemas.openxmlformats.org/drawingml/2006/table">
            <a:tbl>
              <a:tblPr/>
              <a:tblGrid>
                <a:gridCol w="93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Đọc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Xử lý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Stack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postfix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Đẩy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Stack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Bỏ vào postfix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Do ở đỉnh Stack chứa ‘(’ nên bỏ dấu ‘*’ vào Stack.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 * 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Bỏ vào postfix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  *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1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Do ‘+’ có độ ưu tiên thấp hơn ‘*’ ở đỉnh Stack nên ta lấy ‘*’ ra và bỏ vào postfix.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Do ở đỉnh Stack chứa ‘(’ nên bỏ dấu ‘+’ vào Stack.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  +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Bỏ vào postfix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 + 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4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/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Do ‘/’ có độ ưu tiên cao hơn ‘+’ ở đỉnh Stack nên đưa ‘/’ vào Stack.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 + /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54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Bỏ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postfix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 + /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 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0646" name="Rectangle 462"/>
          <p:cNvSpPr>
            <a:spLocks noChangeArrowheads="1"/>
          </p:cNvSpPr>
          <p:nvPr/>
        </p:nvSpPr>
        <p:spPr bwMode="auto">
          <a:xfrm>
            <a:off x="479686" y="261744"/>
            <a:ext cx="1079291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 err="1">
                <a:solidFill>
                  <a:srgbClr val="CC0000"/>
                </a:solidFill>
                <a:latin typeface="+mj-lt"/>
                <a:cs typeface="Times New Roman" pitchFamily="18" charset="0"/>
              </a:rPr>
              <a:t>Chuyển</a:t>
            </a:r>
            <a:r>
              <a:rPr lang="en-US" sz="28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+mj-lt"/>
                <a:cs typeface="Times New Roman" pitchFamily="18" charset="0"/>
              </a:rPr>
              <a:t>biểu</a:t>
            </a:r>
            <a:r>
              <a:rPr lang="en-US" sz="28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+mj-lt"/>
                <a:cs typeface="Times New Roman" pitchFamily="18" charset="0"/>
              </a:rPr>
              <a:t>thức</a:t>
            </a:r>
            <a:r>
              <a:rPr lang="en-US" sz="28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+mj-lt"/>
                <a:cs typeface="Times New Roman" pitchFamily="18" charset="0"/>
              </a:rPr>
              <a:t>trung</a:t>
            </a:r>
            <a:r>
              <a:rPr lang="en-US" sz="28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+mj-lt"/>
                <a:cs typeface="Times New Roman" pitchFamily="18" charset="0"/>
              </a:rPr>
              <a:t>tố</a:t>
            </a:r>
            <a:r>
              <a:rPr lang="en-US" sz="28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 sang </a:t>
            </a:r>
            <a:r>
              <a:rPr lang="en-US" sz="2800" b="1" dirty="0" err="1">
                <a:solidFill>
                  <a:srgbClr val="CC0000"/>
                </a:solidFill>
                <a:latin typeface="+mj-lt"/>
                <a:cs typeface="Times New Roman" pitchFamily="18" charset="0"/>
              </a:rPr>
              <a:t>hậu</a:t>
            </a:r>
            <a:r>
              <a:rPr lang="en-US" sz="28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+mj-lt"/>
                <a:cs typeface="Times New Roman" pitchFamily="18" charset="0"/>
              </a:rPr>
              <a:t>tố</a:t>
            </a:r>
            <a:endParaRPr lang="en-US" sz="2800" b="1" dirty="0">
              <a:solidFill>
                <a:srgbClr val="CC0000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28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 (2 * 3 +  8 / 2) * (5 – 1)</a:t>
            </a:r>
            <a:r>
              <a:rPr lang="en-US" sz="2800" b="1" dirty="0">
                <a:solidFill>
                  <a:srgbClr val="CC0000"/>
                </a:solidFill>
                <a:latin typeface="+mj-lt"/>
                <a:cs typeface="Arial" charset="0"/>
              </a:rPr>
              <a:t> </a:t>
            </a:r>
          </a:p>
        </p:txBody>
      </p:sp>
      <p:graphicFrame>
        <p:nvGraphicFramePr>
          <p:cNvPr id="2" name="Group 2">
            <a:extLst>
              <a:ext uri="{FF2B5EF4-FFF2-40B4-BE49-F238E27FC236}">
                <a16:creationId xmlns:a16="http://schemas.microsoft.com/office/drawing/2014/main" id="{2C017EB3-6DB8-641F-DCAE-22EBA01EF8B2}"/>
              </a:ext>
            </a:extLst>
          </p:cNvPr>
          <p:cNvGraphicFramePr>
            <a:graphicFrameLocks/>
          </p:cNvGraphicFramePr>
          <p:nvPr/>
        </p:nvGraphicFramePr>
        <p:xfrm>
          <a:off x="479687" y="3837943"/>
          <a:ext cx="10312180" cy="2414581"/>
        </p:xfrm>
        <a:graphic>
          <a:graphicData uri="http://schemas.openxmlformats.org/drawingml/2006/table">
            <a:tbl>
              <a:tblPr/>
              <a:tblGrid>
                <a:gridCol w="93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Đọc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Xử lý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postfix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Lấy trong Stack ra cho đến khi gặp ngoặc ‘(’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 2 / +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Đưa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Stack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 2 / +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(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Đưa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Stack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* ( 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 2 / +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Bỏ vào postfix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* (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 2 / + 5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Do trên đỉnh Stack chứa ‘(’ nên bỏ dấu ‘–’ vào Stack.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* ( -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 2 / + 5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Bỏ vào postfix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* ( -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 2 / + 5 1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Lấy trong Stack ra cho đến khi gặp ngoặc mở ‘(’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 2 / + 5 1 -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Lấy những phần tử còn lại trong Stack và bỏ vào Stack.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 3 * 8 2 / + 5 1 - *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1154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34947765"/>
              </p:ext>
            </p:extLst>
          </p:nvPr>
        </p:nvGraphicFramePr>
        <p:xfrm>
          <a:off x="1147007" y="870926"/>
          <a:ext cx="8251825" cy="5307017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Đọc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Xử lý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2,3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Đưa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2, 3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2*3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Đưa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6, 8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Đưa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6, 8, 2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/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Lấy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8/2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6, 4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Lấy 6 + 4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Đưa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10, 5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Đưa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Stack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10, 5, 1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Lấy 5 - 1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10, 4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Lấy 10 *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4753" name="Rectangle 462"/>
          <p:cNvSpPr>
            <a:spLocks noChangeArrowheads="1"/>
          </p:cNvSpPr>
          <p:nvPr/>
        </p:nvSpPr>
        <p:spPr bwMode="auto">
          <a:xfrm>
            <a:off x="984978" y="347706"/>
            <a:ext cx="8413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: 2 3 * 8 2 / + 5 1 - *</a:t>
            </a:r>
            <a:endParaRPr lang="en-US" sz="2800" b="1" dirty="0">
              <a:solidFill>
                <a:srgbClr val="CC0000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Bộ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7E5-2E3F-4AE1-995E-77E2B7EB78D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35" y="948448"/>
            <a:ext cx="5131344" cy="45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38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175956FF049F48857A601B2366A1E8" ma:contentTypeVersion="9" ma:contentTypeDescription="Create a new document." ma:contentTypeScope="" ma:versionID="014ae6507a54a9ab81ce5d6d3919f678">
  <xsd:schema xmlns:xsd="http://www.w3.org/2001/XMLSchema" xmlns:xs="http://www.w3.org/2001/XMLSchema" xmlns:p="http://schemas.microsoft.com/office/2006/metadata/properties" xmlns:ns2="bec1cf72-34b8-402f-9613-ebed87436c1f" xmlns:ns3="e1f39115-eada-46af-8bbe-8d98fb8204f3" targetNamespace="http://schemas.microsoft.com/office/2006/metadata/properties" ma:root="true" ma:fieldsID="7b31a02fc3a0f10d629298896d445f41" ns2:_="" ns3:_="">
    <xsd:import namespace="bec1cf72-34b8-402f-9613-ebed87436c1f"/>
    <xsd:import namespace="e1f39115-eada-46af-8bbe-8d98fb8204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1cf72-34b8-402f-9613-ebed87436c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39115-eada-46af-8bbe-8d98fb8204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488E90-2F3E-4681-8442-C5AF5FBC9185}">
  <ds:schemaRefs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e1f39115-eada-46af-8bbe-8d98fb8204f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ec1cf72-34b8-402f-9613-ebed87436c1f"/>
  </ds:schemaRefs>
</ds:datastoreItem>
</file>

<file path=customXml/itemProps2.xml><?xml version="1.0" encoding="utf-8"?>
<ds:datastoreItem xmlns:ds="http://schemas.openxmlformats.org/officeDocument/2006/customXml" ds:itemID="{5B2D79DC-D2DA-405D-9591-AD345BE00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c1cf72-34b8-402f-9613-ebed87436c1f"/>
    <ds:schemaRef ds:uri="e1f39115-eada-46af-8bbe-8d98fb8204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2C9E94-0D1B-4A75-9B0F-7FA87EBEE6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10312</TotalTime>
  <Words>626</Words>
  <Application>Microsoft Office PowerPoint</Application>
  <PresentationFormat>Widescreen</PresentationFormat>
  <Paragraphs>137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Unicode MS</vt:lpstr>
      <vt:lpstr>Calibri</vt:lpstr>
      <vt:lpstr>Cambria</vt:lpstr>
      <vt:lpstr>Symbol</vt:lpstr>
      <vt:lpstr>Tahoma</vt:lpstr>
      <vt:lpstr>Times New Roman</vt:lpstr>
      <vt:lpstr>Wingdings</vt:lpstr>
      <vt:lpstr>Retrospect</vt:lpstr>
      <vt:lpstr>BÀI TẬP NHÓM</vt:lpstr>
      <vt:lpstr>YÊU CẦU BÀI TẬP NHÓM</vt:lpstr>
      <vt:lpstr>YÊU CẦU BÀI TẬP NHÓM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Quang Diệu</cp:lastModifiedBy>
  <cp:revision>236</cp:revision>
  <dcterms:created xsi:type="dcterms:W3CDTF">2020-11-09T06:31:33Z</dcterms:created>
  <dcterms:modified xsi:type="dcterms:W3CDTF">2022-10-14T04:59:15Z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0x010100F3175956FF049F48857A601B2366A1E8</vt:lpwstr>
  </property>
</Properties>
</file>