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98" r:id="rId2"/>
    <p:sldId id="299" r:id="rId3"/>
    <p:sldId id="281" r:id="rId4"/>
    <p:sldId id="282" r:id="rId5"/>
    <p:sldId id="283" r:id="rId6"/>
    <p:sldId id="301" r:id="rId7"/>
    <p:sldId id="302" r:id="rId8"/>
    <p:sldId id="284" r:id="rId9"/>
    <p:sldId id="300" r:id="rId10"/>
    <p:sldId id="287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I0A6PBOH3yEcFcnBZ3aP36FD4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967553-65DA-4D28-9A68-6F0D093F462A}">
  <a:tblStyle styleId="{80967553-65DA-4D28-9A68-6F0D093F46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294" name="Google Shape;294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192" name="Google Shape;192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16" name="Google Shape;216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17" name="Google Shape;217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18" name="Google Shape;21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30" name="Google Shape;230;p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31" name="Google Shape;231;p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32" name="Google Shape;232;p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43" name="Google Shape;243;p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44" name="Google Shape;244;p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45" name="Google Shape;245;p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56" name="Google Shape;256;p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58" name="Google Shape;258;p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69" name="Google Shape;269;p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71" name="Google Shape;271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82" name="Google Shape;282;p1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83" name="Google Shape;283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95" name="Google Shape;295;p1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96" name="Google Shape;296;p1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97" name="Google Shape;297;p1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6" name="Google Shape;306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08" name="Google Shape;308;p1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09" name="Google Shape;309;p1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10" name="Google Shape;310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9" name="Google Shape;319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21" name="Google Shape;321;p1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22" name="Google Shape;322;p1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23" name="Google Shape;323;p1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34" name="Google Shape;334;p1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35" name="Google Shape;335;p1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36" name="Google Shape;336;p1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3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36" name="Google Shape;436;p3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37" name="Google Shape;437;p3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38" name="Google Shape;438;p3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2" name="Google Shape;22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1" name="Google Shape;91;p4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93" name="Google Shape;93;p4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4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4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4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1" name="Google Shape;101;p4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03" name="Google Shape;103;p4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4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1" name="Google Shape;111;p4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13" name="Google Shape;113;p4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4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4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1" name="Google Shape;121;p4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23" name="Google Shape;123;p4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4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4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4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4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1" name="Google Shape;131;p4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33" name="Google Shape;133;p4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4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4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4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4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1" name="Google Shape;141;p4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43" name="Google Shape;143;p4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4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4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4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1" name="Google Shape;151;p4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53" name="Google Shape;153;p4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4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4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1" name="Google Shape;161;p4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63" name="Google Shape;163;p4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4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4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4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1" name="Google Shape;171;p5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73" name="Google Shape;173;p5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5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5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1" name="Google Shape;181;p5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83" name="Google Shape;183;p5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5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5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5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5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-1531060" y="644650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896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Ingeniería de Software I 2025</a:t>
            </a:r>
            <a:endParaRPr sz="896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1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6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Ingeniería de software 2025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5" name="Google Shape;15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1"/>
          <p:cNvSpPr txBox="1"/>
          <p:nvPr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"/>
          <p:cNvSpPr txBox="1">
            <a:spLocks noGrp="1"/>
          </p:cNvSpPr>
          <p:nvPr>
            <p:ph type="title"/>
          </p:nvPr>
        </p:nvSpPr>
        <p:spPr>
          <a:xfrm>
            <a:off x="551383" y="4663407"/>
            <a:ext cx="10780777" cy="61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b" anchorCtr="0">
            <a:noAutofit/>
          </a:bodyPr>
          <a:lstStyle/>
          <a:p>
            <a:r>
              <a:rPr lang="es-ES" dirty="0"/>
              <a:t>Ingeniería de Software I – Clase 3</a:t>
            </a:r>
            <a:endParaRPr dirty="0"/>
          </a:p>
        </p:txBody>
      </p:sp>
      <p:pic>
        <p:nvPicPr>
          <p:cNvPr id="298" name="Google Shape;2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413" y="4968816"/>
            <a:ext cx="1147495" cy="114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Ingeniería de Requerimientos</a:t>
            </a:r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body" idx="1"/>
          </p:nvPr>
        </p:nvSpPr>
        <p:spPr>
          <a:xfrm>
            <a:off x="6832857" y="6459786"/>
            <a:ext cx="2435129" cy="38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889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ts val="1400"/>
              <a:buChar char=" "/>
            </a:pPr>
            <a:r>
              <a:rPr lang="es-ES" sz="1400"/>
              <a:t>Sommerville, Capítulo 2</a:t>
            </a:r>
            <a:endParaRPr sz="1400"/>
          </a:p>
        </p:txBody>
      </p:sp>
      <p:sp>
        <p:nvSpPr>
          <p:cNvPr id="334" name="Google Shape;334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pic>
        <p:nvPicPr>
          <p:cNvPr id="335" name="Google Shape;335;p18"/>
          <p:cNvPicPr preferRelativeResize="0"/>
          <p:nvPr/>
        </p:nvPicPr>
        <p:blipFill rotWithShape="1">
          <a:blip r:embed="rId3">
            <a:alphaModFix/>
          </a:blip>
          <a:srcRect l="881" t="3959" r="816" b="11656"/>
          <a:stretch/>
        </p:blipFill>
        <p:spPr>
          <a:xfrm>
            <a:off x="1946437" y="2517483"/>
            <a:ext cx="7954021" cy="343377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/>
        </p:nvSpPr>
        <p:spPr>
          <a:xfrm>
            <a:off x="8223174" y="2233402"/>
            <a:ext cx="2656496" cy="46166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0339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secuencial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Ingeniería de Requerimientos</a:t>
            </a:r>
            <a:br>
              <a:rPr lang="es-ES" sz="4400" b="1"/>
            </a:br>
            <a:endParaRPr sz="4400" b="1"/>
          </a:p>
        </p:txBody>
      </p:sp>
      <p:sp>
        <p:nvSpPr>
          <p:cNvPr id="319" name="Google Shape;319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s-ES" sz="2400"/>
              <a:t>También es el proceso mediante el cual se intercambian diferentes </a:t>
            </a:r>
            <a:r>
              <a:rPr lang="es-ES" sz="2400" i="1"/>
              <a:t>puntos de vista para recopilar y modelar lo que el sistema va a realiza</a:t>
            </a:r>
            <a:r>
              <a:rPr lang="es-ES" sz="2400"/>
              <a:t>r. Este proceso utiliza una combinación de métodos, herramientas y actores, cuyo producto es un modelo del cual se genera un documento de requerimientos.”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59080" lvl="0" indent="-2590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s-ES" sz="2400"/>
              <a:t>“Ingeniería de requerimientos” es un enfoque sistémico para recolectar, organizar y documentar los requerimientos del sistema; es también el proceso que establece y </a:t>
            </a:r>
            <a:r>
              <a:rPr lang="es-ES" sz="2400" i="1"/>
              <a:t>mantiene acuerdos </a:t>
            </a:r>
            <a:r>
              <a:rPr lang="es-ES" sz="2400"/>
              <a:t>sobre los cambios de requerimientos, entre los clientes y el equipo del proyecto”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1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b="1"/>
              <a:t>Ingeniería de Requerimientos</a:t>
            </a: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800"/>
              <a:t>Importancia </a:t>
            </a:r>
            <a:endParaRPr sz="2800"/>
          </a:p>
          <a:p>
            <a:pPr marL="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Permite gestionar las necesidades del proyecto en forma estructurada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Mejora la capacidad de predecir cronogramas de proyectos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Disminuye los costos y retrasos del proyecto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Mejora la calidad del software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Mejora la comunicación entre equipos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Evita rechazos de usuarios finales.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327" name="Google Shape;32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Ingeniería de Requerimientos</a:t>
            </a:r>
            <a:endParaRPr/>
          </a:p>
        </p:txBody>
      </p:sp>
      <p:sp>
        <p:nvSpPr>
          <p:cNvPr id="342" name="Google Shape;342;p126"/>
          <p:cNvSpPr txBox="1">
            <a:spLocks noGrp="1"/>
          </p:cNvSpPr>
          <p:nvPr>
            <p:ph type="body" idx="1"/>
          </p:nvPr>
        </p:nvSpPr>
        <p:spPr>
          <a:xfrm>
            <a:off x="1001684" y="5951256"/>
            <a:ext cx="10350649" cy="28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580" lvl="0" indent="-82232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buChar char=" "/>
            </a:pPr>
            <a:r>
              <a:rPr lang="es-ES" sz="1400"/>
              <a:t>Sommerville, Capítulo 4</a:t>
            </a:r>
            <a:endParaRPr sz="1400"/>
          </a:p>
        </p:txBody>
      </p:sp>
      <p:sp>
        <p:nvSpPr>
          <p:cNvPr id="343" name="Google Shape;343;p1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pic>
        <p:nvPicPr>
          <p:cNvPr id="344" name="Google Shape;344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539" y="1810789"/>
            <a:ext cx="5567363" cy="44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26"/>
          <p:cNvSpPr txBox="1"/>
          <p:nvPr/>
        </p:nvSpPr>
        <p:spPr>
          <a:xfrm>
            <a:off x="8707902" y="2377440"/>
            <a:ext cx="2447778" cy="1631216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0339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la práctica , es un proceso iterativo donde las actividades se entrelazan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 idx="4294967295"/>
          </p:nvPr>
        </p:nvSpPr>
        <p:spPr>
          <a:xfrm>
            <a:off x="2133600" y="758825"/>
            <a:ext cx="10058400" cy="306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 b="1"/>
              <a:t>Estudio de Viabilidad</a:t>
            </a:r>
            <a:endParaRPr/>
          </a:p>
        </p:txBody>
      </p:sp>
      <p:pic>
        <p:nvPicPr>
          <p:cNvPr id="352" name="Google Shape;352;p19"/>
          <p:cNvPicPr preferRelativeResize="0"/>
          <p:nvPr/>
        </p:nvPicPr>
        <p:blipFill rotWithShape="1">
          <a:blip r:embed="rId3">
            <a:alphaModFix/>
          </a:blip>
          <a:srcRect l="881" t="3959" r="816" b="11656"/>
          <a:stretch/>
        </p:blipFill>
        <p:spPr>
          <a:xfrm>
            <a:off x="7148285" y="286540"/>
            <a:ext cx="4413394" cy="229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/>
          <p:nvPr/>
        </p:nvSpPr>
        <p:spPr>
          <a:xfrm>
            <a:off x="7257304" y="126682"/>
            <a:ext cx="789417" cy="792128"/>
          </a:xfrm>
          <a:prstGeom prst="ellipse">
            <a:avLst/>
          </a:prstGeom>
          <a:noFill/>
          <a:ln w="28575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s-ES" sz="4000" b="1"/>
              <a:t>Estudio de Viabilidad</a:t>
            </a:r>
            <a:endParaRPr sz="4000" b="1"/>
          </a:p>
        </p:txBody>
      </p:sp>
      <p:sp>
        <p:nvSpPr>
          <p:cNvPr id="359" name="Google Shape;359;p20"/>
          <p:cNvSpPr txBox="1">
            <a:spLocks noGrp="1"/>
          </p:cNvSpPr>
          <p:nvPr>
            <p:ph type="body" idx="1"/>
          </p:nvPr>
        </p:nvSpPr>
        <p:spPr>
          <a:xfrm>
            <a:off x="1097280" y="175348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778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ts val="2800"/>
              <a:buChar char=" "/>
            </a:pPr>
            <a:r>
              <a:rPr lang="es-ES" sz="2400"/>
              <a:t>Principalmente para sistemas nuevos</a:t>
            </a:r>
            <a:endParaRPr sz="1800"/>
          </a:p>
        </p:txBody>
      </p:sp>
      <p:sp>
        <p:nvSpPr>
          <p:cNvPr id="360" name="Google Shape;36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4294967295"/>
          </p:nvPr>
        </p:nvSpPr>
        <p:spPr>
          <a:xfrm>
            <a:off x="1936750" y="2214563"/>
            <a:ext cx="1025525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s-ES" sz="2400">
                <a:solidFill>
                  <a:schemeClr val="dk1"/>
                </a:solidFill>
              </a:rPr>
              <a:t>A partir de una descripción resumida del sistema se elabora un informe que recomienda la conveniencia o no de realizar el proceso de desarrollo</a:t>
            </a:r>
            <a:endParaRPr sz="2400"/>
          </a:p>
          <a:p>
            <a:pPr marL="6858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400">
              <a:solidFill>
                <a:schemeClr val="dk1"/>
              </a:solidFill>
            </a:endParaRPr>
          </a:p>
          <a:p>
            <a:pPr marL="68580" lvl="0" indent="-685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s-ES" sz="2400">
                <a:solidFill>
                  <a:schemeClr val="dk1"/>
                </a:solidFill>
              </a:rPr>
              <a:t>Responde a las siguientes preguntas: 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¿El sistema contribuye a los objetivos generales de la organización? (Si no contribuye, entonces no tiene un valor real en el negocio)</a:t>
            </a:r>
            <a:endParaRPr sz="2400">
              <a:solidFill>
                <a:schemeClr val="dk1"/>
              </a:solidFill>
            </a:endParaRPr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¿El sistema se puede implementar con la tecnología actual?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¿El sistema se puede implementar con las restricciones de costo y tiempo?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¿El sistema puede integrarse a otros que existen en la organización?</a:t>
            </a:r>
            <a:endParaRPr sz="2400"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000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s-ES" sz="4000" b="1"/>
              <a:t>Estudio de Viabilidad</a:t>
            </a:r>
            <a:endParaRPr sz="4000" b="1"/>
          </a:p>
        </p:txBody>
      </p:sp>
      <p:sp>
        <p:nvSpPr>
          <p:cNvPr id="367" name="Google Shape;367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142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60629" lvl="1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s-ES" sz="2800"/>
              <a:t>Una vez que se ha recopilado toda la información necesaria para contestar las preguntas anteriores se debería hablar con las fuentes de información para responder nuevas preguntas y luego se redacta el informe, donde debería hacerse una recomendación sobre si debe continuar o no el desarrollo.</a:t>
            </a:r>
            <a:endParaRPr/>
          </a:p>
          <a:p>
            <a:pPr marL="260604" lvl="1" indent="-1428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1800"/>
              <a:buNone/>
            </a:pPr>
            <a:endParaRPr sz="1800"/>
          </a:p>
        </p:txBody>
      </p:sp>
      <p:sp>
        <p:nvSpPr>
          <p:cNvPr id="368" name="Google Shape;36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pic>
        <p:nvPicPr>
          <p:cNvPr id="369" name="Google Shape;369;p21" descr="http://urbaniker.net/wp-content/uploads/2013/10/estudio-de-viabilidad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645" y="4168410"/>
            <a:ext cx="3635625" cy="199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>
            <a:spLocks noGrp="1"/>
          </p:cNvSpPr>
          <p:nvPr>
            <p:ph type="title"/>
          </p:nvPr>
        </p:nvSpPr>
        <p:spPr>
          <a:xfrm>
            <a:off x="1154083" y="2369556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 b="1" dirty="0"/>
              <a:t>Validación de requerimientos</a:t>
            </a:r>
            <a:endParaRPr dirty="0"/>
          </a:p>
        </p:txBody>
      </p:sp>
      <p:sp>
        <p:nvSpPr>
          <p:cNvPr id="429" name="Google Shape;429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pic>
        <p:nvPicPr>
          <p:cNvPr id="430" name="Google Shape;430;p29" descr="Papel reciclado"/>
          <p:cNvPicPr preferRelativeResize="0"/>
          <p:nvPr/>
        </p:nvPicPr>
        <p:blipFill rotWithShape="1">
          <a:blip r:embed="rId3">
            <a:alphaModFix/>
          </a:blip>
          <a:srcRect l="6010" t="5569" r="5572" b="6703"/>
          <a:stretch/>
        </p:blipFill>
        <p:spPr>
          <a:xfrm>
            <a:off x="6960100" y="332657"/>
            <a:ext cx="2497625" cy="2036899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431" name="Google Shape;431;p29"/>
          <p:cNvSpPr/>
          <p:nvPr/>
        </p:nvSpPr>
        <p:spPr>
          <a:xfrm>
            <a:off x="8734428" y="758952"/>
            <a:ext cx="723297" cy="739648"/>
          </a:xfrm>
          <a:prstGeom prst="ellipse">
            <a:avLst/>
          </a:prstGeom>
          <a:noFill/>
          <a:ln w="1905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Validación de requerimientos</a:t>
            </a:r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ES" sz="2400">
                <a:solidFill>
                  <a:schemeClr val="dk1"/>
                </a:solidFill>
              </a:rPr>
              <a:t>Es el proceso de </a:t>
            </a:r>
            <a:r>
              <a:rPr lang="es-ES" sz="2400" i="1">
                <a:solidFill>
                  <a:schemeClr val="dk1"/>
                </a:solidFill>
              </a:rPr>
              <a:t>certificar la corrección del modelo de requerimientos contra las intenciones del usuario</a:t>
            </a:r>
            <a:r>
              <a:rPr lang="es-ES" sz="2400">
                <a:solidFill>
                  <a:schemeClr val="dk1"/>
                </a:solidFill>
              </a:rPr>
              <a:t>.</a:t>
            </a:r>
            <a:endParaRPr sz="2400"/>
          </a:p>
          <a:p>
            <a:pPr marL="6858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ES" sz="2400">
                <a:solidFill>
                  <a:schemeClr val="dk1"/>
                </a:solidFill>
              </a:rPr>
              <a:t>Trata de </a:t>
            </a:r>
            <a:r>
              <a:rPr lang="es-ES" sz="2400" i="1">
                <a:solidFill>
                  <a:schemeClr val="dk1"/>
                </a:solidFill>
              </a:rPr>
              <a:t>mostrar que los requerimientos definidos son los que estipula el sistema. Se describe el ambiente en el que debe operar el sistema.</a:t>
            </a:r>
            <a:endParaRPr sz="2400"/>
          </a:p>
          <a:p>
            <a:pPr marL="6858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SzPts val="2200"/>
              <a:buChar char=" "/>
            </a:pPr>
            <a:r>
              <a:rPr lang="es-ES" sz="2400">
                <a:solidFill>
                  <a:schemeClr val="dk1"/>
                </a:solidFill>
              </a:rPr>
              <a:t>Es importante, </a:t>
            </a:r>
            <a:r>
              <a:rPr lang="es-ES" sz="2400" i="1">
                <a:solidFill>
                  <a:schemeClr val="dk1"/>
                </a:solidFill>
              </a:rPr>
              <a:t>porque los errores en los requerimientos pueden conducir a grandes costos si se descubren más tarde</a:t>
            </a:r>
            <a:endParaRPr sz="2400"/>
          </a:p>
        </p:txBody>
      </p:sp>
      <p:sp>
        <p:nvSpPr>
          <p:cNvPr id="438" name="Google Shape;438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body" idx="1"/>
          </p:nvPr>
        </p:nvSpPr>
        <p:spPr>
          <a:xfrm>
            <a:off x="1310298" y="1968530"/>
            <a:ext cx="8995345" cy="1624801"/>
          </a:xfrm>
          <a:prstGeom prst="rect">
            <a:avLst/>
          </a:prstGeom>
          <a:solidFill>
            <a:srgbClr val="C3C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 b="1"/>
              <a:t>Validación: </a:t>
            </a:r>
            <a:r>
              <a:rPr lang="es-ES" sz="2200"/>
              <a:t>Al final del desarrollo evaluar el software para asegurar que el software cumple los requerimientos</a:t>
            </a:r>
            <a:endParaRPr sz="220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None/>
            </a:pPr>
            <a:r>
              <a:rPr lang="es-ES" sz="2400" b="1"/>
              <a:t>Verificación:</a:t>
            </a:r>
            <a:r>
              <a:rPr lang="es-ES" sz="2400"/>
              <a:t> El software cumple los requerimientos correctamente</a:t>
            </a:r>
            <a:endParaRPr sz="240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444" name="Google Shape;444;p31"/>
          <p:cNvSpPr txBox="1">
            <a:spLocks noGrp="1"/>
          </p:cNvSpPr>
          <p:nvPr>
            <p:ph type="sldNum" idx="12"/>
          </p:nvPr>
        </p:nvSpPr>
        <p:spPr>
          <a:xfrm>
            <a:off x="9265920" y="278093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445" name="Google Shape;445;p31"/>
          <p:cNvSpPr txBox="1"/>
          <p:nvPr/>
        </p:nvSpPr>
        <p:spPr>
          <a:xfrm>
            <a:off x="1310298" y="523971"/>
            <a:ext cx="7632843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Validación de  requerimientos</a:t>
            </a:r>
            <a:endParaRPr sz="4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1443316" y="4401248"/>
            <a:ext cx="1018390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" marR="0" lvl="0" indent="-68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 estas definiciones: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604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validación sólo se puede hacer con la activa participación del 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604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Validación: hacer el software correcto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604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Verificación: hacer el software correctamente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9386046" y="1077567"/>
            <a:ext cx="2330824" cy="612648"/>
          </a:xfrm>
          <a:prstGeom prst="wedgeRoundRectCallout">
            <a:avLst>
              <a:gd name="adj1" fmla="val -90253"/>
              <a:gd name="adj2" fmla="val 96155"/>
              <a:gd name="adj3" fmla="val 16667"/>
            </a:avLst>
          </a:prstGeom>
          <a:solidFill>
            <a:srgbClr val="F67BA5"/>
          </a:solidFill>
          <a:ln w="15875" cap="flat" cmpd="sng">
            <a:solidFill>
              <a:srgbClr val="4C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 de la IEEE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08F33-3FD1-FB72-2393-E8AE433E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Temas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B25A5C-B37E-7E2D-C6FD-0BE0323BC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64493B-2B43-3252-0DFA-AB1816DB0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3C238B-2F5E-AF82-B37D-E1D7D2B2B32D}"/>
              </a:ext>
            </a:extLst>
          </p:cNvPr>
          <p:cNvSpPr txBox="1"/>
          <p:nvPr/>
        </p:nvSpPr>
        <p:spPr>
          <a:xfrm>
            <a:off x="1243223" y="2503344"/>
            <a:ext cx="73725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/>
              <a:t>Tipos de requerimientos</a:t>
            </a:r>
          </a:p>
          <a:p>
            <a:r>
              <a:rPr lang="es-AR" sz="4400" dirty="0"/>
              <a:t>Ingeniería de requerimientos</a:t>
            </a:r>
          </a:p>
          <a:p>
            <a:r>
              <a:rPr lang="es-AR" sz="4400" dirty="0"/>
              <a:t>Casos de uso</a:t>
            </a:r>
          </a:p>
          <a:p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55426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15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b="1"/>
              <a:t>Validación de requerimientos</a:t>
            </a:r>
            <a:endParaRPr/>
          </a:p>
        </p:txBody>
      </p:sp>
      <p:sp>
        <p:nvSpPr>
          <p:cNvPr id="453" name="Google Shape;453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s-ES" sz="2000" b="1" i="1">
                <a:solidFill>
                  <a:schemeClr val="dk1"/>
                </a:solidFill>
              </a:rPr>
              <a:t>¿Es suficiente validar después del desarrollo del software?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La evidencia estadística dice que NO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Cuanto más tarde se detecta, más cuesta corregir (Boehm)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Bola de nieve de defectos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Validar en la fase de especificación de requerimientos puede ayudar a evitar costosas correcciones después del desarrollo</a:t>
            </a:r>
            <a:endParaRPr/>
          </a:p>
          <a:p>
            <a:pPr marL="6858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s-ES" sz="2000" b="1" i="1">
                <a:solidFill>
                  <a:schemeClr val="dk1"/>
                </a:solidFill>
              </a:rPr>
              <a:t>¿Contra qué se verifican los requerimientos?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No existen “los requerimientos de los requerimientos”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No puede probarse formalmente que un Modelo de Requerimientos es correcto. Puede alcanzarse una convicción de que la solución especificada en el modelo de requerimientos es el correcto para el usuario.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4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54" name="Google Shape;454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Validación de requerimientos</a:t>
            </a:r>
            <a:endParaRPr/>
          </a:p>
        </p:txBody>
      </p:sp>
      <p:sp>
        <p:nvSpPr>
          <p:cNvPr id="460" name="Google Shape;460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s-ES" sz="2800" i="1">
                <a:solidFill>
                  <a:schemeClr val="dk1"/>
                </a:solidFill>
              </a:rPr>
              <a:t>Comprenden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Verificaciones de validez (para todos los usuarios)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Verificaciones de consistencia (sin contradicciones)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Verificaciones de completitud (todos los requerimientos)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Verificaciones de realismo (se pueden implementar)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Verificabilidad (se puede diseñar conjunto de pruebas)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4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61" name="Google Shape;461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Técnicas de validación </a:t>
            </a:r>
            <a:br>
              <a:rPr lang="es-ES" sz="4400" b="1"/>
            </a:br>
            <a:endParaRPr sz="4400" b="1"/>
          </a:p>
        </p:txBody>
      </p:sp>
      <p:sp>
        <p:nvSpPr>
          <p:cNvPr id="467" name="Google Shape;467;p34"/>
          <p:cNvSpPr txBox="1">
            <a:spLocks noGrp="1"/>
          </p:cNvSpPr>
          <p:nvPr>
            <p:ph type="body" idx="1"/>
          </p:nvPr>
        </p:nvSpPr>
        <p:spPr>
          <a:xfrm>
            <a:off x="1154083" y="181884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>
                <a:solidFill>
                  <a:schemeClr val="dk1"/>
                </a:solidFill>
              </a:rPr>
              <a:t>Pueden ser manuales o automatizadas</a:t>
            </a:r>
            <a:endParaRPr sz="2400"/>
          </a:p>
          <a:p>
            <a:pPr marL="460629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Revisiones de requerimientos (formales o informales)</a:t>
            </a:r>
            <a:endParaRPr sz="2400"/>
          </a:p>
          <a:p>
            <a:pPr marL="594360" lvl="3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s-ES" sz="2400">
                <a:solidFill>
                  <a:schemeClr val="dk1"/>
                </a:solidFill>
              </a:rPr>
              <a:t>Informales : Los desarrolladores deben tratar los requerimientos con tantos stakeholders como sea posible. </a:t>
            </a:r>
            <a:endParaRPr sz="2400"/>
          </a:p>
          <a:p>
            <a:pPr marL="594360" lvl="3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s-ES" sz="2400">
                <a:solidFill>
                  <a:schemeClr val="dk1"/>
                </a:solidFill>
              </a:rPr>
              <a:t>Formal : El equipo de desarrollo debe conducir al cliente, explicándole las implicaciones de cada requerimiento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Antes de una revisión formal, es conveniente realizar una revisión informal.</a:t>
            </a:r>
            <a:endParaRPr sz="2400"/>
          </a:p>
          <a:p>
            <a:pPr marL="260604" lvl="1" indent="-1873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</a:endParaRPr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Construcción de prototipos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Generación de casos de prueba</a:t>
            </a:r>
            <a:endParaRPr sz="2400"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4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68" name="Google Shape;468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>
            <a:spLocks noGrp="1"/>
          </p:cNvSpPr>
          <p:nvPr>
            <p:ph type="body" idx="1"/>
          </p:nvPr>
        </p:nvSpPr>
        <p:spPr>
          <a:xfrm>
            <a:off x="882844" y="4717232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 err="1">
                <a:solidFill>
                  <a:schemeClr val="dk1"/>
                </a:solidFill>
              </a:rPr>
              <a:t>Técnicas</a:t>
            </a:r>
            <a:r>
              <a:rPr lang="en-US" sz="3200" b="1" dirty="0">
                <a:solidFill>
                  <a:schemeClr val="dk1"/>
                </a:solidFill>
              </a:rPr>
              <a:t> de </a:t>
            </a:r>
            <a:r>
              <a:rPr lang="en-US" sz="3200" b="1" dirty="0" err="1">
                <a:solidFill>
                  <a:schemeClr val="dk1"/>
                </a:solidFill>
              </a:rPr>
              <a:t>Especificación</a:t>
            </a:r>
            <a:r>
              <a:rPr lang="en-US" sz="3200" b="1" dirty="0">
                <a:solidFill>
                  <a:schemeClr val="dk1"/>
                </a:solidFill>
              </a:rPr>
              <a:t> de </a:t>
            </a:r>
            <a:r>
              <a:rPr lang="en-US" sz="3200" b="1" dirty="0" err="1">
                <a:solidFill>
                  <a:schemeClr val="dk1"/>
                </a:solidFill>
              </a:rPr>
              <a:t>Requerimientos</a:t>
            </a:r>
            <a:endParaRPr lang="en-US" sz="32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- Casos de Uso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>
            <a:spLocks noGrp="1"/>
          </p:cNvSpPr>
          <p:nvPr>
            <p:ph type="title"/>
          </p:nvPr>
        </p:nvSpPr>
        <p:spPr>
          <a:xfrm>
            <a:off x="767408" y="404664"/>
            <a:ext cx="83529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Definición</a:t>
            </a:r>
            <a:endParaRPr sz="4400" b="1"/>
          </a:p>
        </p:txBody>
      </p:sp>
      <p:sp>
        <p:nvSpPr>
          <p:cNvPr id="202" name="Google Shape;202;p3"/>
          <p:cNvSpPr txBox="1">
            <a:spLocks noGrp="1"/>
          </p:cNvSpPr>
          <p:nvPr>
            <p:ph type="body" idx="1"/>
          </p:nvPr>
        </p:nvSpPr>
        <p:spPr>
          <a:xfrm>
            <a:off x="623392" y="1846265"/>
            <a:ext cx="103691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Proceso de modelado de las “funcionalidades” del sistema en término de los eventos que interactúan entre los usuarios y el sistema.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Tiene sus orígenes en el modelado orientado a objetos (Jacobson 1992) pero su eficiencia en modelado de requerimientos hizo que se independice de la técnica de diseño utilizada, siendo aplicable a cualquier metodología de desarrollo.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El uso de CU facilita y alienta la participación de los usuarios.</a:t>
            </a:r>
            <a:endParaRPr/>
          </a:p>
        </p:txBody>
      </p:sp>
      <p:sp>
        <p:nvSpPr>
          <p:cNvPr id="203" name="Google Shape;203;p3"/>
          <p:cNvSpPr txBox="1">
            <a:spLocks noGrp="1"/>
          </p:cNvSpPr>
          <p:nvPr>
            <p:ph type="body" idx="2"/>
          </p:nvPr>
        </p:nvSpPr>
        <p:spPr>
          <a:xfrm>
            <a:off x="7024836" y="6453336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24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911424" y="332656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Beneficios</a:t>
            </a:r>
            <a:endParaRPr sz="4400" b="1"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839416" y="1772817"/>
            <a:ext cx="1058517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Herramienta para capturar requerimientos funcionales.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Descompone el alcance del sistema en piezas más manejables.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Medio de comunicación con los usuarios.</a:t>
            </a:r>
            <a:endParaRPr/>
          </a:p>
          <a:p>
            <a:pPr marL="450850" lvl="3" indent="-4508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/>
              <a:t>Utiliza lenguaje común y fácil de entender por las partes.</a:t>
            </a:r>
            <a:endParaRPr/>
          </a:p>
          <a:p>
            <a:pPr marL="355600" lvl="2" indent="-355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Permite estimar el alcance del proyecto y el esfuerzo a realizar.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Define una línea base para la definición de los planes de prueba.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Define una línea base para toda la documentación del sistema.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Proporciona una herramienta para el seguimiento de los requisitos.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i="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11" name="Google Shape;211;p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25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Componentes</a:t>
            </a:r>
            <a:endParaRPr sz="4400" b="1"/>
          </a:p>
        </p:txBody>
      </p:sp>
      <p:sp>
        <p:nvSpPr>
          <p:cNvPr id="221" name="Google Shape;221;p5"/>
          <p:cNvSpPr txBox="1">
            <a:spLocks noGrp="1"/>
          </p:cNvSpPr>
          <p:nvPr>
            <p:ph type="body" idx="1"/>
          </p:nvPr>
        </p:nvSpPr>
        <p:spPr>
          <a:xfrm>
            <a:off x="549932" y="19888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Ilustra las interacciones entre el sistema y los actores.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Escenarios (narración del CU)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Descripción de la interacción entre el actor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/>
              <a:t>    y el sistema para realizar la funcionalidad.</a:t>
            </a:r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body" idx="2"/>
          </p:nvPr>
        </p:nvSpPr>
        <p:spPr>
          <a:xfrm>
            <a:off x="7170424" y="650081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26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176" y="1196752"/>
            <a:ext cx="2452566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8204" y="2805590"/>
            <a:ext cx="2023864" cy="292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Diagrama</a:t>
            </a:r>
            <a:endParaRPr sz="4000" b="1"/>
          </a:p>
        </p:txBody>
      </p:sp>
      <p:sp>
        <p:nvSpPr>
          <p:cNvPr id="235" name="Google Shape;235;p6"/>
          <p:cNvSpPr txBox="1">
            <a:spLocks noGrp="1"/>
          </p:cNvSpPr>
          <p:nvPr>
            <p:ph type="body" idx="1"/>
          </p:nvPr>
        </p:nvSpPr>
        <p:spPr>
          <a:xfrm>
            <a:off x="1127448" y="1916832"/>
            <a:ext cx="9433048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Ejemplo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36" name="Google Shape;236;p6"/>
          <p:cNvSpPr txBox="1">
            <a:spLocks noGrp="1"/>
          </p:cNvSpPr>
          <p:nvPr>
            <p:ph type="body" idx="2"/>
          </p:nvPr>
        </p:nvSpPr>
        <p:spPr>
          <a:xfrm>
            <a:off x="7062569" y="6464259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27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889" y="1857375"/>
            <a:ext cx="4070180" cy="426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551384" y="404664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 - Diagrama </a:t>
            </a:r>
            <a:endParaRPr sz="4400" b="1"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1"/>
          </p:nvPr>
        </p:nvSpPr>
        <p:spPr>
          <a:xfrm>
            <a:off x="4007768" y="1916832"/>
            <a:ext cx="590465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Caso de Uso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objetivo (funcionalidad) individual del sistema y describe la secuencia de actividades y de interacciones para alcanzarlo.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Para que el CU sea considerado un requerimiento debe estar acompañado de su respectivo escenario.</a:t>
            </a:r>
            <a:endParaRPr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2"/>
          </p:nvPr>
        </p:nvSpPr>
        <p:spPr>
          <a:xfrm>
            <a:off x="6960096" y="650081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28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839416" y="2492896"/>
            <a:ext cx="2592288" cy="1944216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 de Caso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261" name="Google Shape;261;p8"/>
          <p:cNvSpPr txBox="1">
            <a:spLocks noGrp="1"/>
          </p:cNvSpPr>
          <p:nvPr>
            <p:ph type="body" idx="1"/>
          </p:nvPr>
        </p:nvSpPr>
        <p:spPr>
          <a:xfrm>
            <a:off x="4511824" y="1844824"/>
            <a:ext cx="49685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Actores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Un actor inicia una actividad (CU) en el sistema.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papel desempeñado por un usuario que interactúa (rol).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Puede ser una persona, sistema externo o dispositivo externo que dispare un evento (sensor, reloj).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62" name="Google Shape;262;p8"/>
          <p:cNvSpPr txBox="1">
            <a:spLocks noGrp="1"/>
          </p:cNvSpPr>
          <p:nvPr>
            <p:ph type="body" idx="2"/>
          </p:nvPr>
        </p:nvSpPr>
        <p:spPr>
          <a:xfrm>
            <a:off x="6924251" y="6446355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8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29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432" y="1988840"/>
            <a:ext cx="3096344" cy="3878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Requerimientos -Tipos</a:t>
            </a:r>
            <a:endParaRPr sz="4400" b="1"/>
          </a:p>
        </p:txBody>
      </p:sp>
      <p:sp>
        <p:nvSpPr>
          <p:cNvPr id="263" name="Google Shape;26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142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000"/>
              <a:buNone/>
            </a:pPr>
            <a:endParaRPr/>
          </a:p>
        </p:txBody>
      </p:sp>
      <p:sp>
        <p:nvSpPr>
          <p:cNvPr id="264" name="Google Shape;264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265" name="Google Shape;265;p10"/>
          <p:cNvSpPr txBox="1">
            <a:spLocks noGrp="1"/>
          </p:cNvSpPr>
          <p:nvPr>
            <p:ph type="body" idx="4294967295"/>
          </p:nvPr>
        </p:nvSpPr>
        <p:spPr>
          <a:xfrm>
            <a:off x="512841" y="1412875"/>
            <a:ext cx="103600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800"/>
          </a:p>
          <a:p>
            <a:pPr marL="3429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s-ES" sz="2400" b="1"/>
              <a:t>Requerimientos funcionales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Describen una interacción entre el sistema y su ambiente. Cómo debe comportarse el sistema ante determinado estímulo. 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Describen lo que el sistema </a:t>
            </a:r>
            <a:r>
              <a:rPr lang="es-ES" sz="2400" u="sng"/>
              <a:t>debe hacer</a:t>
            </a:r>
            <a:r>
              <a:rPr lang="es-ES" sz="2400"/>
              <a:t>, o incluso cómo </a:t>
            </a:r>
            <a:r>
              <a:rPr lang="es-ES" sz="2400" u="sng"/>
              <a:t>NO debe </a:t>
            </a:r>
            <a:r>
              <a:rPr lang="es-ES" sz="2400"/>
              <a:t>comportarse.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Describen con detalle la funcionalidad del mismo.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Son independientes de la implementación de la solución.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Se pueden expresar de distintas formas</a:t>
            </a:r>
            <a:endParaRPr sz="2400"/>
          </a:p>
          <a:p>
            <a:pPr marL="411480" lvl="2" indent="-2717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400"/>
          </a:p>
          <a:p>
            <a:pPr marL="3429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s-ES" sz="2400" b="1"/>
              <a:t>Requerimientos no funcionales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Describen una </a:t>
            </a:r>
            <a:r>
              <a:rPr lang="es-ES" sz="2400" u="sng"/>
              <a:t>restricción</a:t>
            </a:r>
            <a:r>
              <a:rPr lang="es-ES" sz="2400"/>
              <a:t> sobre el sistema que limita nuestras elecciones en la construcción de una solución al problema.</a:t>
            </a:r>
            <a:endParaRPr sz="2400"/>
          </a:p>
          <a:p>
            <a:pPr marL="260604" lvl="1" indent="-117475" algn="l" rtl="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SzPts val="2200"/>
              <a:buNone/>
            </a:pP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1157968" y="475085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274" name="Google Shape;274;p9"/>
          <p:cNvSpPr txBox="1">
            <a:spLocks noGrp="1"/>
          </p:cNvSpPr>
          <p:nvPr>
            <p:ph type="body" idx="1"/>
          </p:nvPr>
        </p:nvSpPr>
        <p:spPr>
          <a:xfrm>
            <a:off x="1157968" y="20174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Relaciones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Asociaciones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Extensiones (Extends)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Uso o Inclusión  (Uses)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Herencia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75" name="Google Shape;275;p9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30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623392" y="2136874"/>
            <a:ext cx="5760640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Asociaciones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un actor y un CU en el que interactúan entre sí.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87" name="Google Shape;287;p10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31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7680176" y="4762997"/>
            <a:ext cx="3920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(1) El Actor inicia el caso de uso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(2) El caso de uso interacciona con actor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4032" y="1844824"/>
            <a:ext cx="54768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300" name="Google Shape;300;p11"/>
          <p:cNvSpPr txBox="1">
            <a:spLocks noGrp="1"/>
          </p:cNvSpPr>
          <p:nvPr>
            <p:ph type="body" idx="1"/>
          </p:nvPr>
        </p:nvSpPr>
        <p:spPr>
          <a:xfrm>
            <a:off x="5783288" y="2204864"/>
            <a:ext cx="6408712" cy="366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 b="1"/>
              <a:t>Extensiones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Un CU extiende la funcionalidad de otro CU.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Un CU puede tener muchos CU extensiones.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Los CU extensiones sólo son iniciados por un CU.</a:t>
            </a:r>
            <a:endParaRPr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/>
          </a:p>
        </p:txBody>
      </p:sp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32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204864"/>
            <a:ext cx="5064813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1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313" name="Google Shape;313;p12"/>
          <p:cNvSpPr txBox="1">
            <a:spLocks noGrp="1"/>
          </p:cNvSpPr>
          <p:nvPr>
            <p:ph type="body" idx="1"/>
          </p:nvPr>
        </p:nvSpPr>
        <p:spPr>
          <a:xfrm>
            <a:off x="191344" y="1892172"/>
            <a:ext cx="5616624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Uso o inclusión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Reduce la redundancia entre dos o más CU al combinar los pasos comunes de los CU</a:t>
            </a:r>
            <a:endParaRPr/>
          </a:p>
        </p:txBody>
      </p:sp>
      <p:sp>
        <p:nvSpPr>
          <p:cNvPr id="314" name="Google Shape;314;p12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33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15" name="Google Shape;3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2144" y="1988840"/>
            <a:ext cx="3991193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2"/>
          <p:cNvSpPr txBox="1"/>
          <p:nvPr/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1394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Whitten y Bentley </a:t>
            </a:r>
            <a:endParaRPr/>
          </a:p>
          <a:p>
            <a:pPr marL="68580" marR="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394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326" name="Google Shape;326;p14"/>
          <p:cNvSpPr txBox="1">
            <a:spLocks noGrp="1"/>
          </p:cNvSpPr>
          <p:nvPr>
            <p:ph type="body" idx="1"/>
          </p:nvPr>
        </p:nvSpPr>
        <p:spPr>
          <a:xfrm>
            <a:off x="6672064" y="2060685"/>
            <a:ext cx="482453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Herencia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actores donde un actor hereda las funcionalidades de uno o varios actores.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34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28" name="Google Shape;3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68" y="1916833"/>
            <a:ext cx="6007500" cy="40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4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Escenarios</a:t>
            </a:r>
            <a:endParaRPr sz="4400" b="1"/>
          </a:p>
        </p:txBody>
      </p:sp>
      <p:sp>
        <p:nvSpPr>
          <p:cNvPr id="339" name="Google Shape;339;p15"/>
          <p:cNvSpPr txBox="1">
            <a:spLocks noGrp="1"/>
          </p:cNvSpPr>
          <p:nvPr>
            <p:ph type="body" idx="1"/>
          </p:nvPr>
        </p:nvSpPr>
        <p:spPr>
          <a:xfrm>
            <a:off x="1631504" y="2132856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En el escenario se describen: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La interacción del escenario</a:t>
            </a:r>
            <a:endParaRPr/>
          </a:p>
          <a:p>
            <a:pPr marL="1409700" lvl="4" indent="-1905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Eventos alternativos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40" name="Google Shape;340;p1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35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341" name="Google Shape;341;p15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title"/>
          </p:nvPr>
        </p:nvSpPr>
        <p:spPr>
          <a:xfrm>
            <a:off x="879993" y="-803855"/>
            <a:ext cx="9727047" cy="279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b="1"/>
              <a:t>Casos de Uso  -  Ejemplo de escenario</a:t>
            </a:r>
            <a:endParaRPr b="1"/>
          </a:p>
        </p:txBody>
      </p:sp>
      <p:sp>
        <p:nvSpPr>
          <p:cNvPr id="347" name="Google Shape;347;p16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36</a:t>
            </a:fld>
            <a:endParaRPr sz="7694">
              <a:solidFill>
                <a:srgbClr val="FFFFFF"/>
              </a:solidFill>
            </a:endParaRPr>
          </a:p>
        </p:txBody>
      </p:sp>
      <p:graphicFrame>
        <p:nvGraphicFramePr>
          <p:cNvPr id="349" name="Google Shape;349;p16"/>
          <p:cNvGraphicFramePr/>
          <p:nvPr/>
        </p:nvGraphicFramePr>
        <p:xfrm>
          <a:off x="1457630" y="2129648"/>
          <a:ext cx="8127975" cy="3113800"/>
        </p:xfrm>
        <a:graphic>
          <a:graphicData uri="http://schemas.openxmlformats.org/drawingml/2006/table">
            <a:tbl>
              <a:tblPr firstRow="1" bandRow="1">
                <a:noFill/>
                <a:tableStyleId>{80967553-65DA-4D28-9A68-6F0D093F462A}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Nombre del caso de uso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Descripción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Actores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Precondiciones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Curso Normal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Acción del Actor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Acciones del Sistema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Curso Alterno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Postcondición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0" name="Google Shape;350;p16"/>
          <p:cNvSpPr/>
          <p:nvPr/>
        </p:nvSpPr>
        <p:spPr>
          <a:xfrm>
            <a:off x="2480356" y="586906"/>
            <a:ext cx="2250454" cy="9547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47753" y="112878"/>
                </a:moveTo>
                <a:lnTo>
                  <a:pt x="22307" y="247390"/>
                </a:lnTo>
              </a:path>
            </a:pathLst>
          </a:cu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del  CU, debe comenzar con un verbo y representar la meta del CU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226576" y="2184805"/>
            <a:ext cx="1944291" cy="684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848" y="49622"/>
                </a:moveTo>
                <a:lnTo>
                  <a:pt x="149292" y="193146"/>
                </a:lnTo>
              </a:path>
            </a:pathLst>
          </a:custGeom>
          <a:solidFill>
            <a:srgbClr val="C00000"/>
          </a:solidFill>
          <a:ln w="22225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 principal que se beneficia del CU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4016738" y="2707397"/>
            <a:ext cx="1944290" cy="6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19050" cap="flat" cmpd="sng">
            <a:solidFill>
              <a:srgbClr val="433C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descripción corta y precisa  del propósito del CU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6918774" y="3810315"/>
            <a:ext cx="4211422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rgbClr val="7F7F7F"/>
          </a:solidFill>
          <a:ln w="22225" cap="flat" cmpd="sng">
            <a:solidFill>
              <a:srgbClr val="433C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Secuencia normal (sin errores ni condiciones) realizada por los actores y el sistema.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Debe representar la interacción entre el actor y el sistema.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8122529" y="2612795"/>
            <a:ext cx="2926200" cy="118007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2931" y="102269"/>
                </a:lnTo>
              </a:path>
            </a:pathLst>
          </a:custGeom>
          <a:solidFill>
            <a:srgbClr val="00B050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restricción del estado del  sistema antes de la ejecución del CU ( por ejemplo otro CU que debe ejecutarse previamente)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7047601" y="4505203"/>
            <a:ext cx="2628367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22225" cap="flat" cmpd="sng">
            <a:solidFill>
              <a:srgbClr val="877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Describen el comportamiento si ocurre una excepción o variación del curso típico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4793806" y="3715961"/>
            <a:ext cx="1944290" cy="16557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2931" y="102269"/>
                </a:lnTo>
              </a:path>
            </a:pathLst>
          </a:custGeom>
          <a:solidFill>
            <a:srgbClr val="7030A0"/>
          </a:solidFill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Restricción del estado del sistema después de la finalización exitosa del CU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362" name="Google Shape;362;p19"/>
          <p:cNvSpPr txBox="1">
            <a:spLocks noGrp="1"/>
          </p:cNvSpPr>
          <p:nvPr>
            <p:ph type="body" idx="1"/>
          </p:nvPr>
        </p:nvSpPr>
        <p:spPr>
          <a:xfrm>
            <a:off x="1775520" y="2420888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 dirty="0"/>
              <a:t>Pasos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Identificar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actores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Identificar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CU para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requerimientos</a:t>
            </a:r>
            <a:r>
              <a:rPr lang="en-US" sz="2400" dirty="0"/>
              <a:t> 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Construir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diagrama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escenarios</a:t>
            </a:r>
            <a:endParaRPr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363" name="Google Shape;363;p19"/>
          <p:cNvSpPr txBox="1">
            <a:spLocks noGrp="1"/>
          </p:cNvSpPr>
          <p:nvPr>
            <p:ph type="body" idx="2"/>
          </p:nvPr>
        </p:nvSpPr>
        <p:spPr>
          <a:xfrm>
            <a:off x="6793273" y="6491215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37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370" name="Google Shape;370;p20"/>
          <p:cNvSpPr txBox="1">
            <a:spLocks noGrp="1"/>
          </p:cNvSpPr>
          <p:nvPr>
            <p:ph type="body" idx="1"/>
          </p:nvPr>
        </p:nvSpPr>
        <p:spPr>
          <a:xfrm>
            <a:off x="1343471" y="1844824"/>
            <a:ext cx="9929131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a los actores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¿Dónde buscar actores potenciales?</a:t>
            </a:r>
            <a:endParaRPr b="1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Documentación o manuales existentes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Minutas de reunión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Documentos de requerimientos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Responder a:</a:t>
            </a:r>
            <a:endParaRPr b="1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o qué proporciona las entradas al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o qué recibe las salidas del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¿Se requieren interfaces con otros sistemas?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mantendrá la información en el sistema?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>
                <a:solidFill>
                  <a:srgbClr val="C00000"/>
                </a:solidFill>
              </a:rPr>
              <a:t>Deberán nombrarse con un sustantivo o frase sustantiva</a:t>
            </a:r>
            <a:endParaRPr>
              <a:solidFill>
                <a:srgbClr val="C00000"/>
              </a:solidFill>
            </a:endParaRPr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71" name="Google Shape;371;p20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38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377" name="Google Shape;377;p21"/>
          <p:cNvSpPr txBox="1">
            <a:spLocks noGrp="1"/>
          </p:cNvSpPr>
          <p:nvPr>
            <p:ph type="body" idx="1"/>
          </p:nvPr>
        </p:nvSpPr>
        <p:spPr>
          <a:xfrm>
            <a:off x="1516728" y="183858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los CU para los requerimientos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Responder a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¿Cuáles son las principales tareas del actor?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necesita el actor del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proporciona el actor al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sistema informar al actor de eventos o cambios ocurridos?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actor informar al sistema de eventos o cambios ocurridos?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78" name="Google Shape;378;p2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39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Requerimientos - Tipos</a:t>
            </a:r>
            <a:endParaRPr sz="4400" b="1"/>
          </a:p>
        </p:txBody>
      </p:sp>
      <p:sp>
        <p:nvSpPr>
          <p:cNvPr id="271" name="Google Shape;271;p11"/>
          <p:cNvSpPr txBox="1">
            <a:spLocks noGrp="1"/>
          </p:cNvSpPr>
          <p:nvPr>
            <p:ph type="body" idx="1"/>
          </p:nvPr>
        </p:nvSpPr>
        <p:spPr>
          <a:xfrm>
            <a:off x="1097280" y="146921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400"/>
          </a:p>
          <a:p>
            <a:pPr marL="3429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lang="es-ES" sz="2400" b="1"/>
              <a:t>Requerimientos no funcionales</a:t>
            </a:r>
            <a:endParaRPr sz="2400" b="1"/>
          </a:p>
          <a:p>
            <a:pPr marL="260604" lvl="1" indent="-117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100" b="1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Requerimientos del producto</a:t>
            </a:r>
            <a:endParaRPr sz="2400"/>
          </a:p>
          <a:p>
            <a:pPr marL="900000" lvl="5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s-ES" sz="2400"/>
              <a:t>Especifican el comportamiento del producto (usabilidad, eficiencia, rendimiento, espacio, fiabilidad, portabilidad).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Requerimientos organizacionales</a:t>
            </a:r>
            <a:endParaRPr sz="2400"/>
          </a:p>
          <a:p>
            <a:pPr marL="900000" lvl="5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s-ES" sz="2400"/>
              <a:t>Se derivan de las políticas y procedimientos existentes en la organización del cliente y en la del desarrollador (entrega, implementación, estándares).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Requerimientos externos</a:t>
            </a:r>
            <a:endParaRPr sz="2400"/>
          </a:p>
          <a:p>
            <a:pPr marL="900000" lvl="5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s-ES" sz="2400"/>
              <a:t>Interoperabilidad, legales, privacidad, seguridad, éticos.</a:t>
            </a:r>
            <a:endParaRPr sz="2400"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200"/>
              <a:buNone/>
            </a:pPr>
            <a:endParaRPr sz="2400"/>
          </a:p>
        </p:txBody>
      </p:sp>
      <p:sp>
        <p:nvSpPr>
          <p:cNvPr id="272" name="Google Shape;27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Características importantes</a:t>
            </a:r>
            <a:endParaRPr sz="4400" b="1"/>
          </a:p>
        </p:txBody>
      </p:sp>
      <p:sp>
        <p:nvSpPr>
          <p:cNvPr id="384" name="Google Shape;384;p22"/>
          <p:cNvSpPr txBox="1">
            <a:spLocks noGrp="1"/>
          </p:cNvSpPr>
          <p:nvPr>
            <p:ph type="body" idx="1"/>
          </p:nvPr>
        </p:nvSpPr>
        <p:spPr>
          <a:xfrm>
            <a:off x="983432" y="2132856"/>
            <a:ext cx="986509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329" lvl="1" indent="-3429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Un CU debe representar una funcionalidad concreta. 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 descripción de los pasos en los escenarios debe contener más de un paso, para representar la interacción entre los componentes.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El uso de condicionales en el curso normal, es limitado a la invocación de excepciones, ya que este flujo representa la ejecución del caso sin alteraciones.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Las pre-condiciones no deben representarse en los cursos alternativos, ya que al ser una pre-condición no va a ocurrir.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Los “uses” deben ser accedidos por lo menos desde dos CU.</a:t>
            </a:r>
            <a:endParaRPr sz="2400"/>
          </a:p>
        </p:txBody>
      </p:sp>
      <p:sp>
        <p:nvSpPr>
          <p:cNvPr id="385" name="Google Shape;385;p22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40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391" name="Google Shape;391;p23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41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- Actores</a:t>
            </a:r>
            <a:endParaRPr sz="4400" b="1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42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1127448" y="2713829"/>
            <a:ext cx="1541270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2983739" y="2713829"/>
            <a:ext cx="1382434" cy="2964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6744072" y="3356992"/>
            <a:ext cx="2232248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– Casos de Uso </a:t>
            </a:r>
            <a:endParaRPr sz="4400" b="1"/>
          </a:p>
        </p:txBody>
      </p:sp>
      <p:sp>
        <p:nvSpPr>
          <p:cNvPr id="408" name="Google Shape;408;p25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409" name="Google Shape;409;p2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43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10" name="Google Shape;410;p25"/>
          <p:cNvSpPr/>
          <p:nvPr/>
        </p:nvSpPr>
        <p:spPr>
          <a:xfrm>
            <a:off x="9984432" y="2756464"/>
            <a:ext cx="648072" cy="2404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1199456" y="2996952"/>
            <a:ext cx="2880320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2207568" y="3371096"/>
            <a:ext cx="1936941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4655840" y="4221088"/>
            <a:ext cx="136815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5159896" y="5301208"/>
            <a:ext cx="388843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420" name="Google Shape;420;p26"/>
          <p:cNvSpPr txBox="1">
            <a:spLocks noGrp="1"/>
          </p:cNvSpPr>
          <p:nvPr>
            <p:ph type="body" idx="1"/>
          </p:nvPr>
        </p:nvSpPr>
        <p:spPr>
          <a:xfrm>
            <a:off x="407368" y="1916832"/>
            <a:ext cx="1097280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27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Identificar los actores: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Usuario Anónimo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Usuario Registrado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Servidor Externo (Banco)</a:t>
            </a:r>
            <a:endParaRPr/>
          </a:p>
          <a:p>
            <a:pPr marL="68580" lvl="0" indent="-1270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Identificar casos de uso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Leer Artículo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Descargar Artículo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Registrar usuario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Modificar Datos Personales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Iniciar Sesión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Cerrar Sesión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Verificar Tarjeta</a:t>
            </a:r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44</a:t>
            </a:fld>
            <a:endParaRPr sz="1046">
              <a:solidFill>
                <a:srgbClr val="FFFFFF"/>
              </a:solidFill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695400" y="2852936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691983" y="5517232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"/>
          <p:cNvSpPr txBox="1">
            <a:spLocks noGrp="1"/>
          </p:cNvSpPr>
          <p:nvPr>
            <p:ph type="title"/>
          </p:nvPr>
        </p:nvSpPr>
        <p:spPr>
          <a:xfrm>
            <a:off x="793873" y="208557"/>
            <a:ext cx="8744022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Ejemplo - Diagrama</a:t>
            </a:r>
            <a:endParaRPr sz="4000" b="1"/>
          </a:p>
        </p:txBody>
      </p:sp>
      <p:sp>
        <p:nvSpPr>
          <p:cNvPr id="430" name="Google Shape;430;p2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45</a:t>
            </a:fld>
            <a:endParaRPr sz="1046">
              <a:solidFill>
                <a:srgbClr val="FFFFFF"/>
              </a:solidFill>
            </a:endParaRPr>
          </a:p>
        </p:txBody>
      </p:sp>
      <p:pic>
        <p:nvPicPr>
          <p:cNvPr id="431" name="Google Shape;4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7894" y="1393371"/>
            <a:ext cx="5609928" cy="48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>
            <a:spLocks noGrp="1"/>
          </p:cNvSpPr>
          <p:nvPr>
            <p:ph type="title"/>
          </p:nvPr>
        </p:nvSpPr>
        <p:spPr>
          <a:xfrm>
            <a:off x="1097281" y="239191"/>
            <a:ext cx="10568771" cy="74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Ejemplo- Escenarios</a:t>
            </a:r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46</a:t>
            </a:fld>
            <a:endParaRPr sz="1046">
              <a:solidFill>
                <a:srgbClr val="FFFFFF"/>
              </a:solidFill>
            </a:endParaRPr>
          </a:p>
        </p:txBody>
      </p:sp>
      <p:graphicFrame>
        <p:nvGraphicFramePr>
          <p:cNvPr id="442" name="Google Shape;442;p30"/>
          <p:cNvGraphicFramePr/>
          <p:nvPr/>
        </p:nvGraphicFramePr>
        <p:xfrm>
          <a:off x="2001211" y="980730"/>
          <a:ext cx="8225625" cy="4929400"/>
        </p:xfrm>
        <a:graphic>
          <a:graphicData uri="http://schemas.openxmlformats.org/drawingml/2006/table">
            <a:tbl>
              <a:tblPr>
                <a:noFill/>
                <a:tableStyleId>{80967553-65DA-4D28-9A68-6F0D093F462A}</a:tableStyleId>
              </a:tblPr>
              <a:tblGrid>
                <a:gridCol w="2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Iniciar sesión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caso de uso describe el evento en el que un usuario registrado inicia sesión con su nombre de usuario y contraseña.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---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950"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44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selecciona la opción de iniciar sesión.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ingresa el nombre de usuario y la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presenta la pantalla donde se solicita al usuario y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verifica el nombre de usuario y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inicia la sesión y presenta la pantalla principal.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6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alternativo 4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o la contraseña no son válidas. Se notifica la discrepancia. Vuelve al paso 2.</a:t>
                      </a:r>
                      <a:endParaRPr/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85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sesión ha sido iniciada exitosamente y las opciones para usuarios registrados aparecen habilitadas.</a:t>
                      </a:r>
                      <a:endParaRPr/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>
            <a:spLocks noGrp="1"/>
          </p:cNvSpPr>
          <p:nvPr>
            <p:ph type="title"/>
          </p:nvPr>
        </p:nvSpPr>
        <p:spPr>
          <a:xfrm>
            <a:off x="1385400" y="403532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Bibliografía</a:t>
            </a:r>
            <a:endParaRPr sz="4400" b="1"/>
          </a:p>
        </p:txBody>
      </p:sp>
      <p:sp>
        <p:nvSpPr>
          <p:cNvPr id="448" name="Google Shape;448;p29"/>
          <p:cNvSpPr txBox="1">
            <a:spLocks noGrp="1"/>
          </p:cNvSpPr>
          <p:nvPr>
            <p:ph type="body" idx="1"/>
          </p:nvPr>
        </p:nvSpPr>
        <p:spPr>
          <a:xfrm>
            <a:off x="1847529" y="1845734"/>
            <a:ext cx="8043232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Libros </a:t>
            </a:r>
            <a:r>
              <a:rPr lang="en-US" sz="2000" dirty="0" err="1"/>
              <a:t>Utilizados</a:t>
            </a:r>
            <a:endParaRPr dirty="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 dirty="0"/>
              <a:t>Sommerville Ian,  </a:t>
            </a:r>
            <a:r>
              <a:rPr lang="en-US" sz="2000" dirty="0" err="1"/>
              <a:t>Capítulos</a:t>
            </a:r>
            <a:r>
              <a:rPr lang="en-US" sz="2000" dirty="0"/>
              <a:t> 4, Ingeniería de software, Addison Wesley 2011</a:t>
            </a:r>
            <a:endParaRPr sz="2000" dirty="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 dirty="0"/>
              <a:t>Whitten y Bentley, </a:t>
            </a:r>
            <a:r>
              <a:rPr lang="en-US" sz="2000" dirty="0" err="1"/>
              <a:t>Análisis</a:t>
            </a:r>
            <a:r>
              <a:rPr lang="en-US" sz="2000" dirty="0"/>
              <a:t> de Sistemas </a:t>
            </a:r>
            <a:r>
              <a:rPr lang="en-US" sz="2000" dirty="0" err="1"/>
              <a:t>Diseño</a:t>
            </a:r>
            <a:r>
              <a:rPr lang="en-US" sz="2000" dirty="0"/>
              <a:t> y </a:t>
            </a:r>
            <a:r>
              <a:rPr lang="en-US" sz="2000" dirty="0" err="1"/>
              <a:t>Métodos</a:t>
            </a:r>
            <a:r>
              <a:rPr lang="en-US" sz="2000" dirty="0"/>
              <a:t>, </a:t>
            </a:r>
            <a:r>
              <a:rPr lang="en-US" sz="2000" dirty="0" err="1"/>
              <a:t>Capítulo</a:t>
            </a:r>
            <a:r>
              <a:rPr lang="en-US" sz="2000" dirty="0"/>
              <a:t> 6, Mc Graw Hill 2008.</a:t>
            </a:r>
            <a:endParaRPr dirty="0"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 dirty="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 dirty="0"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 dirty="0"/>
          </a:p>
        </p:txBody>
      </p:sp>
      <p:sp>
        <p:nvSpPr>
          <p:cNvPr id="449" name="Google Shape;449;p2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47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Requerimientos No Funcionales</a:t>
            </a:r>
            <a:endParaRPr sz="4400" b="1"/>
          </a:p>
        </p:txBody>
      </p:sp>
      <p:pic>
        <p:nvPicPr>
          <p:cNvPr id="278" name="Google Shape;278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92829" y="1995721"/>
            <a:ext cx="6866667" cy="37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280" name="Google Shape;280;p12"/>
          <p:cNvSpPr txBox="1">
            <a:spLocks noGrp="1"/>
          </p:cNvSpPr>
          <p:nvPr>
            <p:ph type="body" idx="4294967295"/>
          </p:nvPr>
        </p:nvSpPr>
        <p:spPr>
          <a:xfrm>
            <a:off x="4726897" y="6459775"/>
            <a:ext cx="6044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ts val="2000"/>
              <a:buChar char=" "/>
            </a:pPr>
            <a:r>
              <a:rPr lang="es-ES"/>
              <a:t>Sommerville, pag 109  Capítulos 6 y 7 - 7ma edicion</a:t>
            </a:r>
            <a:endParaRPr/>
          </a:p>
        </p:txBody>
      </p:sp>
      <p:sp>
        <p:nvSpPr>
          <p:cNvPr id="281" name="Google Shape;281;p12" descr="Papel reciclado"/>
          <p:cNvSpPr/>
          <p:nvPr/>
        </p:nvSpPr>
        <p:spPr>
          <a:xfrm>
            <a:off x="2063553" y="1628802"/>
            <a:ext cx="3707931" cy="143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8628" y="34693"/>
                </a:moveTo>
                <a:lnTo>
                  <a:pt x="45433" y="189182"/>
                </a:lnTo>
              </a:path>
            </a:pathLst>
          </a:custGeom>
          <a:gradFill>
            <a:gsLst>
              <a:gs pos="0">
                <a:srgbClr val="DFADAD"/>
              </a:gs>
              <a:gs pos="50000">
                <a:srgbClr val="D69393"/>
              </a:gs>
              <a:gs pos="100000">
                <a:srgbClr val="D27E7E"/>
              </a:gs>
            </a:gsLst>
            <a:lin ang="27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4B5064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Estética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•Consistencia de Interfaz de 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•Ayuda en línea o “context-sensitive”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•Documentación de 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•Materiales de Capacitación/Entrenamiento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 descr="Papel reciclado"/>
          <p:cNvSpPr/>
          <p:nvPr/>
        </p:nvSpPr>
        <p:spPr>
          <a:xfrm>
            <a:off x="6366030" y="5013176"/>
            <a:ext cx="2754306" cy="111185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59954" y="-144566"/>
                </a:lnTo>
              </a:path>
            </a:pathLst>
          </a:custGeom>
          <a:gradFill>
            <a:gsLst>
              <a:gs pos="0">
                <a:srgbClr val="DFADAD"/>
              </a:gs>
              <a:gs pos="50000">
                <a:srgbClr val="D69393"/>
              </a:gs>
              <a:gs pos="100000">
                <a:srgbClr val="D27E7E"/>
              </a:gs>
            </a:gsLst>
            <a:lin ang="27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•Frecuencia y severidad de fallas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•Facilidades de recuperación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•Posibilidades de predicción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 descr="Papel reciclado"/>
          <p:cNvSpPr/>
          <p:nvPr/>
        </p:nvSpPr>
        <p:spPr>
          <a:xfrm>
            <a:off x="8567116" y="732971"/>
            <a:ext cx="2275364" cy="143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18185" y="262846"/>
                </a:lnTo>
              </a:path>
            </a:pathLst>
          </a:custGeom>
          <a:gradFill>
            <a:gsLst>
              <a:gs pos="0">
                <a:srgbClr val="DFADAD"/>
              </a:gs>
              <a:gs pos="50000">
                <a:srgbClr val="D69393"/>
              </a:gs>
              <a:gs pos="100000">
                <a:srgbClr val="D27E7E"/>
              </a:gs>
            </a:gsLst>
            <a:lin ang="27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4B5064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Eficiencia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•Disponibilidad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•Tiempo de Respuesta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•Tiempo de Recuperación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•Uso de recursos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D6FDA-454F-7F57-489C-D67AEAB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Requerimientos No Funcionales</a:t>
            </a:r>
            <a:br>
              <a:rPr lang="es-AR" b="1" dirty="0"/>
            </a:br>
            <a:endParaRPr lang="es-AR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60A888-9A3E-67D9-815D-E2A536FC7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s-ES" sz="2400" dirty="0"/>
              <a:t>Expresado de modo general:</a:t>
            </a:r>
          </a:p>
          <a:p>
            <a:r>
              <a:rPr lang="es-ES" sz="2400" dirty="0"/>
              <a:t>“Para el personal médico debe ser fácil usar el sistema, y este último debe organizarse de tal forma que minimice los errores del usuario.”</a:t>
            </a:r>
          </a:p>
          <a:p>
            <a:pPr marL="571500" indent="-457200">
              <a:buFont typeface="+mj-lt"/>
              <a:buAutoNum type="arabicPeriod" startAt="2"/>
            </a:pPr>
            <a:r>
              <a:rPr lang="es-ES" sz="2400" dirty="0"/>
              <a:t>Expresado de manera “comprobable”:</a:t>
            </a:r>
          </a:p>
          <a:p>
            <a:r>
              <a:rPr lang="es-ES" sz="2400" dirty="0"/>
              <a:t>“Después de cuatro horas de capacitación, el personal médico usará todas las funciones del sistema. Después de esta capacitación, los usuarios </a:t>
            </a:r>
            <a:r>
              <a:rPr lang="es-ES" sz="2400"/>
              <a:t>experimentados no deberán </a:t>
            </a:r>
            <a:r>
              <a:rPr lang="es-ES" sz="2400" dirty="0"/>
              <a:t>superar el promedio de dos errores cometidos por hora de uso del </a:t>
            </a:r>
            <a:r>
              <a:rPr lang="es-ES" sz="2400"/>
              <a:t>sistema.”</a:t>
            </a:r>
            <a:endParaRPr lang="es-AR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00456B-85C5-5C60-D749-DBBD60D71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65035-304E-0FED-5A35-A6E1A82B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Requerimientos No Funcionales</a:t>
            </a:r>
            <a:br>
              <a:rPr lang="es-AR" dirty="0"/>
            </a:b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F24362-C5A7-B455-D288-54EAD6F9DD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BFABB9-923A-8E74-2F8A-A7A469E1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8581"/>
            <a:ext cx="10115079" cy="47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6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b="1"/>
              <a:t>Ingeniería de Requerimientos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50611" y="4033768"/>
            <a:ext cx="968730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200">
                <a:solidFill>
                  <a:schemeClr val="dk1"/>
                </a:solidFill>
              </a:rPr>
              <a:t>La ingeniería de requerimientos es la disciplina para desarrollar una especificación completa, consistente y no ambigua, la cual servirá como base para acuerdos comunes entre todas las partes involucradas y en donde se describen las funciones que realizará el sistema.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1350611" y="1917953"/>
            <a:ext cx="920585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requerimientos </a:t>
            </a:r>
            <a:r>
              <a:rPr lang="es-E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proceso por el cual se transforman los requerimientos declarados por los clientes, ya sean hablados o escritos, </a:t>
            </a:r>
            <a:r>
              <a:rPr lang="es-ES" sz="2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especificaciones precisas, no ambiguas, consistentes y completas </a:t>
            </a:r>
            <a:r>
              <a:rPr lang="es-E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comportamiento del sistema, incluyendo funciones, interfaces, rendimiento y limitaciones”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8792765" y="3"/>
            <a:ext cx="782702" cy="665889"/>
          </a:xfrm>
          <a:prstGeom prst="ellipse">
            <a:avLst/>
          </a:prstGeom>
          <a:noFill/>
          <a:ln w="28575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8396351" y="3378688"/>
            <a:ext cx="1953000" cy="5698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27010" y="-76177"/>
                </a:lnTo>
              </a:path>
            </a:pathLst>
          </a:custGeom>
          <a:solidFill>
            <a:srgbClr val="B2B2B2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7706111" y="557540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5"/>
          <p:cNvGrpSpPr/>
          <p:nvPr/>
        </p:nvGrpSpPr>
        <p:grpSpPr>
          <a:xfrm>
            <a:off x="8885718" y="87609"/>
            <a:ext cx="2888545" cy="2573166"/>
            <a:chOff x="280220" y="16111"/>
            <a:chExt cx="2888545" cy="2573166"/>
          </a:xfrm>
        </p:grpSpPr>
        <p:sp>
          <p:nvSpPr>
            <p:cNvPr id="296" name="Google Shape;296;p15"/>
            <p:cNvSpPr/>
            <p:nvPr/>
          </p:nvSpPr>
          <p:spPr>
            <a:xfrm rot="5400000">
              <a:off x="385540" y="456776"/>
              <a:ext cx="397525" cy="45256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C6C4C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80220" y="16111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rgbClr val="96093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 txBox="1"/>
            <p:nvPr/>
          </p:nvSpPr>
          <p:spPr>
            <a:xfrm>
              <a:off x="303090" y="38981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Definicion de requerimientos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949419" y="60785"/>
              <a:ext cx="486711" cy="37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940377" y="982963"/>
              <a:ext cx="397525" cy="45256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D1D4C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35057" y="542298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chemeClr val="accent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857927" y="565168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Diseño del sistema y del software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504256" y="586972"/>
              <a:ext cx="486711" cy="37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 rot="5400000">
              <a:off x="1495214" y="1509150"/>
              <a:ext cx="397525" cy="45256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D8DDE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389894" y="1068485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1412764" y="1091355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Implementacion y prueba de unidad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059092" y="1113160"/>
              <a:ext cx="486711" cy="37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 rot="5400000">
              <a:off x="2050051" y="2035337"/>
              <a:ext cx="397525" cy="45256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DE4E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944730" y="1594673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chemeClr val="accent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1967600" y="1617543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Integracion y prueba del sistema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613929" y="1639347"/>
              <a:ext cx="486711" cy="37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499567" y="2120860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rgbClr val="855B5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 txBox="1"/>
            <p:nvPr/>
          </p:nvSpPr>
          <p:spPr>
            <a:xfrm>
              <a:off x="2522437" y="2143730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Operacion y mantenimiento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137136-E02A-AB37-3166-D38EE1D6A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n 5" descr="Dibujo de una persona&#10;&#10;El contenido generado por IA puede ser incorrecto.">
            <a:extLst>
              <a:ext uri="{FF2B5EF4-FFF2-40B4-BE49-F238E27FC236}">
                <a16:creationId xmlns:a16="http://schemas.microsoft.com/office/drawing/2014/main" id="{E28A8A7C-D821-7B80-FCE8-6B261E26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2372" cy="634824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BD4CD49-1D09-2C61-7C21-1B0FF7D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501" y="4232669"/>
            <a:ext cx="3758499" cy="1450800"/>
          </a:xfrm>
        </p:spPr>
        <p:txBody>
          <a:bodyPr>
            <a:normAutofit fontScale="90000"/>
          </a:bodyPr>
          <a:lstStyle/>
          <a:p>
            <a:r>
              <a:rPr lang="es-AR" dirty="0"/>
              <a:t>Ingeniería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431064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2861</Words>
  <Application>Microsoft Office PowerPoint</Application>
  <PresentationFormat>Panorámica</PresentationFormat>
  <Paragraphs>417</Paragraphs>
  <Slides>47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4" baseType="lpstr">
      <vt:lpstr>Arial</vt:lpstr>
      <vt:lpstr>Calibri</vt:lpstr>
      <vt:lpstr>Noto Sans Symbols</vt:lpstr>
      <vt:lpstr>Times New Roman</vt:lpstr>
      <vt:lpstr>Twentieth Century</vt:lpstr>
      <vt:lpstr>Verdana</vt:lpstr>
      <vt:lpstr>Retrospección</vt:lpstr>
      <vt:lpstr>Ingeniería de Software I – Clase 3</vt:lpstr>
      <vt:lpstr>Temas</vt:lpstr>
      <vt:lpstr>Requerimientos -Tipos</vt:lpstr>
      <vt:lpstr>Requerimientos - Tipos</vt:lpstr>
      <vt:lpstr>Requerimientos No Funcionales</vt:lpstr>
      <vt:lpstr>Requerimientos No Funcionales </vt:lpstr>
      <vt:lpstr>Requerimientos No Funcionales </vt:lpstr>
      <vt:lpstr>Ingeniería de Requerimientos</vt:lpstr>
      <vt:lpstr>Ingeniería de requerimientos</vt:lpstr>
      <vt:lpstr>Ingeniería de Requerimientos</vt:lpstr>
      <vt:lpstr>Ingeniería de Requerimientos </vt:lpstr>
      <vt:lpstr>Ingeniería de Requerimientos</vt:lpstr>
      <vt:lpstr>Ingeniería de Requerimientos</vt:lpstr>
      <vt:lpstr>Estudio de Viabilidad</vt:lpstr>
      <vt:lpstr>Estudio de Viabilidad</vt:lpstr>
      <vt:lpstr>Estudio de Viabilidad</vt:lpstr>
      <vt:lpstr>Validación de requerimientos</vt:lpstr>
      <vt:lpstr>Validación de requerimientos</vt:lpstr>
      <vt:lpstr>Presentación de PowerPoint</vt:lpstr>
      <vt:lpstr>Validación de requerimientos</vt:lpstr>
      <vt:lpstr>Validación de requerimientos</vt:lpstr>
      <vt:lpstr>Técnicas de validación  </vt:lpstr>
      <vt:lpstr>Presentación de PowerPoint</vt:lpstr>
      <vt:lpstr>Casos de Uso - Definición</vt:lpstr>
      <vt:lpstr>Casos de Uso - Beneficios</vt:lpstr>
      <vt:lpstr>Casos de Uso – Componentes</vt:lpstr>
      <vt:lpstr>Casos de Uso – Diagrama</vt:lpstr>
      <vt:lpstr>Casos de Uso  - Diagrama </vt:lpstr>
      <vt:lpstr>Casos de Uso – Diagrama</vt:lpstr>
      <vt:lpstr>Casos de Uso – Diagrama</vt:lpstr>
      <vt:lpstr>Casos de Uso - Diagrama</vt:lpstr>
      <vt:lpstr>Casos de Uso - Diagrama</vt:lpstr>
      <vt:lpstr>Casos de Uso – Diagrama</vt:lpstr>
      <vt:lpstr>Casos de Uso - Diagrama</vt:lpstr>
      <vt:lpstr>Casos de Uso - Escenarios</vt:lpstr>
      <vt:lpstr>Casos de Uso  -  Ejemplo de escenario</vt:lpstr>
      <vt:lpstr>Casos de Uso – Proceso de modelado</vt:lpstr>
      <vt:lpstr>Casos de Uso – Proceso de modelado</vt:lpstr>
      <vt:lpstr>Casos de Uso – Proceso de modelado</vt:lpstr>
      <vt:lpstr>Casos de Uso – Características importantes</vt:lpstr>
      <vt:lpstr>Casos de Uso – Ejemplo</vt:lpstr>
      <vt:lpstr>Casos de Uso – Ejemplo - Actores</vt:lpstr>
      <vt:lpstr>Casos de Uso – Ejemplo – Casos de Uso </vt:lpstr>
      <vt:lpstr>Casos de Uso – Ejemplo</vt:lpstr>
      <vt:lpstr>Casos de uso – Ejemplo - Diagrama</vt:lpstr>
      <vt:lpstr>Casos de uso – Ejemplo- Escenarios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Ariel</dc:creator>
  <cp:lastModifiedBy>Rocio Muñoz</cp:lastModifiedBy>
  <cp:revision>5</cp:revision>
  <dcterms:created xsi:type="dcterms:W3CDTF">2011-08-01T13:16:26Z</dcterms:created>
  <dcterms:modified xsi:type="dcterms:W3CDTF">2025-09-04T19:22:55Z</dcterms:modified>
</cp:coreProperties>
</file>