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98" r:id="rId1"/>
  </p:sldMasterIdLst>
  <p:notesMasterIdLst>
    <p:notesMasterId r:id="rId30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2" r:id="rId16"/>
    <p:sldId id="301" r:id="rId17"/>
    <p:sldId id="269" r:id="rId18"/>
    <p:sldId id="30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99" r:id="rId28"/>
    <p:sldId id="270" r:id="rId29"/>
  </p:sldIdLst>
  <p:sldSz cx="12192000" cy="6858000"/>
  <p:notesSz cx="6797675" cy="9874250"/>
  <p:embeddedFontLst>
    <p:embeddedFont>
      <p:font typeface="Libre Baskerville" panose="02000000000000000000" pitchFamily="2" charset="0"/>
      <p:regular r:id="rId31"/>
      <p:bold r:id="rId32"/>
      <p:italic r:id="rId33"/>
    </p:embeddedFont>
    <p:embeddedFont>
      <p:font typeface="Noto Sans Symbols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fyHjvLOhTppsxZ1yfSZGMthIr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4079AC-1019-435F-88D0-13771664655A}">
  <a:tblStyle styleId="{014079AC-1019-435F-88D0-13771664655A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6E6"/>
          </a:solidFill>
        </a:fill>
      </a:tcStyle>
    </a:wholeTbl>
    <a:band1H>
      <a:tcTxStyle b="off" i="off"/>
      <a:tcStyle>
        <a:tcBdr/>
        <a:fill>
          <a:solidFill>
            <a:srgbClr val="E8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8CAC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093D751-695A-4B9B-ACB2-DCE672DDA7E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93E73BA-C17D-4A99-9D19-78DB4725B846}" styleName="Table_2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348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3" name="Google Shape;403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405" name="Google Shape;405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6" name="Google Shape;406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3" name="Google Shape;4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6" name="Google Shape;49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4" name="Google Shape;5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4" name="Google Shape;5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7" name="Google Shape;5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9" name="Google Shape;53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9576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7" name="Google Shape;7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4" name="Google Shape;804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Ingeniería de Software I </a:t>
            </a:r>
            <a:endParaRPr/>
          </a:p>
        </p:txBody>
      </p:sp>
      <p:sp>
        <p:nvSpPr>
          <p:cNvPr id="806" name="Google Shape;806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2011</a:t>
            </a:r>
            <a:endParaRPr/>
          </a:p>
        </p:txBody>
      </p:sp>
      <p:sp>
        <p:nvSpPr>
          <p:cNvPr id="807" name="Google Shape;807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Facultad de Informatica UNLP</a:t>
            </a:r>
            <a:endParaRPr/>
          </a:p>
        </p:txBody>
      </p:sp>
      <p:sp>
        <p:nvSpPr>
          <p:cNvPr id="808" name="Google Shape;80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7" name="Google Shape;5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0" name="Google Shape;4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7" name="Google Shape;4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6" name="Google Shape;4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73" name="Google Shape;4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" name="Google Shape;22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pic>
        <p:nvPicPr>
          <p:cNvPr id="23" name="Google Shape;23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949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3" name="Google Shape;203;p16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04" name="Google Shape;204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6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06" name="Google Shape;206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7" name="Google Shape;207;p16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08" name="Google Shape;208;p16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09" name="Google Shape;209;p16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6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023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13" name="Google Shape;213;p16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14" name="Google Shape;214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16" name="Google Shape;216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7" name="Google Shape;217;p16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18" name="Google Shape;218;p16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19" name="Google Shape;219;p16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16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11703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6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24" name="Google Shape;224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6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26" name="Google Shape;226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7" name="Google Shape;227;p16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28" name="Google Shape;228;p16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29" name="Google Shape;229;p16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16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8799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3" name="Google Shape;233;p16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34" name="Google Shape;234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6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36" name="Google Shape;236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p16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38" name="Google Shape;238;p16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39" name="Google Shape;239;p16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16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70766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43" name="Google Shape;243;p16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4" name="Google Shape;244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46" name="Google Shape;246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7" name="Google Shape;247;p16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48" name="Google Shape;248;p16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49" name="Google Shape;249;p16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16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765287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3" name="Google Shape;253;p16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54" name="Google Shape;254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56" name="Google Shape;256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7" name="Google Shape;257;p16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58" name="Google Shape;258;p16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59" name="Google Shape;259;p16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" name="Google Shape;260;p16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665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6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63" name="Google Shape;263;p16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64" name="Google Shape;264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6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66" name="Google Shape;266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7" name="Google Shape;267;p16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68" name="Google Shape;268;p16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69" name="Google Shape;269;p16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70;p16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1285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73" name="Google Shape;273;p16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74" name="Google Shape;274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76" name="Google Shape;276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6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78" name="Google Shape;278;p16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79" name="Google Shape;279;p16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16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68537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83" name="Google Shape;283;p16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84" name="Google Shape;284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6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286" name="Google Shape;286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16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288" name="Google Shape;288;p16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289" name="Google Shape;289;p16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16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261292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0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7968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0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400"/>
              <a:buNone/>
              <a:defRPr sz="239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None/>
              <a:defRPr sz="1394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None/>
              <a:defRPr sz="139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9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59" name="Google Shape;59;p9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59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4" name="Google Shape;124;p39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5" name="Google Shape;125;p3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26" name="Google Shape;126;p3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27" name="Google Shape;127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778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6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8" name="Google Shape;28;p86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9" name="Google Shape;29;p86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0" name="Google Shape;30;p8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4876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7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7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35" name="Google Shape;35;p8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895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Normal con fuente ">
  <p:cSld name="1_Normal con fuente 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1"/>
          <p:cNvSpPr txBox="1">
            <a:spLocks noGrp="1"/>
          </p:cNvSpPr>
          <p:nvPr>
            <p:ph type="title"/>
          </p:nvPr>
        </p:nvSpPr>
        <p:spPr>
          <a:xfrm>
            <a:off x="623394" y="643372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1"/>
          <p:cNvSpPr txBox="1">
            <a:spLocks noGrp="1"/>
          </p:cNvSpPr>
          <p:nvPr>
            <p:ph type="sldNum" idx="12"/>
          </p:nvPr>
        </p:nvSpPr>
        <p:spPr>
          <a:xfrm>
            <a:off x="9249399" y="2852614"/>
            <a:ext cx="2926200" cy="10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64" name="Google Shape;64;p91"/>
          <p:cNvSpPr txBox="1">
            <a:spLocks noGrp="1"/>
          </p:cNvSpPr>
          <p:nvPr>
            <p:ph type="body" idx="1"/>
          </p:nvPr>
        </p:nvSpPr>
        <p:spPr>
          <a:xfrm>
            <a:off x="5951986" y="6509538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5" name="Google Shape;65;p91"/>
          <p:cNvSpPr txBox="1">
            <a:spLocks noGrp="1"/>
          </p:cNvSpPr>
          <p:nvPr>
            <p:ph type="body" idx="2"/>
          </p:nvPr>
        </p:nvSpPr>
        <p:spPr>
          <a:xfrm>
            <a:off x="623392" y="1902579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6" name="Google Shape;66;p91"/>
          <p:cNvSpPr txBox="1">
            <a:spLocks noGrp="1"/>
          </p:cNvSpPr>
          <p:nvPr>
            <p:ph type="dt" idx="10"/>
          </p:nvPr>
        </p:nvSpPr>
        <p:spPr>
          <a:xfrm>
            <a:off x="2567609" y="6543223"/>
            <a:ext cx="825900" cy="2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1"/>
          <p:cNvSpPr txBox="1">
            <a:spLocks noGrp="1"/>
          </p:cNvSpPr>
          <p:nvPr>
            <p:ph type="ftr" idx="11"/>
          </p:nvPr>
        </p:nvSpPr>
        <p:spPr>
          <a:xfrm>
            <a:off x="168981" y="6554697"/>
            <a:ext cx="2154900" cy="2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771966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9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9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p8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  <a:endParaRPr/>
          </a:p>
        </p:txBody>
      </p:sp>
      <p:sp>
        <p:nvSpPr>
          <p:cNvPr id="51" name="Google Shape;51;p8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370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0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30" name="Google Shape;130;p40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1" name="Google Shape;131;p40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2" name="Google Shape;132;p40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3" name="Google Shape;133;p40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4" name="Google Shape;134;p40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35" name="Google Shape;135;p40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36" name="Google Shape;136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4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Contenido con títul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42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49" name="Google Shape;149;p4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0" name="Google Shape;150;p42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51" name="Google Shape;151;p42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52" name="Google Shape;152;p42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53" name="Google Shape;153;p4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15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65" name="Google Shape;165;p44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6" name="Google Shape;166;p4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67" name="Google Shape;167;p4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68" name="Google Shape;168;p4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3745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Título vertical y text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5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5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45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3" name="Google Shape;173;p45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1485" lvl="3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76856" lvl="4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74" name="Google Shape;174;p4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75" name="Google Shape;175;p4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76" name="Google Shape;176;p4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42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6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79" name="Google Shape;179;p46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227686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32227" lvl="5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187598" lvl="6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42970" lvl="7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098341" lvl="8" indent="-227686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0" name="Google Shape;180;p46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81" name="Google Shape;181;p46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82" name="Google Shape;182;p4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494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7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6" name="Google Shape;186;p47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4152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0742" lvl="1" indent="-322555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66114" lvl="2" indent="-31306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1485" lvl="3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76856" lvl="4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32227" lvl="5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187598" lvl="6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42970" lvl="7" indent="-303581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098341" lvl="8" indent="-303581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7" name="Google Shape;187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88" name="Google Shape;188;p47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5371" lvl="0" indent="-22768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0742" lvl="1" indent="-227686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66114" lvl="2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1485" lvl="3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76856" lvl="4" indent="-227686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32227" lvl="5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187598" lvl="6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42970" lvl="7" indent="-341528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098341" lvl="8" indent="-341528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89" name="Google Shape;189;p47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0" name="Google Shape;190;p4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</p:spTree>
    <p:extLst>
      <p:ext uri="{BB962C8B-B14F-4D97-AF65-F5344CB8AC3E}">
        <p14:creationId xmlns:p14="http://schemas.microsoft.com/office/powerpoint/2010/main" val="213704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193" name="Google Shape;193;p16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194" name="Google Shape;194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5371" lvl="0" indent="-354178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0742" lvl="1" indent="-341528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66114" lvl="2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1485" lvl="3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76856" lvl="4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32227" lvl="5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187598" lvl="6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42970" lvl="7" indent="-31623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098341" lvl="8" indent="-31623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6" name="Google Shape;196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16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AR"/>
          </a:p>
        </p:txBody>
      </p:sp>
      <p:sp>
        <p:nvSpPr>
          <p:cNvPr id="198" name="Google Shape;198;p16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46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sv-SE"/>
              <a:t>Ingeniería de Software I  2023</a:t>
            </a:r>
          </a:p>
        </p:txBody>
      </p:sp>
      <p:sp>
        <p:nvSpPr>
          <p:cNvPr id="199" name="Google Shape;199;p16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s-E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6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3207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AR" sz="10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Ingeniería de software 2025</a:t>
            </a:r>
            <a:endParaRPr sz="1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7" tIns="91057" rIns="91057" bIns="91057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Google Shape;16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38C4BB1B-ABD3-4156-C6D9-BD7BC91AFF3F}"/>
              </a:ext>
            </a:extLst>
          </p:cNvPr>
          <p:cNvSpPr txBox="1"/>
          <p:nvPr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>
                <a:solidFill>
                  <a:schemeClr val="bg1"/>
                </a:solidFill>
              </a:rPr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225660670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39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</a:pPr>
            <a:r>
              <a:rPr lang="es-ES" dirty="0"/>
              <a:t>Ingeniería de Software I</a:t>
            </a:r>
            <a:endParaRPr dirty="0"/>
          </a:p>
        </p:txBody>
      </p:sp>
      <p:sp>
        <p:nvSpPr>
          <p:cNvPr id="409" name="Google Shape;409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/>
              <a:t>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>
                <a:solidFill>
                  <a:srgbClr val="FFFFFF"/>
                </a:solidFill>
              </a:rPr>
              <a:t>10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488" name="Google Shape;488;p11"/>
          <p:cNvSpPr txBox="1">
            <a:spLocks noGrp="1"/>
          </p:cNvSpPr>
          <p:nvPr>
            <p:ph type="body" idx="4294967295"/>
          </p:nvPr>
        </p:nvSpPr>
        <p:spPr>
          <a:xfrm>
            <a:off x="2133600" y="1906588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>
                <a:solidFill>
                  <a:srgbClr val="3F3F3F"/>
                </a:solidFill>
                <a:latin typeface="Calibri"/>
                <a:cs typeface="Calibri"/>
              </a:rPr>
              <a:t>Redundancia y Contradicción</a:t>
            </a:r>
            <a:endParaRPr sz="2800" dirty="0"/>
          </a:p>
        </p:txBody>
      </p:sp>
      <p:graphicFrame>
        <p:nvGraphicFramePr>
          <p:cNvPr id="489" name="Google Shape;489;p11"/>
          <p:cNvGraphicFramePr/>
          <p:nvPr/>
        </p:nvGraphicFramePr>
        <p:xfrm>
          <a:off x="6648868" y="2564904"/>
          <a:ext cx="3527425" cy="309637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5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9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90" name="Google Shape;490;p11"/>
          <p:cNvGraphicFramePr/>
          <p:nvPr/>
        </p:nvGraphicFramePr>
        <p:xfrm>
          <a:off x="1991544" y="2636913"/>
          <a:ext cx="3672450" cy="302950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68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8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A3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4FCA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91" name="Google Shape;491;p11"/>
          <p:cNvSpPr txBox="1"/>
          <p:nvPr/>
        </p:nvSpPr>
        <p:spPr>
          <a:xfrm>
            <a:off x="2999657" y="5661248"/>
            <a:ext cx="14010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Redundante </a:t>
            </a:r>
            <a:endParaRPr sz="1800" b="1" i="0" u="none" strike="noStrike" cap="none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11"/>
          <p:cNvSpPr txBox="1"/>
          <p:nvPr/>
        </p:nvSpPr>
        <p:spPr>
          <a:xfrm>
            <a:off x="7536160" y="5733256"/>
            <a:ext cx="160351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Contradictoria </a:t>
            </a:r>
            <a:endParaRPr sz="1800" b="1" i="0" u="none" strike="noStrike" cap="none">
              <a:solidFill>
                <a:srgbClr val="3135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11"/>
          <p:cNvSpPr txBox="1"/>
          <p:nvPr/>
        </p:nvSpPr>
        <p:spPr>
          <a:xfrm>
            <a:off x="1266092" y="352135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900000"/>
              </a:buClr>
              <a:buSzPts val="4000"/>
            </a:pPr>
            <a: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Tablas de Decisión</a:t>
            </a:r>
            <a:br>
              <a:rPr lang="es-ES" sz="4000" b="0" i="0" u="none" strike="noStrike" cap="none" dirty="0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 dirty="0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688455-43B2-D92F-CCA3-E533B96460BB}"/>
              </a:ext>
            </a:extLst>
          </p:cNvPr>
          <p:cNvSpPr txBox="1"/>
          <p:nvPr/>
        </p:nvSpPr>
        <p:spPr>
          <a:xfrm>
            <a:off x="6670362" y="6497238"/>
            <a:ext cx="4247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Kendall &amp; Kendall , Capítulo 9 , Análisis y Diseño de Sistemas, Pearson Prentice Hall 2011 . 8va edición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6BD2226-DC86-9EFD-71F9-EE413F32934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sp>
        <p:nvSpPr>
          <p:cNvPr id="499" name="Google Shape;499;p12"/>
          <p:cNvSpPr txBox="1">
            <a:spLocks noGrp="1"/>
          </p:cNvSpPr>
          <p:nvPr>
            <p:ph type="body" idx="4294967295"/>
          </p:nvPr>
        </p:nvSpPr>
        <p:spPr>
          <a:xfrm>
            <a:off x="1097280" y="1920546"/>
            <a:ext cx="9937750" cy="217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Reducción de Complejidad (Redundancia)</a:t>
            </a:r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0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Combine las reglas en donde sea evidente que una alternativa no representa una diferencia en el resultado. 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El guion [—] significa que la condición 2 puede ser V o F, y que aun así se realizará la acción.</a:t>
            </a:r>
            <a:endParaRPr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/>
          </a:p>
        </p:txBody>
      </p:sp>
      <p:graphicFrame>
        <p:nvGraphicFramePr>
          <p:cNvPr id="500" name="Google Shape;500;p12"/>
          <p:cNvGraphicFramePr/>
          <p:nvPr>
            <p:extLst>
              <p:ext uri="{D42A27DB-BD31-4B8C-83A1-F6EECF244321}">
                <p14:modId xmlns:p14="http://schemas.microsoft.com/office/powerpoint/2010/main" val="2577085286"/>
              </p:ext>
            </p:extLst>
          </p:nvPr>
        </p:nvGraphicFramePr>
        <p:xfrm>
          <a:off x="2432305" y="4293096"/>
          <a:ext cx="3214286" cy="118875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19559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3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0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sym typeface="Libre Baskerville"/>
                        </a:rPr>
                        <a:t>V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sym typeface="Libre Baskerville"/>
                        </a:rPr>
                        <a:t>V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sym typeface="Libre Baskerville"/>
                        </a:rPr>
                        <a:t>V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sym typeface="Libre Baskerville"/>
                        </a:rPr>
                        <a:t>F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chemeClr val="dk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01" name="Google Shape;501;p12"/>
          <p:cNvGraphicFramePr/>
          <p:nvPr>
            <p:extLst>
              <p:ext uri="{D42A27DB-BD31-4B8C-83A1-F6EECF244321}">
                <p14:modId xmlns:p14="http://schemas.microsoft.com/office/powerpoint/2010/main" val="1742559732"/>
              </p:ext>
            </p:extLst>
          </p:nvPr>
        </p:nvGraphicFramePr>
        <p:xfrm>
          <a:off x="6096000" y="4293096"/>
          <a:ext cx="2735525" cy="118875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205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1: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sym typeface="Libre Baskerville"/>
                        </a:rPr>
                        <a:t>V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Condición 2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Acción 1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700"/>
                        <a:buFont typeface="Noto Sans Symbols"/>
                        <a:buNone/>
                      </a:pPr>
                      <a:r>
                        <a:rPr lang="es-ES" sz="20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3"/>
          <p:cNvSpPr txBox="1">
            <a:spLocks noGrp="1"/>
          </p:cNvSpPr>
          <p:nvPr>
            <p:ph type="body" idx="1"/>
          </p:nvPr>
        </p:nvSpPr>
        <p:spPr>
          <a:xfrm>
            <a:off x="919299" y="1826303"/>
            <a:ext cx="9793200" cy="4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800" dirty="0"/>
              <a:t>Reducción de Complejidad (Redundancia)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 dirty="0"/>
              <a:t>Álgebra de Boole </a:t>
            </a:r>
            <a:endParaRPr sz="24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</a:pPr>
            <a:endParaRPr sz="1800" dirty="0"/>
          </a:p>
        </p:txBody>
      </p:sp>
      <p:graphicFrame>
        <p:nvGraphicFramePr>
          <p:cNvPr id="510" name="Google Shape;510;p13"/>
          <p:cNvGraphicFramePr/>
          <p:nvPr/>
        </p:nvGraphicFramePr>
        <p:xfrm>
          <a:off x="2639541" y="3212977"/>
          <a:ext cx="4679950" cy="2524825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24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chemeClr val="dk1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Hay stock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Imprime mensaje de aviso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No 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11" name="Google Shape;511;p13"/>
          <p:cNvGraphicFramePr/>
          <p:nvPr>
            <p:extLst>
              <p:ext uri="{D42A27DB-BD31-4B8C-83A1-F6EECF244321}">
                <p14:modId xmlns:p14="http://schemas.microsoft.com/office/powerpoint/2010/main" val="5755622"/>
              </p:ext>
            </p:extLst>
          </p:nvPr>
        </p:nvGraphicFramePr>
        <p:xfrm>
          <a:off x="8031590" y="3212977"/>
          <a:ext cx="1295400" cy="2262038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44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271"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Reglas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2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2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_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27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15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endParaRPr sz="18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0" i="0" u="none" strike="noStrike" cap="none" dirty="0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91998674-5C31-EE2A-06BC-EDEE5CFBFA3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dirty="0"/>
              <a:t>Tablas de Decisión </a:t>
            </a:r>
            <a:br>
              <a:rPr lang="es-ES" sz="4000" dirty="0"/>
            </a:br>
            <a:endParaRPr sz="4000" dirty="0"/>
          </a:p>
        </p:txBody>
      </p:sp>
      <p:sp>
        <p:nvSpPr>
          <p:cNvPr id="518" name="Google Shape;5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519" name="Google Shape;519;p14"/>
          <p:cNvSpPr/>
          <p:nvPr/>
        </p:nvSpPr>
        <p:spPr>
          <a:xfrm>
            <a:off x="1036320" y="1766420"/>
            <a:ext cx="106680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742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s-ES" sz="2800" dirty="0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Identificar las condiciones y las acciones.</a:t>
            </a:r>
            <a:endParaRPr sz="2800" dirty="0">
              <a:solidFill>
                <a:srgbClr val="313543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14"/>
          <p:cNvSpPr/>
          <p:nvPr/>
        </p:nvSpPr>
        <p:spPr>
          <a:xfrm>
            <a:off x="1471840" y="2455193"/>
            <a:ext cx="8261131" cy="1754326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1" name="Google Shape;521;p14"/>
          <p:cNvGraphicFramePr/>
          <p:nvPr>
            <p:extLst>
              <p:ext uri="{D42A27DB-BD31-4B8C-83A1-F6EECF244321}">
                <p14:modId xmlns:p14="http://schemas.microsoft.com/office/powerpoint/2010/main" val="643002630"/>
              </p:ext>
            </p:extLst>
          </p:nvPr>
        </p:nvGraphicFramePr>
        <p:xfrm>
          <a:off x="1471840" y="4848189"/>
          <a:ext cx="4526448" cy="120717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4526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Empleado altamente productivo</a:t>
                      </a:r>
                      <a:endParaRPr sz="1800" b="1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encargado de su grupo </a:t>
                      </a:r>
                      <a:endParaRPr sz="1800" b="1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Empleado ha cometido una infracción grave </a:t>
                      </a:r>
                      <a:endParaRPr sz="1800" b="1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2" name="Google Shape;522;p14"/>
          <p:cNvSpPr txBox="1"/>
          <p:nvPr/>
        </p:nvSpPr>
        <p:spPr>
          <a:xfrm>
            <a:off x="1572297" y="4326057"/>
            <a:ext cx="174054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4"/>
          <p:cNvSpPr txBox="1"/>
          <p:nvPr/>
        </p:nvSpPr>
        <p:spPr>
          <a:xfrm>
            <a:off x="6513394" y="4392547"/>
            <a:ext cx="240752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4" name="Google Shape;524;p14"/>
          <p:cNvGraphicFramePr/>
          <p:nvPr>
            <p:extLst>
              <p:ext uri="{D42A27DB-BD31-4B8C-83A1-F6EECF244321}">
                <p14:modId xmlns:p14="http://schemas.microsoft.com/office/powerpoint/2010/main" val="2047730074"/>
              </p:ext>
            </p:extLst>
          </p:nvPr>
        </p:nvGraphicFramePr>
        <p:xfrm>
          <a:off x="6370320" y="4848189"/>
          <a:ext cx="3065700" cy="146308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065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Plus de productividad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Plus de encargado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u="none" strike="noStrike" cap="none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Elimina cualquier plus</a:t>
                      </a:r>
                      <a:endParaRPr sz="1800" b="1" i="0" u="none" strike="noStrike" cap="none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1530"/>
                        <a:buFont typeface="Noto Sans Symbols"/>
                        <a:buNone/>
                      </a:pPr>
                      <a:r>
                        <a:rPr lang="es-ES" sz="1800" b="1" i="0" u="none" strike="noStrike" cap="none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/>
                          <a:cs typeface="Calibri" panose="020F0502020204030204" pitchFamily="34" charset="0"/>
                          <a:sym typeface="Calibri"/>
                        </a:rPr>
                        <a:t>Descuento 10%</a:t>
                      </a:r>
                      <a:endParaRPr sz="1800" b="1" i="0" u="none" strike="noStrike" cap="none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5"/>
          <p:cNvSpPr txBox="1">
            <a:spLocks noGrp="1"/>
          </p:cNvSpPr>
          <p:nvPr>
            <p:ph type="title"/>
          </p:nvPr>
        </p:nvSpPr>
        <p:spPr>
          <a:xfrm>
            <a:off x="62475" y="33113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 sz="3600" b="1" dirty="0"/>
              <a:t>Tablas de Decisión </a:t>
            </a:r>
            <a:br>
              <a:rPr lang="es-ES" sz="4000" dirty="0"/>
            </a:br>
            <a:endParaRPr sz="4000" dirty="0"/>
          </a:p>
        </p:txBody>
      </p:sp>
      <p:sp>
        <p:nvSpPr>
          <p:cNvPr id="531" name="Google Shape;531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sp>
        <p:nvSpPr>
          <p:cNvPr id="532" name="Google Shape;532;p15"/>
          <p:cNvSpPr/>
          <p:nvPr/>
        </p:nvSpPr>
        <p:spPr>
          <a:xfrm>
            <a:off x="280456" y="1143979"/>
            <a:ext cx="106680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ES" sz="3200" dirty="0">
                <a:solidFill>
                  <a:srgbClr val="3F3F3F"/>
                </a:solidFill>
                <a:latin typeface="Calibri"/>
                <a:cs typeface="Calibri"/>
                <a:sym typeface="Calibri"/>
              </a:rPr>
              <a:t>2. Completar la tabla </a:t>
            </a:r>
            <a:endParaRPr sz="3200" dirty="0">
              <a:solidFill>
                <a:srgbClr val="3F3F3F"/>
              </a:solidFill>
              <a:latin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5"/>
          <p:cNvSpPr/>
          <p:nvPr/>
        </p:nvSpPr>
        <p:spPr>
          <a:xfrm>
            <a:off x="3868425" y="310843"/>
            <a:ext cx="8261100" cy="1323399"/>
          </a:xfrm>
          <a:prstGeom prst="rect">
            <a:avLst/>
          </a:prstGeom>
          <a:solidFill>
            <a:srgbClr val="B9CDCD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quiere determinar el incremento en el salario de los empleados de acuerdo con estos criterios: </a:t>
            </a: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altamente productivo tendrá un plus de productividad. </a:t>
            </a:r>
            <a:endParaRPr sz="1600" b="0" i="0" u="none" strike="noStrike" cap="none">
              <a:solidFill>
                <a:srgbClr val="000000"/>
              </a:solidFill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es encargado de su grupo tendrá un plus de encargado. 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empleado ha cometido una infracción grave durante ese mes le será eliminado cualquier plus que pudiera tener y se le descontará un 10% de su salario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8737CC13-A7A5-E193-E426-419968C4773D}"/>
              </a:ext>
            </a:extLst>
          </p:cNvPr>
          <p:cNvGrpSpPr/>
          <p:nvPr/>
        </p:nvGrpSpPr>
        <p:grpSpPr>
          <a:xfrm>
            <a:off x="1879900" y="2044975"/>
            <a:ext cx="8452000" cy="3675470"/>
            <a:chOff x="1830875" y="1709028"/>
            <a:chExt cx="8452000" cy="3675470"/>
          </a:xfrm>
        </p:grpSpPr>
        <p:graphicFrame>
          <p:nvGraphicFramePr>
            <p:cNvPr id="533" name="Google Shape;533;p15"/>
            <p:cNvGraphicFramePr/>
            <p:nvPr>
              <p:extLst>
                <p:ext uri="{D42A27DB-BD31-4B8C-83A1-F6EECF244321}">
                  <p14:modId xmlns:p14="http://schemas.microsoft.com/office/powerpoint/2010/main" val="3700659425"/>
                </p:ext>
              </p:extLst>
            </p:nvPr>
          </p:nvGraphicFramePr>
          <p:xfrm>
            <a:off x="1830875" y="1709028"/>
            <a:ext cx="8128000" cy="3675470"/>
          </p:xfrm>
          <a:graphic>
            <a:graphicData uri="http://schemas.openxmlformats.org/drawingml/2006/table">
              <a:tbl>
                <a:tblPr firstRow="1" bandRow="1">
                  <a:noFill/>
                  <a:tableStyleId>{593E73BA-C17D-4A99-9D19-78DB4725B846}</a:tableStyleId>
                </a:tblPr>
                <a:tblGrid>
                  <a:gridCol w="409257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238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334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55245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47625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04825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485775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  <a:gridCol w="476250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48260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</a:tblGrid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ES" sz="1800" b="1" u="none" strike="noStrike" cap="none"/>
                          <a:t>Condiciones</a:t>
                        </a:r>
                        <a:endParaRPr sz="1800" b="1" u="none" strike="noStrike" cap="none"/>
                      </a:p>
                    </a:txBody>
                    <a:tcPr marL="91450" marR="91450" marT="45725" marB="45725"/>
                  </a:tc>
                  <a:tc gridSpan="8"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ES" sz="1800" b="1" u="none" strike="noStrike" cap="none"/>
                          <a:t>Reglas </a:t>
                        </a:r>
                        <a:endParaRPr sz="1350" b="1" u="none" strike="noStrike" cap="none"/>
                      </a:p>
                    </a:txBody>
                    <a:tcPr marL="91450" marR="91450" marT="45725" marB="45725"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es-AR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360"/>
                          <a:buFont typeface="Noto Sans Symbols"/>
                          <a:buNone/>
                        </a:pPr>
                        <a:r>
                          <a:rPr lang="es-ES" sz="1600" u="none" strike="noStrike" cap="none"/>
                          <a:t>Empleado altamente productivo</a:t>
                        </a:r>
                        <a:endParaRPr sz="16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360"/>
                          <a:buFont typeface="Noto Sans Symbols"/>
                          <a:buNone/>
                        </a:pPr>
                        <a:r>
                          <a:rPr lang="es-ES" sz="1600" u="none" strike="noStrike" cap="none"/>
                          <a:t>Empleado encargado de su grupo </a:t>
                        </a:r>
                        <a:endParaRPr sz="16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360"/>
                          <a:buFont typeface="Noto Sans Symbols"/>
                          <a:buNone/>
                        </a:pPr>
                        <a:r>
                          <a:rPr lang="es-ES" sz="1600" u="none" strike="noStrike" cap="none"/>
                          <a:t>empleado ha cometido una infracción grave </a:t>
                        </a:r>
                        <a:endParaRPr sz="16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V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F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Arial"/>
                          <a:buNone/>
                        </a:pPr>
                        <a:r>
                          <a:rPr lang="es-ES" sz="1800" b="1" u="none" strike="noStrike" cap="none"/>
                          <a:t>Acciones </a:t>
                        </a:r>
                        <a:endParaRPr sz="1800" b="1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/>
                          <a:t>Plus de productividad</a:t>
                        </a:r>
                        <a:endParaRPr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/>
                          <a:t>Plus de encargado</a:t>
                        </a:r>
                        <a:endParaRPr sz="18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7085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 dirty="0"/>
                          <a:t>Elimina cualquier plus</a:t>
                        </a:r>
                        <a:endParaRPr sz="18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/>
                          <a:t>X</a:t>
                        </a: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228600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u="none" strike="noStrike" cap="none" dirty="0"/>
                          <a:t>Descuento 10%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endParaRPr lang="es-ES" sz="30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accent1"/>
                          </a:buClr>
                          <a:buSzPts val="1530"/>
                          <a:buFont typeface="Noto Sans Symbols"/>
                          <a:buNone/>
                        </a:pPr>
                        <a:r>
                          <a:rPr lang="es-ES" sz="1800" b="0" i="0" u="none" strike="noStrike" cap="none" dirty="0">
                            <a:solidFill>
                              <a:schemeClr val="tx1"/>
                            </a:solidFill>
                            <a:latin typeface="Calibri Light" panose="020F0302020204030204" pitchFamily="34" charset="0"/>
                            <a:ea typeface="Calibri"/>
                            <a:cs typeface="Calibri Light" panose="020F0302020204030204" pitchFamily="34" charset="0"/>
                            <a:sym typeface="Calibri"/>
                          </a:rPr>
                          <a:t>No se incrementa el salario</a:t>
                        </a:r>
                        <a:endParaRPr sz="1800" b="0" i="0" u="none" strike="noStrike" cap="none" dirty="0">
                          <a:solidFill>
                            <a:schemeClr val="tx1"/>
                          </a:solidFill>
                          <a:latin typeface="Calibri Light" panose="020F0302020204030204" pitchFamily="34" charset="0"/>
                          <a:ea typeface="Calibri"/>
                          <a:cs typeface="Calibri Light" panose="020F0302020204030204" pitchFamily="34" charset="0"/>
                          <a:sym typeface="Calibri"/>
                        </a:endParaRPr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  <a:endParaRPr sz="1350" u="none" strike="noStrike" cap="none" dirty="0"/>
                      </a:p>
                    </a:txBody>
                    <a:tcPr marL="91450" marR="91450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lang="es-ES" sz="135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endParaRPr lang="es-ES" sz="1350" u="none" strike="noStrike" cap="none" dirty="0"/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350"/>
                          <a:buFont typeface="Arial"/>
                          <a:buNone/>
                        </a:pPr>
                        <a:r>
                          <a:rPr lang="es-ES" sz="1350" u="none" strike="noStrike" cap="none" dirty="0"/>
                          <a:t>X</a:t>
                        </a:r>
                      </a:p>
                    </a:txBody>
                    <a:tcPr marL="91450" marR="91450" marT="45725" marB="45725"/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536" name="Google Shape;536;p15"/>
            <p:cNvSpPr/>
            <p:nvPr/>
          </p:nvSpPr>
          <p:spPr>
            <a:xfrm>
              <a:off x="9958875" y="2555072"/>
              <a:ext cx="324000" cy="9783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12700" cap="flat" cmpd="sng">
              <a:solidFill>
                <a:srgbClr val="9483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FAAC9DD0-25CC-CCD3-517B-F26441098EC7}"/>
              </a:ext>
            </a:extLst>
          </p:cNvPr>
          <p:cNvCxnSpPr/>
          <p:nvPr/>
        </p:nvCxnSpPr>
        <p:spPr>
          <a:xfrm>
            <a:off x="1866378" y="5373666"/>
            <a:ext cx="8129392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2C5E9-2856-E00C-A2CA-98A032B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-234603"/>
            <a:ext cx="10058400" cy="1450800"/>
          </a:xfrm>
        </p:spPr>
        <p:txBody>
          <a:bodyPr/>
          <a:lstStyle/>
          <a:p>
            <a:r>
              <a:rPr lang="es-ES" dirty="0"/>
              <a:t>Ejercicio para realizar en grupos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F7211B-C69C-E7A7-3E05-BDD15FDA3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EF072-07F2-4E44-7C07-AB5FED91E3ED}"/>
              </a:ext>
            </a:extLst>
          </p:cNvPr>
          <p:cNvSpPr txBox="1"/>
          <p:nvPr/>
        </p:nvSpPr>
        <p:spPr>
          <a:xfrm>
            <a:off x="491166" y="2187602"/>
            <a:ext cx="1064883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 minutos: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Organizarse en grupos de 5 personas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Condiciones y acciones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Construir la tabla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Revisar si se requiere reducción</a:t>
            </a:r>
          </a:p>
          <a:p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minutos: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Compartir la solución con el grupo de al lado para corregirla </a:t>
            </a: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Llegar a acuerdos</a:t>
            </a:r>
          </a:p>
          <a:p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Revisar con el profesor</a:t>
            </a:r>
            <a:endParaRPr lang="es-A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0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2C5E9-2856-E00C-A2CA-98A032B1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-234603"/>
            <a:ext cx="10058400" cy="1450800"/>
          </a:xfrm>
        </p:spPr>
        <p:txBody>
          <a:bodyPr/>
          <a:lstStyle/>
          <a:p>
            <a:r>
              <a:rPr lang="es-ES" dirty="0"/>
              <a:t>Ejercicio para realizar en grupos</a:t>
            </a:r>
            <a:endParaRPr lang="es-AR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AF7211B-C69C-E7A7-3E05-BDD15FDA3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38EF072-07F2-4E44-7C07-AB5FED91E3ED}"/>
              </a:ext>
            </a:extLst>
          </p:cNvPr>
          <p:cNvSpPr txBox="1"/>
          <p:nvPr/>
        </p:nvSpPr>
        <p:spPr>
          <a:xfrm>
            <a:off x="563524" y="1748690"/>
            <a:ext cx="1083130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Una aerolínea tiene proyectada la siguiente promoción:</a:t>
            </a:r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a) La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aerolínea viaja</a:t>
            </a: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Europa o América. Los pasajeros frecuentes acceden a un descuento de un 17% en el valor de su pasaje.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b) Además, los que van a Europa, sean o no frecuentes, reciben un descuento adicional.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c) Los pasajeros que pagaron en efectivo y son de tipo frecuente, tienen derecho a la compra de un pasaje al mismo destino por un 50% de su valor.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d) Los pasajeros que pagaron en efectivo, y no son del tipo frecuente, se les concede una cantidad de kilómetros gratuitos en su siguiente viaje.</a:t>
            </a:r>
          </a:p>
          <a:p>
            <a:b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20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e) Los que son o no son frecuentes y viajan a Europa, tienen derecho a una noche gratuita en un hotel de la ciudad destino. El mismo derecho lo tienen aquellos que van países de América y son frecuentes.</a:t>
            </a:r>
            <a:endParaRPr lang="es-AR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62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Recordar </a:t>
            </a:r>
            <a:endParaRPr/>
          </a:p>
        </p:txBody>
      </p:sp>
      <p:sp>
        <p:nvSpPr>
          <p:cNvPr id="543" name="Google Shape;543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544" name="Google Shape;544;p16"/>
          <p:cNvSpPr txBox="1"/>
          <p:nvPr/>
        </p:nvSpPr>
        <p:spPr>
          <a:xfrm>
            <a:off x="1228305" y="2246359"/>
            <a:ext cx="10152457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construir tablas de decisión, el analista necesita determinar el tamaño máximo de la tabla; eliminar cualquier situación imposible, inconsistencia o redundancia, y simplificar la tabla lo más que pueda.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esencial que verifique la integridad y precisión de sus tablas de decisión. Pueden ocurrir cuatro problemas principales al desarrollar tablas de decisión: que estén incompletas, que existan situaciones imposibles, contradicciones y redundancia.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"/>
          <p:cNvSpPr txBox="1">
            <a:spLocks noGrp="1"/>
          </p:cNvSpPr>
          <p:nvPr>
            <p:ph type="title"/>
          </p:nvPr>
        </p:nvSpPr>
        <p:spPr>
          <a:xfrm>
            <a:off x="419877" y="1704702"/>
            <a:ext cx="3431154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 dirty="0"/>
              <a:t>Técnicas de Especificación de Requerimientos</a:t>
            </a:r>
            <a:endParaRPr dirty="0"/>
          </a:p>
        </p:txBody>
      </p:sp>
      <p:sp>
        <p:nvSpPr>
          <p:cNvPr id="772" name="Google Shape;772;p2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892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4000" dirty="0"/>
              <a:t>Análisis Estructurado </a:t>
            </a:r>
            <a:endParaRPr dirty="0"/>
          </a:p>
        </p:txBody>
      </p:sp>
      <p:sp>
        <p:nvSpPr>
          <p:cNvPr id="774" name="Google Shape;77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358D9725-2A12-CECB-F4AF-55C69DC4D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1446285"/>
            <a:ext cx="5190744" cy="51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037164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9" name="Google Shape;779;p3" descr="Imagen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40936" y="3901114"/>
            <a:ext cx="21431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</a:t>
            </a:r>
            <a:endParaRPr dirty="0"/>
          </a:p>
        </p:txBody>
      </p:sp>
      <p:sp>
        <p:nvSpPr>
          <p:cNvPr id="781" name="Google Shape;781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  <p:sp>
        <p:nvSpPr>
          <p:cNvPr id="782" name="Google Shape;782;p3"/>
          <p:cNvSpPr txBox="1">
            <a:spLocks noGrp="1"/>
          </p:cNvSpPr>
          <p:nvPr>
            <p:ph type="body" idx="1"/>
          </p:nvPr>
        </p:nvSpPr>
        <p:spPr>
          <a:xfrm>
            <a:off x="6726427" y="6437609"/>
            <a:ext cx="2162400" cy="3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s-ES" dirty="0"/>
              <a:t>Pressman 4ta edición Cap. 12</a:t>
            </a:r>
            <a:endParaRPr dirty="0"/>
          </a:p>
        </p:txBody>
      </p:sp>
      <p:sp>
        <p:nvSpPr>
          <p:cNvPr id="783" name="Google Shape;783;p3"/>
          <p:cNvSpPr txBox="1">
            <a:spLocks noGrp="1"/>
          </p:cNvSpPr>
          <p:nvPr>
            <p:ph type="body" idx="2"/>
          </p:nvPr>
        </p:nvSpPr>
        <p:spPr>
          <a:xfrm>
            <a:off x="919411" y="2126154"/>
            <a:ext cx="8511192" cy="411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s-ES" sz="3200" dirty="0"/>
              <a:t>Para entender los requerimientos, se debe poder reconocer además cómo se mueven los datos, los procesos o transformaciones que sufren dichos datos y sus resultados. </a:t>
            </a:r>
          </a:p>
          <a:p>
            <a:pPr indent="-457200" algn="just">
              <a:lnSpc>
                <a:spcPct val="85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s-ES" sz="3200" dirty="0"/>
              <a:t>La elicitación proporciona una descripción verbal del sistema, una descripción visual puede consolidar la información.</a:t>
            </a:r>
          </a:p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s-ES" sz="3200" dirty="0"/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C11F3527-C89F-E6EB-3C70-6F0AB666FBC7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19</a:t>
            </a:fld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"/>
          <p:cNvSpPr txBox="1">
            <a:spLocks noGrp="1"/>
          </p:cNvSpPr>
          <p:nvPr>
            <p:ph type="title"/>
          </p:nvPr>
        </p:nvSpPr>
        <p:spPr>
          <a:xfrm>
            <a:off x="74645" y="1645920"/>
            <a:ext cx="4075324" cy="2423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</a:pPr>
            <a:r>
              <a:rPr lang="es-ES" sz="4400" dirty="0"/>
              <a:t>Técnicas de especificación de requerimientos</a:t>
            </a:r>
            <a:endParaRPr sz="4400" dirty="0"/>
          </a:p>
        </p:txBody>
      </p:sp>
      <p:sp>
        <p:nvSpPr>
          <p:cNvPr id="772" name="Google Shape;772;p2"/>
          <p:cNvSpPr txBox="1">
            <a:spLocks noGrp="1"/>
          </p:cNvSpPr>
          <p:nvPr>
            <p:ph type="body" idx="1"/>
          </p:nvPr>
        </p:nvSpPr>
        <p:spPr>
          <a:xfrm>
            <a:off x="4847253" y="533338"/>
            <a:ext cx="6492240" cy="89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s-ES" sz="5400" dirty="0"/>
              <a:t>Tablas de decisión</a:t>
            </a:r>
            <a:endParaRPr dirty="0"/>
          </a:p>
        </p:txBody>
      </p:sp>
      <p:sp>
        <p:nvSpPr>
          <p:cNvPr id="774" name="Google Shape;774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  <p:pic>
        <p:nvPicPr>
          <p:cNvPr id="4" name="Imagen 3" descr="Imagen de la pantalla de un video juego&#10;&#10;Descripción generada automáticamente con confianza media">
            <a:extLst>
              <a:ext uri="{FF2B5EF4-FFF2-40B4-BE49-F238E27FC236}">
                <a16:creationId xmlns:a16="http://schemas.microsoft.com/office/drawing/2014/main" id="{BED6189C-1D84-9A43-41A4-A4859F4A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300" y="1429450"/>
            <a:ext cx="5127171" cy="5127171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4"/>
          <p:cNvSpPr txBox="1">
            <a:spLocks noGrp="1"/>
          </p:cNvSpPr>
          <p:nvPr>
            <p:ph type="title"/>
          </p:nvPr>
        </p:nvSpPr>
        <p:spPr>
          <a:xfrm>
            <a:off x="709650" y="289046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br>
              <a:rPr lang="es-ES" sz="4400" dirty="0"/>
            </a:br>
            <a:r>
              <a:rPr lang="es-ES" sz="4400" dirty="0"/>
              <a:t>Análisis Estructurado</a:t>
            </a:r>
            <a:endParaRPr sz="4400" dirty="0"/>
          </a:p>
        </p:txBody>
      </p:sp>
      <p:sp>
        <p:nvSpPr>
          <p:cNvPr id="792" name="Google Shape;792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35696041-20FA-CC67-B02E-1B1EE1C8F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01" name="Google Shape;801;p4"/>
          <p:cNvSpPr/>
          <p:nvPr/>
        </p:nvSpPr>
        <p:spPr>
          <a:xfrm>
            <a:off x="665327" y="2213240"/>
            <a:ext cx="10675963" cy="3955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técnica de análisis estructurado permite lograr una representación gráfica que permite lograr una comprensión más profunda del sistema a construir y comunicar a los usuarios lo  comprendido.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La notación no especifica aspectos físicos de implementación.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r>
              <a:rPr lang="es-ES" sz="32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 énfasis en el procesamiento o la transformación de datos conforme estos pasan por distintos procesos.</a:t>
            </a:r>
          </a:p>
          <a:p>
            <a:pPr marL="457200" indent="-457200" algn="just">
              <a:lnSpc>
                <a:spcPct val="85000"/>
              </a:lnSpc>
              <a:buClr>
                <a:srgbClr val="C00000"/>
              </a:buClr>
              <a:buSzPts val="2800"/>
              <a:buFont typeface="Wingdings" panose="05000000000000000000" pitchFamily="2" charset="2"/>
              <a:buChar char="q"/>
            </a:pPr>
            <a:endParaRPr sz="30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BB689D7-1555-D0F7-5AAA-32CD6AAF6FC8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20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 sz="4400" dirty="0"/>
              <a:t>Análisis estructurado – Modelado funcional y flujo de la información</a:t>
            </a:r>
            <a:endParaRPr sz="4400" dirty="0"/>
          </a:p>
        </p:txBody>
      </p:sp>
      <p:sp>
        <p:nvSpPr>
          <p:cNvPr id="811" name="Google Shape;811;p5"/>
          <p:cNvSpPr txBox="1">
            <a:spLocks noGrp="1"/>
          </p:cNvSpPr>
          <p:nvPr>
            <p:ph type="body" idx="1"/>
          </p:nvPr>
        </p:nvSpPr>
        <p:spPr>
          <a:xfrm>
            <a:off x="965109" y="1737405"/>
            <a:ext cx="10389828" cy="4680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400"/>
              <a:buChar char=" "/>
            </a:pPr>
            <a:r>
              <a:rPr lang="es-ES" sz="2800" b="1" dirty="0">
                <a:solidFill>
                  <a:schemeClr val="dk1"/>
                </a:solidFill>
              </a:rPr>
              <a:t>Diagrama de Flujo de Datos (DFD)</a:t>
            </a:r>
            <a:endParaRPr sz="20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dirty="0">
                <a:solidFill>
                  <a:schemeClr val="dk1"/>
                </a:solidFill>
              </a:rPr>
              <a:t>Es una herramienta que permite visualizar un sistema como una red de procesos funcionales, conectados entre sí por “conductos” y almacenamientos de datos.</a:t>
            </a:r>
            <a:endParaRPr sz="1600" dirty="0"/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i="0" dirty="0">
                <a:solidFill>
                  <a:schemeClr val="dk1"/>
                </a:solidFill>
              </a:rPr>
              <a:t>Representa la transformación de entradas a salidas y es también llamado diagrama de burbujas.</a:t>
            </a:r>
          </a:p>
          <a:p>
            <a:pPr marL="457200" lvl="2" indent="-457200" algn="just">
              <a:lnSpc>
                <a:spcPct val="85000"/>
              </a:lnSpc>
              <a:spcBef>
                <a:spcPts val="45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Char char="q"/>
            </a:pPr>
            <a:r>
              <a:rPr lang="es-ES" sz="2800" i="0" dirty="0">
                <a:solidFill>
                  <a:schemeClr val="dk1"/>
                </a:solidFill>
              </a:rPr>
              <a:t>Es una herramienta comúnmente utilizada por sistemas operacionales en los cuales </a:t>
            </a:r>
            <a:r>
              <a:rPr lang="es-ES" sz="2800" dirty="0">
                <a:solidFill>
                  <a:schemeClr val="dk1"/>
                </a:solidFill>
              </a:rPr>
              <a:t>las funciones del sistema son de gran importancia y son más complejas que los datos que éste maneja.</a:t>
            </a:r>
            <a:endParaRPr sz="2800" i="0" dirty="0">
              <a:solidFill>
                <a:schemeClr val="dk1"/>
              </a:solidFill>
            </a:endParaRPr>
          </a:p>
        </p:txBody>
      </p:sp>
      <p:sp>
        <p:nvSpPr>
          <p:cNvPr id="813" name="Google Shape;813;p5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21</a:t>
            </a:fld>
            <a:endParaRPr/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FD5CD00C-6E86-D00E-C3D2-78160A89BDCB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21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/>
              <a:t>Análisis estructurado – Modelado Funcional y Flujo de la información</a:t>
            </a:r>
            <a:endParaRPr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719139C-1E1C-1AF5-E2E5-A5C81FAC98A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22</a:t>
            </a:fld>
            <a:endParaRPr lang="es-ES"/>
          </a:p>
        </p:txBody>
      </p:sp>
      <p:sp>
        <p:nvSpPr>
          <p:cNvPr id="820" name="Google Shape;820;p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</a:pPr>
            <a:endParaRPr/>
          </a:p>
        </p:txBody>
      </p:sp>
      <p:sp>
        <p:nvSpPr>
          <p:cNvPr id="821" name="Google Shape;821;p6"/>
          <p:cNvSpPr txBox="1">
            <a:spLocks noGrp="1"/>
          </p:cNvSpPr>
          <p:nvPr>
            <p:ph type="body" idx="2"/>
          </p:nvPr>
        </p:nvSpPr>
        <p:spPr>
          <a:xfrm>
            <a:off x="867684" y="1974582"/>
            <a:ext cx="6981953" cy="4240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Se utiliza un rectángulo para representar una </a:t>
            </a:r>
            <a:r>
              <a:rPr lang="es-ES" sz="2000" b="1" i="1" dirty="0"/>
              <a:t>entidad externa</a:t>
            </a:r>
            <a:r>
              <a:rPr lang="es-ES" sz="2000" i="1" dirty="0"/>
              <a:t>, </a:t>
            </a:r>
            <a:r>
              <a:rPr lang="es-ES" sz="2000" dirty="0"/>
              <a:t>esto es, un elemento del sistema (por ejemplo, un elemento hardware, una persona, otro programa) u otro sistema que produce información para ser transformada por el software, o recibe información producida por el software.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 círculo (también llamado burbuja)  representa un</a:t>
            </a:r>
            <a:r>
              <a:rPr lang="es-ES" sz="2000" b="1" i="1" dirty="0"/>
              <a:t> proceso </a:t>
            </a:r>
            <a:r>
              <a:rPr lang="es-ES" sz="2000" dirty="0"/>
              <a:t>o </a:t>
            </a:r>
            <a:r>
              <a:rPr lang="es-ES" sz="2000" i="1" dirty="0"/>
              <a:t>transformación </a:t>
            </a:r>
            <a:r>
              <a:rPr lang="es-ES" sz="2000" dirty="0"/>
              <a:t>que es aplicado a los datos (o al control) y los modifica. </a:t>
            </a:r>
            <a:endParaRPr dirty="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sz="2000" dirty="0"/>
              <a:t>Una flecha representa un </a:t>
            </a:r>
            <a:r>
              <a:rPr lang="es-ES" sz="2000" b="1" i="1" dirty="0"/>
              <a:t>flujo</a:t>
            </a:r>
            <a:r>
              <a:rPr lang="es-ES" sz="2000" dirty="0"/>
              <a:t> </a:t>
            </a:r>
            <a:r>
              <a:rPr lang="es-ES" dirty="0"/>
              <a:t>para uno</a:t>
            </a:r>
            <a:r>
              <a:rPr lang="es-ES" sz="2000" dirty="0"/>
              <a:t> o más </a:t>
            </a:r>
            <a:r>
              <a:rPr lang="es-ES" sz="2000" b="1" i="1" dirty="0"/>
              <a:t>elementos de datos </a:t>
            </a:r>
            <a:r>
              <a:rPr lang="es-ES" sz="2000" dirty="0"/>
              <a:t>(objetos de dato).</a:t>
            </a:r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600"/>
              </a:spcAft>
              <a:buSzPts val="2000"/>
              <a:buNone/>
            </a:pPr>
            <a:r>
              <a:rPr lang="es-ES" dirty="0"/>
              <a:t>Un rectángulo abierto (lado izquierdo y derecho) que representa un </a:t>
            </a:r>
            <a:r>
              <a:rPr lang="es-ES" b="1" dirty="0"/>
              <a:t>almacén de datos</a:t>
            </a:r>
            <a:endParaRPr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3BC6707-26B0-21DF-51E8-BC16BCB726F1}"/>
              </a:ext>
            </a:extLst>
          </p:cNvPr>
          <p:cNvSpPr/>
          <p:nvPr/>
        </p:nvSpPr>
        <p:spPr>
          <a:xfrm>
            <a:off x="8232285" y="2030098"/>
            <a:ext cx="1555816" cy="571734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6D2B5503-8E53-0BF7-18B6-47FDC7B89AD3}"/>
              </a:ext>
            </a:extLst>
          </p:cNvPr>
          <p:cNvSpPr/>
          <p:nvPr/>
        </p:nvSpPr>
        <p:spPr>
          <a:xfrm>
            <a:off x="8232286" y="3154795"/>
            <a:ext cx="1555815" cy="7881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Ingresar nuevo cliente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99C213AA-7829-BDB8-E9C9-A8B97FC3DC17}"/>
              </a:ext>
            </a:extLst>
          </p:cNvPr>
          <p:cNvCxnSpPr>
            <a:cxnSpLocks/>
          </p:cNvCxnSpPr>
          <p:nvPr/>
        </p:nvCxnSpPr>
        <p:spPr>
          <a:xfrm>
            <a:off x="8111374" y="4546813"/>
            <a:ext cx="2166424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D958D98-ED20-3AC3-A131-8BF2AFFEE610}"/>
              </a:ext>
            </a:extLst>
          </p:cNvPr>
          <p:cNvCxnSpPr>
            <a:cxnSpLocks/>
          </p:cNvCxnSpPr>
          <p:nvPr/>
        </p:nvCxnSpPr>
        <p:spPr>
          <a:xfrm>
            <a:off x="8125234" y="5180077"/>
            <a:ext cx="20455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C7D873E-5E21-FD98-7EEE-DE89B513D43A}"/>
              </a:ext>
            </a:extLst>
          </p:cNvPr>
          <p:cNvCxnSpPr>
            <a:cxnSpLocks/>
          </p:cNvCxnSpPr>
          <p:nvPr/>
        </p:nvCxnSpPr>
        <p:spPr>
          <a:xfrm>
            <a:off x="8125234" y="5531769"/>
            <a:ext cx="204551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1574B8DC-E560-9729-A9EC-033FBECF6347}"/>
              </a:ext>
            </a:extLst>
          </p:cNvPr>
          <p:cNvSpPr txBox="1"/>
          <p:nvPr/>
        </p:nvSpPr>
        <p:spPr>
          <a:xfrm>
            <a:off x="8594053" y="5181312"/>
            <a:ext cx="8322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Clientes</a:t>
            </a: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692C415-343D-4C2C-A8C9-0C09B8808D29}"/>
              </a:ext>
            </a:extLst>
          </p:cNvPr>
          <p:cNvSpPr txBox="1"/>
          <p:nvPr/>
        </p:nvSpPr>
        <p:spPr>
          <a:xfrm>
            <a:off x="8232285" y="4294624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Datos Nuevo Cliente</a:t>
            </a:r>
            <a:endParaRPr lang="es-AR" dirty="0"/>
          </a:p>
        </p:txBody>
      </p:sp>
      <p:sp>
        <p:nvSpPr>
          <p:cNvPr id="5" name="Marcador de número de diapositiva 2">
            <a:extLst>
              <a:ext uri="{FF2B5EF4-FFF2-40B4-BE49-F238E27FC236}">
                <a16:creationId xmlns:a16="http://schemas.microsoft.com/office/drawing/2014/main" id="{40B71D9E-61D9-A87D-8D14-E95A94F0C742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22</a:t>
            </a:fld>
            <a:endParaRPr lang="es-ES" dirty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8" name="Google Shape;82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600" y="2600908"/>
            <a:ext cx="6905625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Análisis estructurado – Modelado funcional y flujo de la información</a:t>
            </a:r>
            <a:endParaRPr sz="4400" dirty="0"/>
          </a:p>
        </p:txBody>
      </p:sp>
      <p:sp>
        <p:nvSpPr>
          <p:cNvPr id="830" name="Google Shape;830;p7"/>
          <p:cNvSpPr txBox="1">
            <a:spLocks noGrp="1"/>
          </p:cNvSpPr>
          <p:nvPr>
            <p:ph type="ftr" idx="11"/>
          </p:nvPr>
        </p:nvSpPr>
        <p:spPr>
          <a:xfrm rot="-5400000">
            <a:off x="10510428" y="3987800"/>
            <a:ext cx="2367281" cy="48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v-SE"/>
              <a:t>Ingeniería de Software I  2023</a:t>
            </a:r>
            <a:endParaRPr/>
          </a:p>
        </p:txBody>
      </p:sp>
      <p:sp>
        <p:nvSpPr>
          <p:cNvPr id="831" name="Google Shape;831;p7"/>
          <p:cNvSpPr txBox="1">
            <a:spLocks noGrp="1"/>
          </p:cNvSpPr>
          <p:nvPr>
            <p:ph type="sldNum" idx="12"/>
          </p:nvPr>
        </p:nvSpPr>
        <p:spPr>
          <a:xfrm>
            <a:off x="11375717" y="5648960"/>
            <a:ext cx="731520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23</a:t>
            </a:fld>
            <a:endParaRPr/>
          </a:p>
        </p:txBody>
      </p:sp>
      <p:cxnSp>
        <p:nvCxnSpPr>
          <p:cNvPr id="832" name="Google Shape;832;p7"/>
          <p:cNvCxnSpPr/>
          <p:nvPr/>
        </p:nvCxnSpPr>
        <p:spPr>
          <a:xfrm rot="10800000" flipH="1">
            <a:off x="6096000" y="2348880"/>
            <a:ext cx="576064" cy="936104"/>
          </a:xfrm>
          <a:prstGeom prst="straightConnector1">
            <a:avLst/>
          </a:prstGeom>
          <a:noFill/>
          <a:ln w="22225" cap="flat" cmpd="tri">
            <a:solidFill>
              <a:srgbClr val="00B0F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33" name="Google Shape;833;p7"/>
          <p:cNvSpPr txBox="1"/>
          <p:nvPr/>
        </p:nvSpPr>
        <p:spPr>
          <a:xfrm>
            <a:off x="6672064" y="2028127"/>
            <a:ext cx="15747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Flujos de datos</a:t>
            </a:r>
            <a:endParaRPr dirty="0"/>
          </a:p>
        </p:txBody>
      </p:sp>
      <p:sp>
        <p:nvSpPr>
          <p:cNvPr id="834" name="Google Shape;834;p7"/>
          <p:cNvSpPr txBox="1"/>
          <p:nvPr/>
        </p:nvSpPr>
        <p:spPr>
          <a:xfrm>
            <a:off x="10082010" y="2020234"/>
            <a:ext cx="13682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Proceso</a:t>
            </a:r>
            <a:endParaRPr/>
          </a:p>
        </p:txBody>
      </p:sp>
      <p:sp>
        <p:nvSpPr>
          <p:cNvPr id="835" name="Google Shape;835;p7"/>
          <p:cNvSpPr txBox="1"/>
          <p:nvPr/>
        </p:nvSpPr>
        <p:spPr>
          <a:xfrm>
            <a:off x="830894" y="5949280"/>
            <a:ext cx="13195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Almacén</a:t>
            </a:r>
            <a:endParaRPr dirty="0"/>
          </a:p>
        </p:txBody>
      </p:sp>
      <p:sp>
        <p:nvSpPr>
          <p:cNvPr id="836" name="Google Shape;836;p7"/>
          <p:cNvSpPr txBox="1"/>
          <p:nvPr/>
        </p:nvSpPr>
        <p:spPr>
          <a:xfrm>
            <a:off x="500738" y="4612486"/>
            <a:ext cx="19948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 Externa</a:t>
            </a:r>
            <a:endParaRPr dirty="0"/>
          </a:p>
        </p:txBody>
      </p:sp>
      <p:sp>
        <p:nvSpPr>
          <p:cNvPr id="837" name="Google Shape;837;p7"/>
          <p:cNvSpPr/>
          <p:nvPr/>
        </p:nvSpPr>
        <p:spPr>
          <a:xfrm>
            <a:off x="2150421" y="2276872"/>
            <a:ext cx="1569315" cy="1800200"/>
          </a:xfrm>
          <a:prstGeom prst="wedgeEllipseCallout">
            <a:avLst>
              <a:gd name="adj1" fmla="val -79100"/>
              <a:gd name="adj2" fmla="val 76946"/>
            </a:avLst>
          </a:prstGeom>
          <a:noFill/>
          <a:ln w="22225" cap="flat" cmpd="tri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7"/>
          <p:cNvSpPr/>
          <p:nvPr/>
        </p:nvSpPr>
        <p:spPr>
          <a:xfrm>
            <a:off x="3087478" y="4271501"/>
            <a:ext cx="1569315" cy="1800200"/>
          </a:xfrm>
          <a:prstGeom prst="wedgeEllipseCallout">
            <a:avLst>
              <a:gd name="adj1" fmla="val -151801"/>
              <a:gd name="adj2" fmla="val 50384"/>
            </a:avLst>
          </a:prstGeom>
          <a:noFill/>
          <a:ln w="22225" cap="flat" cmpd="tri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p7"/>
          <p:cNvSpPr/>
          <p:nvPr/>
        </p:nvSpPr>
        <p:spPr>
          <a:xfrm>
            <a:off x="6960096" y="2492896"/>
            <a:ext cx="1857347" cy="1368152"/>
          </a:xfrm>
          <a:prstGeom prst="wedgeEllipseCallout">
            <a:avLst>
              <a:gd name="adj1" fmla="val 124669"/>
              <a:gd name="adj2" fmla="val -61139"/>
            </a:avLst>
          </a:prstGeom>
          <a:noFill/>
          <a:ln w="34925" cap="flat" cmpd="tri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F79A09CB-3C50-22A1-D712-81C1DBC101CB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23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"/>
          <p:cNvSpPr txBox="1">
            <a:spLocks noGrp="1"/>
          </p:cNvSpPr>
          <p:nvPr>
            <p:ph type="title"/>
          </p:nvPr>
        </p:nvSpPr>
        <p:spPr>
          <a:xfrm>
            <a:off x="932883" y="598213"/>
            <a:ext cx="10772700" cy="11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Desarrollo de </a:t>
            </a:r>
            <a:r>
              <a:rPr lang="es-ES" sz="4400" dirty="0" err="1"/>
              <a:t>DFDs</a:t>
            </a:r>
            <a:endParaRPr sz="4400" dirty="0"/>
          </a:p>
        </p:txBody>
      </p:sp>
      <p:sp>
        <p:nvSpPr>
          <p:cNvPr id="859" name="Google Shape;859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24</a:t>
            </a:fld>
            <a:endParaRPr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4E23E-66C5-14B0-9215-B8BB0EA0F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B8E4B55-7BB6-B12A-9C9A-AEAE8C1E4B6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55385" y="1727713"/>
            <a:ext cx="10203731" cy="4478700"/>
          </a:xfrm>
        </p:spPr>
        <p:txBody>
          <a:bodyPr>
            <a:normAutofit lnSpcReduction="10000"/>
          </a:bodyPr>
          <a:lstStyle/>
          <a:p>
            <a:pPr marL="101600" indent="0">
              <a:buNone/>
            </a:pPr>
            <a:r>
              <a:rPr lang="es-ES" sz="2400" dirty="0"/>
              <a:t>Se debe visualizar desde una perspectiva jerárquica de arriba hacia abajo.</a:t>
            </a:r>
          </a:p>
          <a:p>
            <a:pPr marL="101600" indent="0">
              <a:buNone/>
            </a:pPr>
            <a:r>
              <a:rPr lang="es-ES" sz="2400" dirty="0"/>
              <a:t>Pasos :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Redactar la lista de actividades (eventos) de la organización para determinar:</a:t>
            </a:r>
          </a:p>
          <a:p>
            <a:pPr marL="1016000" lvl="1" indent="-457200"/>
            <a:r>
              <a:rPr lang="es-ES" sz="2000" dirty="0"/>
              <a:t>Entidades externas</a:t>
            </a:r>
          </a:p>
          <a:p>
            <a:pPr marL="1016000" lvl="1" indent="-457200"/>
            <a:r>
              <a:rPr lang="es-ES" sz="2000" dirty="0"/>
              <a:t>Flujos de datos</a:t>
            </a:r>
          </a:p>
          <a:p>
            <a:pPr marL="1016000" lvl="1" indent="-457200"/>
            <a:r>
              <a:rPr lang="es-ES" sz="2000" dirty="0"/>
              <a:t>Procesos</a:t>
            </a:r>
          </a:p>
          <a:p>
            <a:pPr marL="1016000" lvl="1" indent="-457200"/>
            <a:r>
              <a:rPr lang="es-ES" sz="2000" dirty="0"/>
              <a:t>Almacenes de datos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Crear un diagrama de contexto que muestre las entidades externas y los flujos de datos desde y hacia el sistema.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Dibujar el Diagrama 0 (siguiente nivel), con procesos generales y los almacenes correspondientes</a:t>
            </a:r>
          </a:p>
          <a:p>
            <a:pPr marL="558800" indent="-457200">
              <a:buFont typeface="+mj-lt"/>
              <a:buAutoNum type="arabicPeriod"/>
            </a:pPr>
            <a:r>
              <a:rPr lang="es-ES" sz="2400" dirty="0"/>
              <a:t>Dibujar un diagrama hijo por cada uno de los procesos del Diagrama 0</a:t>
            </a:r>
            <a:endParaRPr lang="es-AR" sz="24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8A7135-3773-E5A8-D976-754AE203EED3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24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dirty="0"/>
              <a:t>Diagrama de contexto</a:t>
            </a:r>
            <a:endParaRPr sz="4400" dirty="0"/>
          </a:p>
        </p:txBody>
      </p:sp>
      <p:sp>
        <p:nvSpPr>
          <p:cNvPr id="866" name="Google Shape;866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25</a:t>
            </a:fld>
            <a:endParaRPr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4162A5-D1B4-6083-9D36-ADCD5683BF7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23882" y="2494582"/>
            <a:ext cx="4051497" cy="226029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dirty="0"/>
              <a:t>Se muestra un panorama global que muestre las entradas básicas y las salidas</a:t>
            </a:r>
          </a:p>
          <a:p>
            <a:pPr marL="101600" indent="0" algn="just">
              <a:buNone/>
            </a:pPr>
            <a:r>
              <a:rPr lang="es-ES" dirty="0"/>
              <a:t>Es el nivel más alto en un DFD y contiene un solo proceso que representa a todo el sistema </a:t>
            </a:r>
            <a:endParaRPr lang="es-AR" dirty="0"/>
          </a:p>
        </p:txBody>
      </p:sp>
      <p:sp>
        <p:nvSpPr>
          <p:cNvPr id="869" name="Google Shape;869;p10"/>
          <p:cNvSpPr txBox="1"/>
          <p:nvPr/>
        </p:nvSpPr>
        <p:spPr>
          <a:xfrm>
            <a:off x="6472876" y="2452250"/>
            <a:ext cx="1574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Ambiente</a:t>
            </a:r>
            <a:endParaRPr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2718C8-6DE8-0A3F-DB32-4011D2834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21" y="2091104"/>
            <a:ext cx="5495925" cy="3238500"/>
          </a:xfrm>
          <a:prstGeom prst="rect">
            <a:avLst/>
          </a:prstGeom>
        </p:spPr>
      </p:pic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8C97FFA5-E905-33FF-3F53-5FD40F0E49C9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25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F227B5-B756-8209-9AA7-C6DC5C39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50" y="257294"/>
            <a:ext cx="10772700" cy="1129500"/>
          </a:xfrm>
        </p:spPr>
        <p:txBody>
          <a:bodyPr>
            <a:normAutofit/>
          </a:bodyPr>
          <a:lstStyle/>
          <a:p>
            <a:r>
              <a:rPr lang="es-ES" sz="4400" dirty="0"/>
              <a:t>Nivel 0</a:t>
            </a:r>
            <a:endParaRPr lang="es-AR" sz="4000" dirty="0"/>
          </a:p>
        </p:txBody>
      </p:sp>
      <p:sp>
        <p:nvSpPr>
          <p:cNvPr id="932" name="Google Shape;932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26</a:t>
            </a:fld>
            <a:endParaRPr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6B3FA929-BB34-3C87-E23E-8C1EE0816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713DFAB1-2027-7AC7-29A2-B762EA2A04D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850966" y="1935373"/>
            <a:ext cx="4979963" cy="4279255"/>
          </a:xfrm>
        </p:spPr>
        <p:txBody>
          <a:bodyPr/>
          <a:lstStyle/>
          <a:p>
            <a:pPr marL="101600" indent="0">
              <a:buNone/>
            </a:pPr>
            <a:r>
              <a:rPr lang="es-ES" dirty="0"/>
              <a:t>Es la ampliación del Diagrama de contexto.</a:t>
            </a:r>
            <a:endParaRPr lang="es-AR" dirty="0"/>
          </a:p>
          <a:p>
            <a:pPr marL="101600" indent="0" algn="just">
              <a:buNone/>
            </a:pPr>
            <a:r>
              <a:rPr lang="es-ES" dirty="0"/>
              <a:t>Las entradas y salidas del Diagrama de contexto permanecen, sin embargo, se amplía para incluir hasta 9 procesos (como máximo) y mostrar los almacenes de datos y nuevos flujos.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82FC53F-8924-9DDB-DC4A-511D79D0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99" y="2360978"/>
            <a:ext cx="5481187" cy="360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EE7AEBE-4A21-B405-C5CC-CD033EEBE515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26</a:t>
            </a:fld>
            <a:endParaRPr lang="es-E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F1A25CE-E8D4-5362-8945-9B654536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Nivelación de un DFD</a:t>
            </a:r>
            <a:endParaRPr lang="es-AR" sz="44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7B302B-12AE-3DC1-8FA6-D6C030AC90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27</a:t>
            </a:fld>
            <a:endParaRPr lang="es-ES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4711D46-C734-111E-1C28-08A2FDB9E7D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724633" y="1902579"/>
            <a:ext cx="3671461" cy="4312048"/>
          </a:xfrm>
        </p:spPr>
        <p:txBody>
          <a:bodyPr>
            <a:normAutofit/>
          </a:bodyPr>
          <a:lstStyle/>
          <a:p>
            <a:pPr marL="101600" indent="0" algn="just">
              <a:buNone/>
            </a:pPr>
            <a:r>
              <a:rPr lang="es-ES" sz="2400" dirty="0"/>
              <a:t>Cada proceso se puede a su vez ampliar para crear un diagrama hijo más detallado.</a:t>
            </a:r>
          </a:p>
          <a:p>
            <a:pPr marL="101600" indent="0" algn="just">
              <a:buNone/>
            </a:pPr>
            <a:r>
              <a:rPr lang="es-ES" sz="2400" dirty="0"/>
              <a:t>Las entradas y salidas del proceso padre permanecen, sin embargo, pueden aparecer nuevos almacenes de datos y nuevos flujos.</a:t>
            </a:r>
          </a:p>
          <a:p>
            <a:pPr marL="101600" indent="0">
              <a:buNone/>
            </a:pPr>
            <a:endParaRPr lang="es-AR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FC99CE0-F5FD-2E67-EE27-DA9B59A11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660" y="2138288"/>
            <a:ext cx="5272715" cy="407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B3FE9971-9638-DD4B-13C1-2CBF51E1A28D}"/>
              </a:ext>
            </a:extLst>
          </p:cNvPr>
          <p:cNvSpPr txBox="1">
            <a:spLocks/>
          </p:cNvSpPr>
          <p:nvPr/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ES" smtClean="0"/>
              <a:pPr/>
              <a:t>27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3003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>
                <a:solidFill>
                  <a:schemeClr val="dk1"/>
                </a:solidFill>
              </a:rPr>
              <a:t>Bibliografía</a:t>
            </a:r>
          </a:p>
        </p:txBody>
      </p:sp>
      <p:sp>
        <p:nvSpPr>
          <p:cNvPr id="550" name="Google Shape;550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/>
              <a:t>Libros consultados para Tablas de Decisión</a:t>
            </a:r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lang="es-ES"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s-ES" sz="2400"/>
              <a:t>Kendall &amp; Kendall, Capítulo 9, Análisis y Diseño de Sistemas, Pearson Prentice Hall 2011 . 8va edición</a:t>
            </a:r>
            <a:endParaRPr lang="es-ES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lang="es-ES"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lang="es-ES"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s-ES" sz="2400" dirty="0"/>
          </a:p>
        </p:txBody>
      </p:sp>
      <p:sp>
        <p:nvSpPr>
          <p:cNvPr id="2" name="Marcador de número de diapositiva 2">
            <a:extLst>
              <a:ext uri="{FF2B5EF4-FFF2-40B4-BE49-F238E27FC236}">
                <a16:creationId xmlns:a16="http://schemas.microsoft.com/office/drawing/2014/main" id="{A3ED25BC-A5B3-F819-7FD8-0287DD79C8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28</a:t>
            </a:fld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2" descr="Papel reciclado"/>
          <p:cNvPicPr preferRelativeResize="0"/>
          <p:nvPr/>
        </p:nvPicPr>
        <p:blipFill rotWithShape="1">
          <a:blip r:embed="rId3">
            <a:alphaModFix/>
          </a:blip>
          <a:srcRect l="6010" t="5569" r="5572" b="6703"/>
          <a:stretch/>
        </p:blipFill>
        <p:spPr>
          <a:xfrm>
            <a:off x="2495600" y="2419643"/>
            <a:ext cx="7084498" cy="3673654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415" name="Google Shape;41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Ingeniería de Requerimientos</a:t>
            </a:r>
            <a:endParaRPr/>
          </a:p>
        </p:txBody>
      </p:sp>
      <p:sp>
        <p:nvSpPr>
          <p:cNvPr id="416" name="Google Shape;416;p2"/>
          <p:cNvSpPr txBox="1">
            <a:spLocks noGrp="1"/>
          </p:cNvSpPr>
          <p:nvPr>
            <p:ph type="body" idx="1"/>
          </p:nvPr>
        </p:nvSpPr>
        <p:spPr>
          <a:xfrm>
            <a:off x="6745641" y="6542584"/>
            <a:ext cx="2520280" cy="3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Char char="»"/>
            </a:pPr>
            <a:r>
              <a:rPr lang="es-ES" sz="1400" dirty="0"/>
              <a:t>Sommerville, Capítulo 7</a:t>
            </a:r>
            <a:endParaRPr sz="1400" dirty="0"/>
          </a:p>
        </p:txBody>
      </p:sp>
      <p:sp>
        <p:nvSpPr>
          <p:cNvPr id="418" name="Google Shape;418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25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419" name="Google Shape;419;p2"/>
          <p:cNvSpPr/>
          <p:nvPr/>
        </p:nvSpPr>
        <p:spPr>
          <a:xfrm>
            <a:off x="5701525" y="2555600"/>
            <a:ext cx="2304256" cy="1440160"/>
          </a:xfrm>
          <a:prstGeom prst="ellipse">
            <a:avLst/>
          </a:prstGeom>
          <a:noFill/>
          <a:ln w="635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Técnicas de Especificación de Requerimientos Dinámicas</a:t>
            </a:r>
            <a:endParaRPr/>
          </a:p>
        </p:txBody>
      </p:sp>
      <p:sp>
        <p:nvSpPr>
          <p:cNvPr id="426" name="Google Shape;426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  <p:sp>
        <p:nvSpPr>
          <p:cNvPr id="427" name="Google Shape;427;p5"/>
          <p:cNvSpPr txBox="1">
            <a:spLocks noGrp="1"/>
          </p:cNvSpPr>
          <p:nvPr>
            <p:ph type="body" idx="4294967295"/>
          </p:nvPr>
        </p:nvSpPr>
        <p:spPr>
          <a:xfrm>
            <a:off x="1066800" y="1914143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Tablas de Decisión 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b="1" dirty="0"/>
              <a:t>Es una herramienta que permite presentar de forma concisa las reglas lógicas que hay que utilizar para decidir acciones a ejecutar en función de las condiciones y la lógica de decisión de un problema específico</a:t>
            </a:r>
            <a:r>
              <a:rPr lang="es-ES" sz="2400" dirty="0"/>
              <a:t>.</a:t>
            </a:r>
            <a:endParaRPr sz="2400" dirty="0"/>
          </a:p>
          <a:p>
            <a:pPr lvl="0" indent="-4572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400" dirty="0"/>
              <a:t>Describe el sistema como un conjunto de: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/>
              <a:t>Posibles </a:t>
            </a:r>
            <a:r>
              <a:rPr lang="es-ES" sz="2400" dirty="0">
                <a:solidFill>
                  <a:srgbClr val="FF0000"/>
                </a:solidFill>
              </a:rPr>
              <a:t>CONDICIONES </a:t>
            </a:r>
            <a:r>
              <a:rPr lang="es-ES" sz="2400" dirty="0"/>
              <a:t>satisfechas por el sistema en un momento dado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>
                <a:solidFill>
                  <a:srgbClr val="FF0000"/>
                </a:solidFill>
              </a:rPr>
              <a:t>REGLAS </a:t>
            </a:r>
            <a:r>
              <a:rPr lang="es-ES" sz="2400" dirty="0"/>
              <a:t>para reaccionar ante los estímulos que ocurren cuando se reúnen determinados conjuntos de condiciones y </a:t>
            </a:r>
            <a:endParaRPr sz="2400" dirty="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600"/>
              <a:buChar char=" "/>
            </a:pPr>
            <a:r>
              <a:rPr lang="es-ES" sz="2400" dirty="0">
                <a:solidFill>
                  <a:srgbClr val="FF0000"/>
                </a:solidFill>
              </a:rPr>
              <a:t>ACCIONES</a:t>
            </a:r>
            <a:r>
              <a:rPr lang="es-ES" sz="2400" dirty="0"/>
              <a:t> a ser tomadas como un resultado.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s-ES"/>
              <a:t>Técnicas de Especificación de Requerimientos Dinámicas</a:t>
            </a:r>
            <a:endParaRPr/>
          </a:p>
        </p:txBody>
      </p:sp>
      <p:sp>
        <p:nvSpPr>
          <p:cNvPr id="434" name="Google Shape;434;p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435" name="Google Shape;435;p6"/>
          <p:cNvSpPr txBox="1">
            <a:spLocks noGrp="1"/>
          </p:cNvSpPr>
          <p:nvPr>
            <p:ph type="body" idx="4294967295"/>
          </p:nvPr>
        </p:nvSpPr>
        <p:spPr>
          <a:xfrm>
            <a:off x="1097280" y="1979980"/>
            <a:ext cx="100584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Char char=" "/>
            </a:pPr>
            <a:r>
              <a:rPr lang="es-ES" sz="2800" dirty="0"/>
              <a:t>Construiremos las tablas con:</a:t>
            </a:r>
            <a:endParaRPr sz="2800" dirty="0"/>
          </a:p>
          <a:p>
            <a:pPr marL="457200" lvl="2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3200"/>
            </a:pPr>
            <a:r>
              <a:rPr lang="es-ES" sz="2800" dirty="0"/>
              <a:t>condiciones simples y acciones simples</a:t>
            </a:r>
            <a:endParaRPr sz="2800" dirty="0"/>
          </a:p>
          <a:p>
            <a:pPr marL="457200" lvl="2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3200"/>
            </a:pPr>
            <a:r>
              <a:rPr lang="es-ES" sz="2800" dirty="0"/>
              <a:t>Las condiciones toman sólo valores Verdadero o Falso</a:t>
            </a:r>
            <a:endParaRPr sz="2800" dirty="0"/>
          </a:p>
          <a:p>
            <a:pPr marL="457200" lvl="2" indent="-457200">
              <a:lnSpc>
                <a:spcPct val="85000"/>
              </a:lnSpc>
              <a:spcBef>
                <a:spcPts val="450"/>
              </a:spcBef>
              <a:buClr>
                <a:srgbClr val="262626"/>
              </a:buClr>
              <a:buSzPts val="3200"/>
            </a:pPr>
            <a:r>
              <a:rPr lang="es-ES" sz="2800" dirty="0"/>
              <a:t>Hay 2</a:t>
            </a:r>
            <a:r>
              <a:rPr lang="es-ES" sz="2800" baseline="30000" dirty="0"/>
              <a:t>N</a:t>
            </a:r>
            <a:r>
              <a:rPr lang="es-ES" sz="2800" dirty="0"/>
              <a:t> Reglas donde N es la cantidad de condiciones</a:t>
            </a:r>
            <a:endParaRPr sz="2800" dirty="0"/>
          </a:p>
        </p:txBody>
      </p:sp>
      <p:graphicFrame>
        <p:nvGraphicFramePr>
          <p:cNvPr id="436" name="Google Shape;436;p6"/>
          <p:cNvGraphicFramePr/>
          <p:nvPr/>
        </p:nvGraphicFramePr>
        <p:xfrm>
          <a:off x="7229203" y="4344652"/>
          <a:ext cx="3325575" cy="1755919"/>
        </p:xfrm>
        <a:graphic>
          <a:graphicData uri="http://schemas.openxmlformats.org/drawingml/2006/table">
            <a:tbl>
              <a:tblPr firstRow="1" firstCol="1" bandRow="1">
                <a:noFill/>
                <a:tableStyleId>{014079AC-1019-435F-88D0-13771664655A}</a:tableStyleId>
              </a:tblPr>
              <a:tblGrid>
                <a:gridCol w="9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9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REGLA1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REGLA2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………….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COND1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COND2	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ACCION1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ACCION2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………..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ES" sz="1100" u="none" strike="noStrike" cap="none"/>
                        <a:t> </a:t>
                      </a:r>
                      <a:endParaRPr sz="11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9D39B03-6626-945B-37F4-9BA4712F4601}"/>
              </a:ext>
            </a:extLst>
          </p:cNvPr>
          <p:cNvSpPr txBox="1"/>
          <p:nvPr/>
        </p:nvSpPr>
        <p:spPr>
          <a:xfrm>
            <a:off x="6670362" y="6453880"/>
            <a:ext cx="42475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/>
              <a:t>Kendall &amp; Kendall , Capítulo 9 , Análisis y Diseño de Sistemas, Pearson Prentice Hall 2011 . 8va edición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"/>
          <p:cNvSpPr txBox="1">
            <a:spLocks noGrp="1"/>
          </p:cNvSpPr>
          <p:nvPr>
            <p:ph type="title"/>
          </p:nvPr>
        </p:nvSpPr>
        <p:spPr>
          <a:xfrm>
            <a:off x="1097281" y="520701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s-ES"/>
              <a:t>Tablas de Decisión </a:t>
            </a:r>
            <a:br>
              <a:rPr lang="es-ES" sz="5400"/>
            </a:br>
            <a:endParaRPr sz="5400"/>
          </a:p>
        </p:txBody>
      </p:sp>
      <p:sp>
        <p:nvSpPr>
          <p:cNvPr id="443" name="Google Shape;443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444" name="Google Shape;444;p7"/>
          <p:cNvSpPr txBox="1">
            <a:spLocks noGrp="1"/>
          </p:cNvSpPr>
          <p:nvPr>
            <p:ph type="body" idx="4294967295"/>
          </p:nvPr>
        </p:nvSpPr>
        <p:spPr>
          <a:xfrm>
            <a:off x="1708150" y="1814513"/>
            <a:ext cx="10483850" cy="41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q"/>
            </a:pPr>
            <a:r>
              <a:rPr lang="es-ES" sz="2800" dirty="0"/>
              <a:t>¿Cómo se llena la tabla?</a:t>
            </a:r>
            <a:endParaRPr sz="2800" dirty="0"/>
          </a:p>
          <a:p>
            <a:pPr marL="411480" lvl="1" indent="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600"/>
              <a:buNone/>
            </a:pPr>
            <a:r>
              <a:rPr lang="es-ES" sz="2800" dirty="0"/>
              <a:t>A partir de un enunciado se debe: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AutoNum type="arabicPeriod"/>
            </a:pPr>
            <a:r>
              <a:rPr lang="es-ES" sz="2800" dirty="0"/>
              <a:t>Identificar las condiciones y las acciones.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AutoNum type="arabicPeriod"/>
            </a:pPr>
            <a:r>
              <a:rPr lang="es-ES" sz="2800" dirty="0"/>
              <a:t>Completar la tabla teniendo en cuenta:</a:t>
            </a:r>
            <a:endParaRPr sz="28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800" dirty="0"/>
              <a:t>Si hay condiciones que son opuestas, debe colocarse una de ellas porque por la negativa se “obtendrá” la otra. (Si son n condiciones excluyentes, colocar n-1 en la tabla).</a:t>
            </a:r>
            <a:endParaRPr sz="2800" dirty="0"/>
          </a:p>
          <a:p>
            <a:pPr marL="1234440" lvl="2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lphaLcParenR"/>
            </a:pPr>
            <a:r>
              <a:rPr lang="es-ES" sz="2800" dirty="0"/>
              <a:t>Las condiciones deben ser atómicas.</a:t>
            </a:r>
            <a:endParaRPr sz="2800" dirty="0"/>
          </a:p>
          <a:p>
            <a:pPr marL="868680" lvl="1" indent="-4572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Calibri"/>
              <a:buAutoNum type="arabicPeriod"/>
            </a:pPr>
            <a:r>
              <a:rPr lang="es-ES" sz="2800" dirty="0"/>
              <a:t>Se construyen las reglas</a:t>
            </a:r>
            <a:endParaRPr sz="2800" dirty="0"/>
          </a:p>
          <a:p>
            <a:pPr marL="260604" lvl="1" indent="-1555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 sz="2800" dirty="0"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6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  <p:sp>
        <p:nvSpPr>
          <p:cNvPr id="451" name="Google Shape;451;p8"/>
          <p:cNvSpPr txBox="1">
            <a:spLocks noGrp="1"/>
          </p:cNvSpPr>
          <p:nvPr>
            <p:ph type="body" idx="4294967295"/>
          </p:nvPr>
        </p:nvSpPr>
        <p:spPr>
          <a:xfrm>
            <a:off x="1271587" y="1882008"/>
            <a:ext cx="9648825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</a:pPr>
            <a:r>
              <a:rPr lang="es-ES" sz="2800" dirty="0"/>
              <a:t>Modelizar el problema de remisión de mercadería con las siguientes consideraciones:</a:t>
            </a:r>
            <a:endParaRPr sz="2800" dirty="0"/>
          </a:p>
          <a:p>
            <a:pPr marL="260604" lvl="1" indent="-539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el comprador no es cliente se imprime un mensaje de aviso y no se remite.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no hay stock y el comprador es cliente no se remite.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s-ES" sz="2800" dirty="0"/>
              <a:t>Si hay stock y el comprador es cliente se remite</a:t>
            </a:r>
            <a:endParaRPr sz="2800" dirty="0"/>
          </a:p>
        </p:txBody>
      </p:sp>
      <p:sp>
        <p:nvSpPr>
          <p:cNvPr id="452" name="Google Shape;452;p8"/>
          <p:cNvSpPr txBox="1"/>
          <p:nvPr/>
        </p:nvSpPr>
        <p:spPr>
          <a:xfrm>
            <a:off x="1097281" y="680873"/>
            <a:ext cx="10324011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Tablas de Decisión </a:t>
            </a:r>
            <a:br>
              <a:rPr lang="es-ES" sz="4800" b="0" i="0" u="none" strike="noStrike" cap="none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800" b="0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8"/>
          <p:cNvSpPr/>
          <p:nvPr/>
        </p:nvSpPr>
        <p:spPr>
          <a:xfrm>
            <a:off x="1398112" y="2970385"/>
            <a:ext cx="9522300" cy="1891800"/>
          </a:xfrm>
          <a:prstGeom prst="rect">
            <a:avLst/>
          </a:prstGeom>
          <a:noFill/>
          <a:ln w="28575" cap="flat" cmpd="sng">
            <a:solidFill>
              <a:srgbClr val="8C0000">
                <a:alpha val="98431"/>
              </a:srgbClr>
            </a:solidFill>
            <a:prstDash val="solid"/>
            <a:round/>
            <a:headEnd type="none" w="sm" len="sm"/>
            <a:tailEnd type="none" w="sm" len="sm"/>
          </a:ln>
          <a:effectLst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7C272F-7A0E-AC04-4B06-91DEA8B097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8</a:t>
            </a:fld>
            <a:endParaRPr lang="es-ES"/>
          </a:p>
        </p:txBody>
      </p:sp>
      <p:sp>
        <p:nvSpPr>
          <p:cNvPr id="459" name="Google Shape;459;p9"/>
          <p:cNvSpPr txBox="1">
            <a:spLocks noGrp="1"/>
          </p:cNvSpPr>
          <p:nvPr>
            <p:ph type="body" idx="4294967295"/>
          </p:nvPr>
        </p:nvSpPr>
        <p:spPr>
          <a:xfrm>
            <a:off x="1535113" y="1936750"/>
            <a:ext cx="10656887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2" indent="-4572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Calibri"/>
              <a:buAutoNum type="arabicPeriod"/>
            </a:pPr>
            <a:r>
              <a:rPr lang="es-ES" sz="2800" b="1" i="0" dirty="0"/>
              <a:t>Identificar las condiciones y las acciones.</a:t>
            </a:r>
            <a:endParaRPr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/>
          </a:p>
        </p:txBody>
      </p:sp>
      <p:graphicFrame>
        <p:nvGraphicFramePr>
          <p:cNvPr id="460" name="Google Shape;460;p9"/>
          <p:cNvGraphicFramePr/>
          <p:nvPr>
            <p:extLst>
              <p:ext uri="{D42A27DB-BD31-4B8C-83A1-F6EECF244321}">
                <p14:modId xmlns:p14="http://schemas.microsoft.com/office/powerpoint/2010/main" val="1292219157"/>
              </p:ext>
            </p:extLst>
          </p:nvPr>
        </p:nvGraphicFramePr>
        <p:xfrm>
          <a:off x="4019687" y="3638755"/>
          <a:ext cx="3537275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53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 cliente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Hay stock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1" name="Google Shape;461;p9"/>
          <p:cNvSpPr/>
          <p:nvPr/>
        </p:nvSpPr>
        <p:spPr>
          <a:xfrm>
            <a:off x="3536632" y="3437604"/>
            <a:ext cx="638794" cy="1225549"/>
          </a:xfrm>
          <a:prstGeom prst="leftBrace">
            <a:avLst>
              <a:gd name="adj1" fmla="val 20864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3135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9"/>
          <p:cNvSpPr/>
          <p:nvPr/>
        </p:nvSpPr>
        <p:spPr>
          <a:xfrm>
            <a:off x="3536632" y="4794326"/>
            <a:ext cx="483056" cy="1297248"/>
          </a:xfrm>
          <a:prstGeom prst="leftBrace">
            <a:avLst>
              <a:gd name="adj1" fmla="val 29236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9"/>
          <p:cNvSpPr txBox="1"/>
          <p:nvPr/>
        </p:nvSpPr>
        <p:spPr>
          <a:xfrm>
            <a:off x="1340069" y="3836262"/>
            <a:ext cx="254326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Condiciones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1340069" y="4919730"/>
            <a:ext cx="240752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rgbClr val="313543"/>
                </a:solidFill>
                <a:latin typeface="Calibri"/>
                <a:ea typeface="Calibri"/>
                <a:cs typeface="Calibri"/>
                <a:sym typeface="Calibri"/>
              </a:rPr>
              <a:t>Acciones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65" name="Google Shape;465;p9"/>
          <p:cNvGraphicFramePr/>
          <p:nvPr>
            <p:extLst>
              <p:ext uri="{D42A27DB-BD31-4B8C-83A1-F6EECF244321}">
                <p14:modId xmlns:p14="http://schemas.microsoft.com/office/powerpoint/2010/main" val="1889331187"/>
              </p:ext>
            </p:extLst>
          </p:nvPr>
        </p:nvGraphicFramePr>
        <p:xfrm>
          <a:off x="4019687" y="4698562"/>
          <a:ext cx="3537276" cy="137163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53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Imprime mensaje de aviso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remite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1" i="0" u="none" strike="noStrike" cap="none" dirty="0">
                          <a:solidFill>
                            <a:srgbClr val="31354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se remite</a:t>
                      </a:r>
                      <a:endParaRPr sz="1400" u="none" strike="noStrike" cap="none" dirty="0"/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66" name="Google Shape;466;p9"/>
          <p:cNvGraphicFramePr/>
          <p:nvPr/>
        </p:nvGraphicFramePr>
        <p:xfrm>
          <a:off x="7563161" y="3626394"/>
          <a:ext cx="1439850" cy="91442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3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V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7" name="Google Shape;467;p9"/>
          <p:cNvSpPr txBox="1"/>
          <p:nvPr/>
        </p:nvSpPr>
        <p:spPr>
          <a:xfrm>
            <a:off x="7746759" y="3222177"/>
            <a:ext cx="11581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Reglas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68" name="Google Shape;468;p9"/>
          <p:cNvGraphicFramePr/>
          <p:nvPr/>
        </p:nvGraphicFramePr>
        <p:xfrm>
          <a:off x="7604261" y="4698562"/>
          <a:ext cx="1439850" cy="1371630"/>
        </p:xfrm>
        <a:graphic>
          <a:graphicData uri="http://schemas.openxmlformats.org/drawingml/2006/table">
            <a:tbl>
              <a:tblPr>
                <a:noFill/>
                <a:tableStyleId>{6093D751-695A-4B9B-ACB2-DCE672DDA7E2}</a:tableStyleId>
              </a:tblPr>
              <a:tblGrid>
                <a:gridCol w="36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8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endParaRPr sz="2400" b="0" i="0" u="none" strike="noStrike" cap="none">
                        <a:solidFill>
                          <a:srgbClr val="313543"/>
                        </a:solidFill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40"/>
                        <a:buFont typeface="Noto Sans Symbols"/>
                        <a:buNone/>
                      </a:pPr>
                      <a:r>
                        <a:rPr lang="es-ES" sz="2400" b="0" i="0" u="none" strike="noStrike" cap="none">
                          <a:solidFill>
                            <a:srgbClr val="313543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X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9" name="Google Shape;469;p9"/>
          <p:cNvSpPr/>
          <p:nvPr/>
        </p:nvSpPr>
        <p:spPr>
          <a:xfrm>
            <a:off x="3583930" y="944170"/>
            <a:ext cx="8608070" cy="1759828"/>
          </a:xfrm>
          <a:prstGeom prst="rect">
            <a:avLst/>
          </a:prstGeom>
          <a:solidFill>
            <a:srgbClr val="FF9999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el comprador no es cliente se imprime un mensaje de aviso y no se remite.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no hay stock y el comprador es cliente no se remite.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hay stock y el comprador es cliente se remite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9"/>
          <p:cNvSpPr/>
          <p:nvPr/>
        </p:nvSpPr>
        <p:spPr>
          <a:xfrm>
            <a:off x="8904865" y="2739407"/>
            <a:ext cx="2117835" cy="1301414"/>
          </a:xfrm>
          <a:prstGeom prst="roundRect">
            <a:avLst>
              <a:gd name="adj" fmla="val 16667"/>
            </a:avLst>
          </a:prstGeom>
          <a:solidFill>
            <a:srgbClr val="BBCFB9"/>
          </a:solidFill>
          <a:ln>
            <a:noFill/>
          </a:ln>
          <a:effectLst>
            <a:outerShdw blurRad="50800" dist="38100" dir="189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3200" b="1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s-E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Reglas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900000"/>
              </a:buClr>
              <a:buSzPts val="4000"/>
              <a:buFont typeface="Calibri"/>
              <a:buNone/>
            </a:pPr>
            <a:r>
              <a:rPr lang="es-ES" sz="4800">
                <a:solidFill>
                  <a:srgbClr val="3F3F3F"/>
                </a:solidFill>
              </a:rPr>
              <a:t>Tablas de Decisión </a:t>
            </a:r>
            <a:br>
              <a:rPr lang="es-ES" sz="4000" b="0" i="0" u="none" strike="noStrike" cap="none">
                <a:solidFill>
                  <a:srgbClr val="9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rgbClr val="9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375FCB6-4F5F-FCB7-E479-3B8AA0F5A5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476" name="Google Shape;476;p10"/>
          <p:cNvSpPr txBox="1">
            <a:spLocks noGrp="1"/>
          </p:cNvSpPr>
          <p:nvPr>
            <p:ph type="body" idx="4294967295"/>
          </p:nvPr>
        </p:nvSpPr>
        <p:spPr>
          <a:xfrm>
            <a:off x="1097279" y="2010239"/>
            <a:ext cx="10632265" cy="417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completas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determinan acciones (una o varias) para todas las reglas posibles.</a:t>
            </a: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redundantes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marcan para reglas que determinan las mismas condiciones acciones iguales.     </a:t>
            </a:r>
            <a:endParaRPr sz="2800" dirty="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b="1" dirty="0"/>
              <a:t>Especificaciones contradictorias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r>
              <a:rPr lang="es-ES" sz="2800" dirty="0"/>
              <a:t>Aquellas que especifican para reglas que determinan las mismas condiciones acciones distintas.</a:t>
            </a:r>
            <a:endParaRPr sz="2800" dirty="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2024 is1" id="{3D8FB01B-CFAB-49A9-99E0-F45DB3316E69}" vid="{1558D088-0864-4047-89E7-94E111BD0DD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1900</Words>
  <Application>Microsoft Office PowerPoint</Application>
  <PresentationFormat>Panorámica</PresentationFormat>
  <Paragraphs>432</Paragraphs>
  <Slides>28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Times New Roman</vt:lpstr>
      <vt:lpstr>Calibri Light</vt:lpstr>
      <vt:lpstr>Wingdings</vt:lpstr>
      <vt:lpstr>Noto Sans Symbols</vt:lpstr>
      <vt:lpstr>Calibri</vt:lpstr>
      <vt:lpstr>Arial</vt:lpstr>
      <vt:lpstr>Libre Baskerville</vt:lpstr>
      <vt:lpstr>Retrospección</vt:lpstr>
      <vt:lpstr>Ingeniería de Software I</vt:lpstr>
      <vt:lpstr>Técnicas de especificación de requerimientos</vt:lpstr>
      <vt:lpstr>Ingeniería de Requerimientos</vt:lpstr>
      <vt:lpstr>Técnicas de Especificación de Requerimientos Dinámicas</vt:lpstr>
      <vt:lpstr>Técnicas de Especificación de Requerimientos Dinámicas</vt:lpstr>
      <vt:lpstr>Tablas de Decisión  </vt:lpstr>
      <vt:lpstr>Presentación de PowerPoint</vt:lpstr>
      <vt:lpstr>Tablas de Decisión  </vt:lpstr>
      <vt:lpstr>Tablas de Decisión  </vt:lpstr>
      <vt:lpstr>Presentación de PowerPoint</vt:lpstr>
      <vt:lpstr>Tablas de Decisión  </vt:lpstr>
      <vt:lpstr>Tablas de Decisión  </vt:lpstr>
      <vt:lpstr>Tablas de Decisión  </vt:lpstr>
      <vt:lpstr>Tablas de Decisión  </vt:lpstr>
      <vt:lpstr>Ejercicio para realizar en grupos</vt:lpstr>
      <vt:lpstr>Ejercicio para realizar en grupos</vt:lpstr>
      <vt:lpstr>Recordar </vt:lpstr>
      <vt:lpstr>Técnicas de Especificación de Requerimientos</vt:lpstr>
      <vt:lpstr>Análisis estructurado</vt:lpstr>
      <vt:lpstr> Análisis Estructurado</vt:lpstr>
      <vt:lpstr>Análisis estructurado – Modelado funcional y flujo de la información</vt:lpstr>
      <vt:lpstr>Análisis estructurado – Modelado Funcional y Flujo de la información</vt:lpstr>
      <vt:lpstr>Análisis estructurado – Modelado funcional y flujo de la información</vt:lpstr>
      <vt:lpstr>Desarrollo de DFDs</vt:lpstr>
      <vt:lpstr>Diagrama de contexto</vt:lpstr>
      <vt:lpstr>Nivel 0</vt:lpstr>
      <vt:lpstr>Nivelación de un DFD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Ingeniería de Software I</dc:title>
  <dc:creator>User</dc:creator>
  <cp:lastModifiedBy>Ro</cp:lastModifiedBy>
  <cp:revision>12</cp:revision>
  <dcterms:modified xsi:type="dcterms:W3CDTF">2025-09-28T17:08:23Z</dcterms:modified>
</cp:coreProperties>
</file>