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0">
          <p15:clr>
            <a:srgbClr val="A4A3A4"/>
          </p15:clr>
        </p15:guide>
        <p15:guide id="2" pos="-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9738"/>
    <a:srgbClr val="F16E38"/>
    <a:srgbClr val="F19E38"/>
    <a:srgbClr val="FF8671"/>
    <a:srgbClr val="800000"/>
    <a:srgbClr val="5F5F5F"/>
    <a:srgbClr val="808080"/>
    <a:srgbClr val="DDDDDD"/>
    <a:srgbClr val="0033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982" autoAdjust="0"/>
    <p:restoredTop sz="92706"/>
  </p:normalViewPr>
  <p:slideViewPr>
    <p:cSldViewPr>
      <p:cViewPr>
        <p:scale>
          <a:sx n="33" d="100"/>
          <a:sy n="33" d="100"/>
        </p:scale>
        <p:origin x="3528" y="-864"/>
      </p:cViewPr>
      <p:guideLst>
        <p:guide orient="horz" pos="6720"/>
        <p:guide pos="-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360" y="22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4400" y="685800"/>
            <a:ext cx="23368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21B96F-0580-904B-AE87-C7462219E8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1B96F-0580-904B-AE87-C7462219E8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2pPr>
      <a:lvl3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3pPr>
      <a:lvl4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4pPr>
      <a:lvl5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5pPr>
      <a:lvl6pPr marL="4572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6pPr>
      <a:lvl7pPr marL="9144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7pPr>
      <a:lvl8pPr marL="13716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8pPr>
      <a:lvl9pPr marL="18288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charset="0"/>
        </a:defRPr>
      </a:lvl9pPr>
    </p:titleStyle>
    <p:bodyStyle>
      <a:lvl1pPr marL="863600" indent="-863600" algn="l" defTabSz="2306638" rtl="0" eaLnBrk="0" fontAlgn="base" hangingPunct="0">
        <a:spcBef>
          <a:spcPct val="20000"/>
        </a:spcBef>
        <a:spcAft>
          <a:spcPct val="0"/>
        </a:spcAft>
        <a:buChar char="•"/>
        <a:defRPr sz="8000">
          <a:solidFill>
            <a:schemeClr val="tx1"/>
          </a:solidFill>
          <a:latin typeface="+mn-lt"/>
          <a:ea typeface="+mn-ea"/>
          <a:cs typeface="+mn-cs"/>
        </a:defRPr>
      </a:lvl1pPr>
      <a:lvl2pPr marL="1873250" indent="-720725" algn="l" defTabSz="2306638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charset="-128"/>
        </a:defRPr>
      </a:lvl2pPr>
      <a:lvl3pPr marL="2882900" indent="-576263" algn="l" defTabSz="2306638" rtl="0" eaLnBrk="0" fontAlgn="base" hangingPunct="0">
        <a:spcBef>
          <a:spcPct val="20000"/>
        </a:spcBef>
        <a:spcAft>
          <a:spcPct val="0"/>
        </a:spcAft>
        <a:buChar char="•"/>
        <a:defRPr sz="6100">
          <a:solidFill>
            <a:schemeClr val="tx1"/>
          </a:solidFill>
          <a:latin typeface="+mn-lt"/>
          <a:ea typeface="ＭＳ Ｐゴシック" charset="-128"/>
        </a:defRPr>
      </a:lvl3pPr>
      <a:lvl4pPr marL="4038600" indent="-579438" algn="l" defTabSz="2306638" rtl="0" eaLnBrk="0" fontAlgn="base" hangingPunct="0">
        <a:spcBef>
          <a:spcPct val="20000"/>
        </a:spcBef>
        <a:spcAft>
          <a:spcPct val="0"/>
        </a:spcAft>
        <a:buChar char="–"/>
        <a:defRPr sz="4900">
          <a:solidFill>
            <a:schemeClr val="tx1"/>
          </a:solidFill>
          <a:latin typeface="+mn-lt"/>
          <a:ea typeface="ＭＳ Ｐゴシック" charset="-128"/>
        </a:defRPr>
      </a:lvl4pPr>
      <a:lvl5pPr marL="51911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5pPr>
      <a:lvl6pPr marL="56483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6pPr>
      <a:lvl7pPr marL="61055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7pPr>
      <a:lvl8pPr marL="65627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8pPr>
      <a:lvl9pPr marL="7019925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09600" y="381000"/>
            <a:ext cx="20802600" cy="280052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09600" y="381000"/>
            <a:ext cx="20802600" cy="28343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6305" y="3252836"/>
            <a:ext cx="359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Abstract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96109" y="4138716"/>
            <a:ext cx="6804990" cy="7688131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001000" y="17957921"/>
            <a:ext cx="13411200" cy="14345838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58399" y="16961687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Architecture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8001000" y="4138716"/>
            <a:ext cx="13411200" cy="12614609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429107" y="3178842"/>
            <a:ext cx="455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Methods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" y="12890892"/>
            <a:ext cx="6825789" cy="15365811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75699" y="11923235"/>
            <a:ext cx="411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6900" y="2246573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Yuan-An Liu, Christopher Hannon, Dong </a:t>
            </a:r>
            <a:r>
              <a:rPr lang="en-US" sz="4000" dirty="0" err="1"/>
              <a:t>Jin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299466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49208" y="4399938"/>
            <a:ext cx="65673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This work focuses on creating a hybrid testing platform combining electric power simulation with Linux network devices such as hosts and switches. This system supports a distributed communication network using real networking hardware to support high fidelity analysis of communication network applications and their impacts on the power systems. The challenge in designing such a hybrid system is in the synchronization of combining real networking devices to an electric power simulator. We implement a solution for this synchronization challenge through a virtual time system.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5200" y="347008"/>
            <a:ext cx="15011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/>
              <a:t>A Distributed Virtual Time System for Embedded Linux Devices</a:t>
            </a:r>
            <a:endParaRPr lang="en-US" sz="6500" dirty="0"/>
          </a:p>
        </p:txBody>
      </p:sp>
      <p:sp>
        <p:nvSpPr>
          <p:cNvPr id="85" name="TextBox 84"/>
          <p:cNvSpPr txBox="1"/>
          <p:nvPr/>
        </p:nvSpPr>
        <p:spPr>
          <a:xfrm>
            <a:off x="1674504" y="28256703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References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749208" y="29180033"/>
            <a:ext cx="6567372" cy="3061497"/>
          </a:xfrm>
          <a:prstGeom prst="rect">
            <a:avLst/>
          </a:prstGeom>
          <a:ln w="111125" cap="flat" cmpd="tri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</a:rPr>
              <a:t>Christopher Hannon,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</a:rPr>
              <a:t>Jiaqi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Yan, Dong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</a:rPr>
              <a:t>Jin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</a:rPr>
              <a:t>DSSnet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: A Smart Grid Modeling Platform Combining Electrical Power Distribution System Simulation and Software Defined Networking Emulation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</a:rPr>
              <a:t>Christopher Hannon, Neil Getty: Heterogeneous Distributed Embedded Linux System for Hardware-in-the-Loop Smart Grid Testbed</a:t>
            </a:r>
          </a:p>
        </p:txBody>
      </p:sp>
      <p:pic>
        <p:nvPicPr>
          <p:cNvPr id="95" name="图片 1">
            <a:extLst>
              <a:ext uri="{FF2B5EF4-FFF2-40B4-BE49-F238E27FC236}">
                <a16:creationId xmlns:a16="http://schemas.microsoft.com/office/drawing/2014/main" id="{85A69418-E0D7-BD4C-9043-06435A6B1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6" y="1724136"/>
            <a:ext cx="4838700" cy="1081147"/>
          </a:xfrm>
          <a:prstGeom prst="rect">
            <a:avLst/>
          </a:prstGeom>
        </p:spPr>
      </p:pic>
      <p:pic>
        <p:nvPicPr>
          <p:cNvPr id="1026" name="Picture 2" descr="https://lh4.googleusercontent.com/yVSH34hditS8zVUkWQmh0RkA5PlL3xnilPumkotBLTXUbCVGbq-fjZoGt7Dk4sMZapN1nvBm4ZpI0Ytj-kkVXozuDmqvMQOr-E5vpqCdKQJJOcciaXiZ__93KyABfq142BDZHUEk3rA">
            <a:extLst>
              <a:ext uri="{FF2B5EF4-FFF2-40B4-BE49-F238E27FC236}">
                <a16:creationId xmlns:a16="http://schemas.microsoft.com/office/drawing/2014/main" id="{92FFC33D-4FE3-FE4D-85A8-80BB5B49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268" y="17676655"/>
            <a:ext cx="9715500" cy="728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7FJi-Dj9AdZK-SYUFUU3xoeJZtj5T8aB9NfxHmls24nAC4J6C5ovc-QXEYWpDxo85TWrAywwGpUFrEPSWiHvyRVaouqnO8yFD3K6Mjk9gqrvqIKnioaN-z4KNXJ9yHw5FH2v0iNfQvs">
            <a:extLst>
              <a:ext uri="{FF2B5EF4-FFF2-40B4-BE49-F238E27FC236}">
                <a16:creationId xmlns:a16="http://schemas.microsoft.com/office/drawing/2014/main" id="{99614716-DEEA-6D43-9515-4FBB1C82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94" y="4065627"/>
            <a:ext cx="9557006" cy="7167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C77ED4-FFD1-8E45-8F2E-B272B0AF50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78" t="4362" r="15548" b="6167"/>
          <a:stretch/>
        </p:blipFill>
        <p:spPr>
          <a:xfrm>
            <a:off x="8702687" y="25298400"/>
            <a:ext cx="7130700" cy="639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21361-DB66-FF4E-9946-36CF248CA7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447" b="34291"/>
          <a:stretch/>
        </p:blipFill>
        <p:spPr>
          <a:xfrm>
            <a:off x="8324268" y="11975142"/>
            <a:ext cx="12706932" cy="2807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BD035-A1CF-9C43-B54F-A92A575C4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214" y="18347160"/>
            <a:ext cx="5980177" cy="3986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9E1E1-8AF2-E04E-B57B-DF7C519A36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214" y="23289773"/>
            <a:ext cx="5980177" cy="3986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82F7E0-4F19-D34B-BE08-1AFB07D4BE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214" y="13296331"/>
            <a:ext cx="5980177" cy="39867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02F929-17CC-DA46-BB92-D9C438C7E9D1}"/>
              </a:ext>
            </a:extLst>
          </p:cNvPr>
          <p:cNvSpPr txBox="1"/>
          <p:nvPr/>
        </p:nvSpPr>
        <p:spPr>
          <a:xfrm>
            <a:off x="17297401" y="4712899"/>
            <a:ext cx="381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dirty="0"/>
              <a:t>⟵</a:t>
            </a:r>
            <a:r>
              <a:rPr lang="en-US" dirty="0"/>
              <a:t> </a:t>
            </a:r>
            <a:r>
              <a:rPr lang="en-US" b="1" dirty="0"/>
              <a:t>Virtual Time Manager</a:t>
            </a:r>
            <a:r>
              <a:rPr lang="en-US" dirty="0"/>
              <a:t> contains two subprocesses: 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The host activity is green part of the diagram.</a:t>
            </a:r>
            <a:r>
              <a:rPr lang="zh-Hant" altLang="en-US" dirty="0"/>
              <a:t> </a:t>
            </a:r>
            <a:r>
              <a:rPr lang="en-US" altLang="zh-Hant" dirty="0"/>
              <a:t>The host can be either Controller, switch or sensor.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The network Coordinator (NC) is red part of the diagram which handles all pausing, resuming and other network communications.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55885-D30E-B449-A359-D5BC1151D9F0}"/>
              </a:ext>
            </a:extLst>
          </p:cNvPr>
          <p:cNvSpPr txBox="1"/>
          <p:nvPr/>
        </p:nvSpPr>
        <p:spPr>
          <a:xfrm>
            <a:off x="8534400" y="15018603"/>
            <a:ext cx="12360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↑ The flow diagram represents the overview of distributed algorithm within the kernel module, VTGPIO, layer.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7BD827-7CB8-344B-8E61-D2EEC19C694F}"/>
              </a:ext>
            </a:extLst>
          </p:cNvPr>
          <p:cNvSpPr txBox="1"/>
          <p:nvPr/>
        </p:nvSpPr>
        <p:spPr>
          <a:xfrm>
            <a:off x="16517806" y="25183938"/>
            <a:ext cx="43768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dirty="0"/>
              <a:t>⟵</a:t>
            </a:r>
            <a:r>
              <a:rPr lang="en-US" altLang="zh-Hant" dirty="0"/>
              <a:t> Architecture of distributed system composed of 3 communication channels: Ethernet, wireless management, and direct hardware connection with general purpose and router Linux hardware.</a:t>
            </a:r>
          </a:p>
          <a:p>
            <a:endParaRPr lang="en-US" dirty="0"/>
          </a:p>
          <a:p>
            <a:r>
              <a:rPr lang="en-US" dirty="0"/>
              <a:t>The top node             </a:t>
            </a:r>
          </a:p>
          <a:p>
            <a:r>
              <a:rPr lang="en-US" dirty="0"/>
              <a:t>Monitoring machine which is not in Virtual Time.</a:t>
            </a:r>
          </a:p>
          <a:p>
            <a:br>
              <a:rPr lang="en-US" dirty="0"/>
            </a:br>
            <a:r>
              <a:rPr lang="en-US" dirty="0"/>
              <a:t>The bottom nodes</a:t>
            </a:r>
          </a:p>
          <a:p>
            <a:r>
              <a:rPr lang="en-US" dirty="0"/>
              <a:t>Embedded Linux devices</a:t>
            </a:r>
          </a:p>
          <a:p>
            <a:endParaRPr lang="en-US" dirty="0"/>
          </a:p>
          <a:p>
            <a:r>
              <a:rPr lang="en-US" dirty="0"/>
              <a:t>          wireless and  wired indicate the connection between switches, router and nodes</a:t>
            </a:r>
          </a:p>
        </p:txBody>
      </p:sp>
      <p:pic>
        <p:nvPicPr>
          <p:cNvPr id="21" name="Picture 4" descr="https://lh6.googleusercontent.com/15b149S6bcvrkEcq5MEQxbBF5zUdHB-3QW9RfTwKGHKn8OwF9iZ5YWRPHpTMYzyEEYs-pQdYOVW3bAMYyBHkkPFoluzsiZf8_XfQI925ldMkboz6wWPzCzuiG58TWZPdYyqGeVZjrdXW9A">
            <a:extLst>
              <a:ext uri="{FF2B5EF4-FFF2-40B4-BE49-F238E27FC236}">
                <a16:creationId xmlns:a16="http://schemas.microsoft.com/office/drawing/2014/main" id="{D2DCB1B4-351A-0845-A83A-C87CFA0B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768" y="27844610"/>
            <a:ext cx="752351" cy="7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lh6.googleusercontent.com/15b149S6bcvrkEcq5MEQxbBF5zUdHB-3QW9RfTwKGHKn8OwF9iZ5YWRPHpTMYzyEEYs-pQdYOVW3bAMYyBHkkPFoluzsiZf8_XfQI925ldMkboz6wWPzCzuiG58TWZPdYyqGeVZjrdXW9A">
            <a:extLst>
              <a:ext uri="{FF2B5EF4-FFF2-40B4-BE49-F238E27FC236}">
                <a16:creationId xmlns:a16="http://schemas.microsoft.com/office/drawing/2014/main" id="{FFCC1B71-F72D-1A46-B5E2-E42B2836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099" y="29363152"/>
            <a:ext cx="752351" cy="7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fDRHIzgVH5KUDmZbFN-CDVwWjyL5qdzDSWyktPT4nHG7njuiAh5Rudb4JeVaz6ofWeYKPVEsK6KPoWgstLWlGTYAQn4Tl6XtPoK79qGmuRzEXR-xYgn9SA7oZ_ajmQWi0dY5OSv1x5tj4w">
            <a:extLst>
              <a:ext uri="{FF2B5EF4-FFF2-40B4-BE49-F238E27FC236}">
                <a16:creationId xmlns:a16="http://schemas.microsoft.com/office/drawing/2014/main" id="{074A3307-FC73-7E42-BCB1-5D312D10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545" y="30644575"/>
            <a:ext cx="585094" cy="51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2D9F44-1100-AD40-B0F9-FBF36FEEB456}"/>
              </a:ext>
            </a:extLst>
          </p:cNvPr>
          <p:cNvSpPr txBox="1"/>
          <p:nvPr/>
        </p:nvSpPr>
        <p:spPr>
          <a:xfrm>
            <a:off x="17983200" y="19337953"/>
            <a:ext cx="297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t" altLang="en-US" dirty="0"/>
              <a:t>⟵</a:t>
            </a:r>
            <a:r>
              <a:rPr lang="en-US" altLang="zh-Hant" dirty="0"/>
              <a:t> The relationship between distributed systems.</a:t>
            </a:r>
          </a:p>
          <a:p>
            <a:endParaRPr lang="en-US" dirty="0"/>
          </a:p>
          <a:p>
            <a:r>
              <a:rPr lang="en-US" dirty="0"/>
              <a:t>Each node has 2 major layers: VT Manager, Virtual Time kernel.</a:t>
            </a:r>
          </a:p>
          <a:p>
            <a:endParaRPr lang="en-US" dirty="0"/>
          </a:p>
          <a:p>
            <a:r>
              <a:rPr lang="en-US" dirty="0"/>
              <a:t>They are all connected using </a:t>
            </a:r>
            <a:r>
              <a:rPr lang="en-US" altLang="zh-Hant" dirty="0"/>
              <a:t>Ethernet, wireless networking, and direct hardware connection.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301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Default Design</vt:lpstr>
      <vt:lpstr>PowerPoint Presentation</vt:lpstr>
    </vt:vector>
  </TitlesOfParts>
  <Company>Genigraphics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 x 36 poster template</dc:title>
  <dc:creator>Jay Larson</dc:creator>
  <dc:description>Call us at 1-800-790-4001_x000d_
www.genigraphics.com</dc:description>
  <cp:lastModifiedBy>Brian Liu</cp:lastModifiedBy>
  <cp:revision>166</cp:revision>
  <cp:lastPrinted>2000-08-03T00:31:24Z</cp:lastPrinted>
  <dcterms:created xsi:type="dcterms:W3CDTF">2011-05-08T17:15:18Z</dcterms:created>
  <dcterms:modified xsi:type="dcterms:W3CDTF">2018-04-19T17:48:25Z</dcterms:modified>
</cp:coreProperties>
</file>