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1945600" cy="32918400"/>
  <p:notesSz cx="6716713" cy="9239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20">
          <p15:clr>
            <a:srgbClr val="A4A3A4"/>
          </p15:clr>
        </p15:guide>
        <p15:guide id="2" pos="-25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>
          <p15:clr>
            <a:srgbClr val="A4A3A4"/>
          </p15:clr>
        </p15:guide>
        <p15:guide id="2" pos="21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19738"/>
    <a:srgbClr val="F16E38"/>
    <a:srgbClr val="F19E38"/>
    <a:srgbClr val="FF8671"/>
    <a:srgbClr val="800000"/>
    <a:srgbClr val="5F5F5F"/>
    <a:srgbClr val="808080"/>
    <a:srgbClr val="DDDDDD"/>
    <a:srgbClr val="0033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982" autoAdjust="0"/>
    <p:restoredTop sz="92706"/>
  </p:normalViewPr>
  <p:slideViewPr>
    <p:cSldViewPr>
      <p:cViewPr>
        <p:scale>
          <a:sx n="79" d="100"/>
          <a:sy n="79" d="100"/>
        </p:scale>
        <p:origin x="360" y="-6688"/>
      </p:cViewPr>
      <p:guideLst>
        <p:guide orient="horz" pos="6720"/>
        <p:guide pos="-25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1" d="100"/>
          <a:sy n="111" d="100"/>
        </p:scale>
        <p:origin x="5360" y="224"/>
      </p:cViewPr>
      <p:guideLst>
        <p:guide orient="horz" pos="2910"/>
        <p:guide pos="211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84400" y="685800"/>
            <a:ext cx="23368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4876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8763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21B96F-0580-904B-AE87-C7462219E81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1B96F-0580-904B-AE87-C7462219E81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709" y="10225088"/>
            <a:ext cx="18654183" cy="7058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417" y="18654713"/>
            <a:ext cx="15362767" cy="84105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19213"/>
            <a:ext cx="19750617" cy="548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492" y="7681913"/>
            <a:ext cx="19750617" cy="2172414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984" y="1319213"/>
            <a:ext cx="4937125" cy="2808684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493" y="1319213"/>
            <a:ext cx="14711891" cy="2808684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19213"/>
            <a:ext cx="19750617" cy="548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492" y="7681913"/>
            <a:ext cx="19750617" cy="2172414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2645"/>
            <a:ext cx="18654183" cy="6538913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1745"/>
            <a:ext cx="18654183" cy="72009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19213"/>
            <a:ext cx="19750617" cy="548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492" y="7681913"/>
            <a:ext cx="9824508" cy="2172414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3600" y="7681913"/>
            <a:ext cx="9824509" cy="2172414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19213"/>
            <a:ext cx="19750617" cy="54864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492" y="7367588"/>
            <a:ext cx="9696450" cy="30718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492" y="10439400"/>
            <a:ext cx="9696450" cy="18966657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484" y="7367588"/>
            <a:ext cx="9699625" cy="30718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484" y="10439400"/>
            <a:ext cx="9699625" cy="18966657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19213"/>
            <a:ext cx="19750617" cy="548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09688"/>
            <a:ext cx="7219950" cy="557927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9909" y="1309688"/>
            <a:ext cx="12268200" cy="2809637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492" y="6888957"/>
            <a:ext cx="7219950" cy="225171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067" y="23043358"/>
            <a:ext cx="13167783" cy="271938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067" y="2940845"/>
            <a:ext cx="13167783" cy="1975246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067" y="25762745"/>
            <a:ext cx="13167783" cy="386476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306638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306638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charset="0"/>
        </a:defRPr>
      </a:lvl2pPr>
      <a:lvl3pPr algn="ctr" defTabSz="2306638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charset="0"/>
        </a:defRPr>
      </a:lvl3pPr>
      <a:lvl4pPr algn="ctr" defTabSz="2306638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charset="0"/>
        </a:defRPr>
      </a:lvl4pPr>
      <a:lvl5pPr algn="ctr" defTabSz="2306638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charset="0"/>
        </a:defRPr>
      </a:lvl5pPr>
      <a:lvl6pPr marL="457200" algn="ctr" defTabSz="2306638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charset="0"/>
        </a:defRPr>
      </a:lvl6pPr>
      <a:lvl7pPr marL="914400" algn="ctr" defTabSz="2306638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charset="0"/>
        </a:defRPr>
      </a:lvl7pPr>
      <a:lvl8pPr marL="1371600" algn="ctr" defTabSz="2306638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charset="0"/>
        </a:defRPr>
      </a:lvl8pPr>
      <a:lvl9pPr marL="1828800" algn="ctr" defTabSz="2306638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charset="0"/>
        </a:defRPr>
      </a:lvl9pPr>
    </p:titleStyle>
    <p:bodyStyle>
      <a:lvl1pPr marL="863600" indent="-863600" algn="l" defTabSz="2306638" rtl="0" eaLnBrk="0" fontAlgn="base" hangingPunct="0">
        <a:spcBef>
          <a:spcPct val="20000"/>
        </a:spcBef>
        <a:spcAft>
          <a:spcPct val="0"/>
        </a:spcAft>
        <a:buChar char="•"/>
        <a:defRPr sz="8000">
          <a:solidFill>
            <a:schemeClr val="tx1"/>
          </a:solidFill>
          <a:latin typeface="+mn-lt"/>
          <a:ea typeface="+mn-ea"/>
          <a:cs typeface="+mn-cs"/>
        </a:defRPr>
      </a:lvl1pPr>
      <a:lvl2pPr marL="1873250" indent="-720725" algn="l" defTabSz="2306638" rtl="0" eaLnBrk="0" fontAlgn="base" hangingPunct="0">
        <a:spcBef>
          <a:spcPct val="20000"/>
        </a:spcBef>
        <a:spcAft>
          <a:spcPct val="0"/>
        </a:spcAft>
        <a:buChar char="–"/>
        <a:defRPr sz="7100">
          <a:solidFill>
            <a:schemeClr val="tx1"/>
          </a:solidFill>
          <a:latin typeface="+mn-lt"/>
          <a:ea typeface="ＭＳ Ｐゴシック" charset="-128"/>
        </a:defRPr>
      </a:lvl2pPr>
      <a:lvl3pPr marL="2882900" indent="-576263" algn="l" defTabSz="2306638" rtl="0" eaLnBrk="0" fontAlgn="base" hangingPunct="0">
        <a:spcBef>
          <a:spcPct val="20000"/>
        </a:spcBef>
        <a:spcAft>
          <a:spcPct val="0"/>
        </a:spcAft>
        <a:buChar char="•"/>
        <a:defRPr sz="6100">
          <a:solidFill>
            <a:schemeClr val="tx1"/>
          </a:solidFill>
          <a:latin typeface="+mn-lt"/>
          <a:ea typeface="ＭＳ Ｐゴシック" charset="-128"/>
        </a:defRPr>
      </a:lvl3pPr>
      <a:lvl4pPr marL="4038600" indent="-579438" algn="l" defTabSz="2306638" rtl="0" eaLnBrk="0" fontAlgn="base" hangingPunct="0">
        <a:spcBef>
          <a:spcPct val="20000"/>
        </a:spcBef>
        <a:spcAft>
          <a:spcPct val="0"/>
        </a:spcAft>
        <a:buChar char="–"/>
        <a:defRPr sz="4900">
          <a:solidFill>
            <a:schemeClr val="tx1"/>
          </a:solidFill>
          <a:latin typeface="+mn-lt"/>
          <a:ea typeface="ＭＳ Ｐゴシック" charset="-128"/>
        </a:defRPr>
      </a:lvl4pPr>
      <a:lvl5pPr marL="5191125" indent="-576263" algn="l" defTabSz="2306638" rtl="0" eaLnBrk="0" fontAlgn="base" hangingPunct="0">
        <a:spcBef>
          <a:spcPct val="20000"/>
        </a:spcBef>
        <a:spcAft>
          <a:spcPct val="0"/>
        </a:spcAft>
        <a:buChar char="»"/>
        <a:defRPr sz="4900">
          <a:solidFill>
            <a:schemeClr val="tx1"/>
          </a:solidFill>
          <a:latin typeface="+mn-lt"/>
          <a:ea typeface="ＭＳ Ｐゴシック" charset="-128"/>
        </a:defRPr>
      </a:lvl5pPr>
      <a:lvl6pPr marL="5648325" indent="-576263" algn="l" defTabSz="2306638" rtl="0" eaLnBrk="0" fontAlgn="base" hangingPunct="0">
        <a:spcBef>
          <a:spcPct val="20000"/>
        </a:spcBef>
        <a:spcAft>
          <a:spcPct val="0"/>
        </a:spcAft>
        <a:buChar char="»"/>
        <a:defRPr sz="4900">
          <a:solidFill>
            <a:schemeClr val="tx1"/>
          </a:solidFill>
          <a:latin typeface="+mn-lt"/>
          <a:ea typeface="ＭＳ Ｐゴシック" charset="-128"/>
        </a:defRPr>
      </a:lvl6pPr>
      <a:lvl7pPr marL="6105525" indent="-576263" algn="l" defTabSz="2306638" rtl="0" eaLnBrk="0" fontAlgn="base" hangingPunct="0">
        <a:spcBef>
          <a:spcPct val="20000"/>
        </a:spcBef>
        <a:spcAft>
          <a:spcPct val="0"/>
        </a:spcAft>
        <a:buChar char="»"/>
        <a:defRPr sz="4900">
          <a:solidFill>
            <a:schemeClr val="tx1"/>
          </a:solidFill>
          <a:latin typeface="+mn-lt"/>
          <a:ea typeface="ＭＳ Ｐゴシック" charset="-128"/>
        </a:defRPr>
      </a:lvl7pPr>
      <a:lvl8pPr marL="6562725" indent="-576263" algn="l" defTabSz="2306638" rtl="0" eaLnBrk="0" fontAlgn="base" hangingPunct="0">
        <a:spcBef>
          <a:spcPct val="20000"/>
        </a:spcBef>
        <a:spcAft>
          <a:spcPct val="0"/>
        </a:spcAft>
        <a:buChar char="»"/>
        <a:defRPr sz="4900">
          <a:solidFill>
            <a:schemeClr val="tx1"/>
          </a:solidFill>
          <a:latin typeface="+mn-lt"/>
          <a:ea typeface="ＭＳ Ｐゴシック" charset="-128"/>
        </a:defRPr>
      </a:lvl8pPr>
      <a:lvl9pPr marL="7019925" indent="-576263" algn="l" defTabSz="2306638" rtl="0" eaLnBrk="0" fontAlgn="base" hangingPunct="0">
        <a:spcBef>
          <a:spcPct val="20000"/>
        </a:spcBef>
        <a:spcAft>
          <a:spcPct val="0"/>
        </a:spcAft>
        <a:buChar char="»"/>
        <a:defRPr sz="49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9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609600" y="381000"/>
            <a:ext cx="20802600" cy="2800528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111125" cap="flat" cmpd="tri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609600" y="381000"/>
            <a:ext cx="20802600" cy="283438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36305" y="3252836"/>
            <a:ext cx="3593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Abstract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596109" y="4138716"/>
            <a:ext cx="6804990" cy="7688131"/>
          </a:xfrm>
          <a:prstGeom prst="rect">
            <a:avLst/>
          </a:prstGeom>
          <a:ln w="111125" cap="flat" cmpd="tri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8001000" y="17957921"/>
            <a:ext cx="13411200" cy="14345838"/>
          </a:xfrm>
          <a:prstGeom prst="rect">
            <a:avLst/>
          </a:prstGeom>
          <a:ln w="111125" cap="flat" cmpd="tri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58399" y="16961687"/>
            <a:ext cx="929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Architecture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8001000" y="4138716"/>
            <a:ext cx="13411200" cy="12614609"/>
          </a:xfrm>
          <a:prstGeom prst="rect">
            <a:avLst/>
          </a:prstGeom>
          <a:ln w="111125" cap="flat" cmpd="tri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429107" y="3178842"/>
            <a:ext cx="4554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Methods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609600" y="12890892"/>
            <a:ext cx="6825789" cy="15365811"/>
          </a:xfrm>
          <a:prstGeom prst="rect">
            <a:avLst/>
          </a:prstGeom>
          <a:ln w="111125" cap="flat" cmpd="tri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75699" y="11923235"/>
            <a:ext cx="4114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Result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676900" y="2246573"/>
            <a:ext cx="1066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Yuan-An Liu, Christopher Hannon, Dong </a:t>
            </a:r>
            <a:r>
              <a:rPr lang="en-US" sz="4000" dirty="0" err="1"/>
              <a:t>Jin</a:t>
            </a:r>
            <a:endParaRPr lang="en-US" sz="4000" dirty="0"/>
          </a:p>
        </p:txBody>
      </p:sp>
      <p:sp>
        <p:nvSpPr>
          <p:cNvPr id="29" name="TextBox 28"/>
          <p:cNvSpPr txBox="1"/>
          <p:nvPr/>
        </p:nvSpPr>
        <p:spPr>
          <a:xfrm>
            <a:off x="2362200" y="2994660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49208" y="4399938"/>
            <a:ext cx="656737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dirty="0"/>
              <a:t>This work focuses on creating a hybrid testing platform combining electric power simulation with Linux network devices such as hosts and switches. This system supports a distributed communication network using real networking hardware to support high fidelity analysis of communication network applications and their impacts on the power systems. The challenge in designing such a hybrid system is in the synchronization of combining real networking devices to an electric power simulator. We implement a solution for this synchronization challenge through a virtual time system.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505200" y="347008"/>
            <a:ext cx="150114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500" b="1" dirty="0"/>
              <a:t>A Distributed Virtual Time System for Embedded Linux Devices</a:t>
            </a:r>
            <a:endParaRPr lang="en-US" sz="6500" dirty="0"/>
          </a:p>
        </p:txBody>
      </p:sp>
      <p:sp>
        <p:nvSpPr>
          <p:cNvPr id="85" name="TextBox 84"/>
          <p:cNvSpPr txBox="1"/>
          <p:nvPr/>
        </p:nvSpPr>
        <p:spPr>
          <a:xfrm>
            <a:off x="1674504" y="28256703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References</a:t>
            </a:r>
          </a:p>
        </p:txBody>
      </p:sp>
      <p:sp>
        <p:nvSpPr>
          <p:cNvPr id="86" name="Rectangle 85"/>
          <p:cNvSpPr/>
          <p:nvPr/>
        </p:nvSpPr>
        <p:spPr bwMode="auto">
          <a:xfrm>
            <a:off x="749208" y="29180033"/>
            <a:ext cx="6567372" cy="3061497"/>
          </a:xfrm>
          <a:prstGeom prst="rect">
            <a:avLst/>
          </a:prstGeom>
          <a:ln w="111125" cap="flat" cmpd="tri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charset="0"/>
              </a:rPr>
              <a:t>Christopher Hannon, </a:t>
            </a:r>
            <a:r>
              <a:rPr lang="en-US" dirty="0" err="1">
                <a:solidFill>
                  <a:schemeClr val="tx1"/>
                </a:solidFill>
                <a:latin typeface="Times New Roman" charset="0"/>
              </a:rPr>
              <a:t>Jiaqi</a:t>
            </a:r>
            <a:r>
              <a:rPr lang="en-US" dirty="0">
                <a:solidFill>
                  <a:schemeClr val="tx1"/>
                </a:solidFill>
                <a:latin typeface="Times New Roman" charset="0"/>
              </a:rPr>
              <a:t> Yan, Dong </a:t>
            </a:r>
            <a:r>
              <a:rPr lang="en-US" dirty="0" err="1">
                <a:solidFill>
                  <a:schemeClr val="tx1"/>
                </a:solidFill>
                <a:latin typeface="Times New Roman" charset="0"/>
              </a:rPr>
              <a:t>Jin</a:t>
            </a:r>
            <a:r>
              <a:rPr lang="en-US" dirty="0">
                <a:solidFill>
                  <a:schemeClr val="tx1"/>
                </a:solidFill>
                <a:latin typeface="Times New Roman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Times New Roman" charset="0"/>
              </a:rPr>
              <a:t>DSSnet</a:t>
            </a:r>
            <a:r>
              <a:rPr lang="en-US" dirty="0">
                <a:solidFill>
                  <a:schemeClr val="tx1"/>
                </a:solidFill>
                <a:latin typeface="Times New Roman" charset="0"/>
              </a:rPr>
              <a:t>: A Smart Grid Modeling Platform Combining Electrical Power Distribution System Simulation and Software Defined Networking Emulation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charset="0"/>
              </a:rPr>
              <a:t>Christopher Hannon, Neil Getty: Heterogeneous Distributed Embedded Linux System for Hardware-in-the-Loop Smart Grid Testbed</a:t>
            </a:r>
          </a:p>
        </p:txBody>
      </p:sp>
      <p:pic>
        <p:nvPicPr>
          <p:cNvPr id="95" name="图片 1">
            <a:extLst>
              <a:ext uri="{FF2B5EF4-FFF2-40B4-BE49-F238E27FC236}">
                <a16:creationId xmlns:a16="http://schemas.microsoft.com/office/drawing/2014/main" id="{85A69418-E0D7-BD4C-9043-06435A6B1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56" y="1724136"/>
            <a:ext cx="4838700" cy="1081147"/>
          </a:xfrm>
          <a:prstGeom prst="rect">
            <a:avLst/>
          </a:prstGeom>
        </p:spPr>
      </p:pic>
      <p:pic>
        <p:nvPicPr>
          <p:cNvPr id="1028" name="Picture 4" descr="https://lh3.googleusercontent.com/7FJi-Dj9AdZK-SYUFUU3xoeJZtj5T8aB9NfxHmls24nAC4J6C5ovc-QXEYWpDxo85TWrAywwGpUFrEPSWiHvyRVaouqnO8yFD3K6Mjk9gqrvqIKnioaN-z4KNXJ9yHw5FH2v0iNfQvs">
            <a:extLst>
              <a:ext uri="{FF2B5EF4-FFF2-40B4-BE49-F238E27FC236}">
                <a16:creationId xmlns:a16="http://schemas.microsoft.com/office/drawing/2014/main" id="{99614716-DEEA-6D43-9515-4FBB1C826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94" y="4065627"/>
            <a:ext cx="9557006" cy="7167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C77ED4-FFD1-8E45-8F2E-B272B0AF50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78" t="4362" r="15548" b="6167"/>
          <a:stretch/>
        </p:blipFill>
        <p:spPr>
          <a:xfrm>
            <a:off x="8702687" y="25298400"/>
            <a:ext cx="7130700" cy="63991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721361-DB66-FF4E-9946-36CF248CA7A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9447" b="34291"/>
          <a:stretch/>
        </p:blipFill>
        <p:spPr>
          <a:xfrm>
            <a:off x="8324268" y="12813342"/>
            <a:ext cx="12706932" cy="2807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E02F929-17CC-DA46-BB92-D9C438C7E9D1}"/>
              </a:ext>
            </a:extLst>
          </p:cNvPr>
          <p:cNvSpPr txBox="1"/>
          <p:nvPr/>
        </p:nvSpPr>
        <p:spPr>
          <a:xfrm>
            <a:off x="17297400" y="4712899"/>
            <a:ext cx="3816905" cy="830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t" altLang="en-US" dirty="0"/>
              <a:t>⟵</a:t>
            </a:r>
            <a:r>
              <a:rPr lang="en-US" dirty="0"/>
              <a:t> </a:t>
            </a:r>
            <a:r>
              <a:rPr lang="en-US" sz="3000" b="1" dirty="0"/>
              <a:t>Virtual Time Manager</a:t>
            </a:r>
            <a:r>
              <a:rPr lang="en-US" sz="3000" dirty="0"/>
              <a:t> contains two subprocesses: </a:t>
            </a:r>
          </a:p>
          <a:p>
            <a:endParaRPr lang="en-US" dirty="0"/>
          </a:p>
          <a:p>
            <a:pPr marL="457200" indent="-457200">
              <a:buAutoNum type="arabicPeriod"/>
            </a:pPr>
            <a:r>
              <a:rPr lang="en-US" sz="2800" dirty="0"/>
              <a:t>The green part of the diagram represents the host activity.</a:t>
            </a:r>
            <a:r>
              <a:rPr lang="zh-Hant" altLang="en-US" sz="2800" dirty="0"/>
              <a:t> </a:t>
            </a:r>
            <a:r>
              <a:rPr lang="en-US" altLang="zh-Hant" sz="2800" dirty="0"/>
              <a:t>The host can be either a Controller, a Switch or a Sensor.</a:t>
            </a:r>
          </a:p>
          <a:p>
            <a:pPr marL="457200" indent="-457200">
              <a:buAutoNum type="arabicPeriod"/>
            </a:pPr>
            <a:endParaRPr lang="en-US" sz="2800" dirty="0"/>
          </a:p>
          <a:p>
            <a:pPr marL="457200" indent="-457200">
              <a:buAutoNum type="arabicPeriod"/>
            </a:pPr>
            <a:r>
              <a:rPr lang="en-US" sz="2800" dirty="0"/>
              <a:t>The red part of the diagram represents the Network Coordinator (NC) which handles all pausing, resuming and other network communications.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955885-D30E-B449-A359-D5BC1151D9F0}"/>
              </a:ext>
            </a:extLst>
          </p:cNvPr>
          <p:cNvSpPr txBox="1"/>
          <p:nvPr/>
        </p:nvSpPr>
        <p:spPr>
          <a:xfrm>
            <a:off x="8534400" y="15367337"/>
            <a:ext cx="12360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↑ The flow diagram represents the overview of distributed algorithm within the kernel module, VTGPIO, layer.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7BD827-7CB8-344B-8E61-D2EEC19C694F}"/>
              </a:ext>
            </a:extLst>
          </p:cNvPr>
          <p:cNvSpPr txBox="1"/>
          <p:nvPr/>
        </p:nvSpPr>
        <p:spPr>
          <a:xfrm>
            <a:off x="16517806" y="25183938"/>
            <a:ext cx="451339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t" altLang="en-US" sz="2800" dirty="0"/>
              <a:t>⟵</a:t>
            </a:r>
            <a:r>
              <a:rPr lang="en-US" altLang="zh-Hant" sz="2800" dirty="0"/>
              <a:t> Architecture of distributed system composed of 3 communication channels: Ethernet, wireless management, and direct hardware connection with general purpose and router Linux hardware.</a:t>
            </a:r>
            <a:endParaRPr lang="en-US" sz="2800" dirty="0"/>
          </a:p>
          <a:p>
            <a:r>
              <a:rPr lang="en-US" sz="2600" i="1" dirty="0"/>
              <a:t>The top node</a:t>
            </a:r>
            <a:r>
              <a:rPr lang="en-US" sz="2600" dirty="0"/>
              <a:t>             </a:t>
            </a:r>
          </a:p>
          <a:p>
            <a:r>
              <a:rPr lang="en-US" sz="2600" dirty="0"/>
              <a:t>Monitoring machine which is not in Virtual Time.</a:t>
            </a:r>
            <a:br>
              <a:rPr lang="en-US" sz="2600" i="1" dirty="0"/>
            </a:br>
            <a:r>
              <a:rPr lang="en-US" sz="2600" i="1" dirty="0"/>
              <a:t>The bottom nodes</a:t>
            </a:r>
          </a:p>
          <a:p>
            <a:r>
              <a:rPr lang="en-US" sz="2600" dirty="0"/>
              <a:t>Embedded Linux devices</a:t>
            </a:r>
          </a:p>
          <a:p>
            <a:r>
              <a:rPr lang="en-US" sz="2600" dirty="0"/>
              <a:t>          </a:t>
            </a:r>
            <a:r>
              <a:rPr lang="en-US" sz="2600" i="1" dirty="0"/>
              <a:t>wireless and  wired </a:t>
            </a:r>
            <a:r>
              <a:rPr lang="en-US" sz="2600" dirty="0"/>
              <a:t>indicate the connection between switches, router and nodes</a:t>
            </a:r>
          </a:p>
        </p:txBody>
      </p:sp>
      <p:pic>
        <p:nvPicPr>
          <p:cNvPr id="21" name="Picture 4" descr="https://lh6.googleusercontent.com/15b149S6bcvrkEcq5MEQxbBF5zUdHB-3QW9RfTwKGHKn8OwF9iZ5YWRPHpTMYzyEEYs-pQdYOVW3bAMYyBHkkPFoluzsiZf8_XfQI925ldMkboz6wWPzCzuiG58TWZPdYyqGeVZjrdXW9A">
            <a:extLst>
              <a:ext uri="{FF2B5EF4-FFF2-40B4-BE49-F238E27FC236}">
                <a16:creationId xmlns:a16="http://schemas.microsoft.com/office/drawing/2014/main" id="{D2DCB1B4-351A-0845-A83A-C87CFA0B8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8672" y="28586944"/>
            <a:ext cx="595128" cy="59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s://lh6.googleusercontent.com/15b149S6bcvrkEcq5MEQxbBF5zUdHB-3QW9RfTwKGHKn8OwF9iZ5YWRPHpTMYzyEEYs-pQdYOVW3bAMYyBHkkPFoluzsiZf8_XfQI925ldMkboz6wWPzCzuiG58TWZPdYyqGeVZjrdXW9A">
            <a:extLst>
              <a:ext uri="{FF2B5EF4-FFF2-40B4-BE49-F238E27FC236}">
                <a16:creationId xmlns:a16="http://schemas.microsoft.com/office/drawing/2014/main" id="{FFCC1B71-F72D-1A46-B5E2-E42B2836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3154" y="29794200"/>
            <a:ext cx="580246" cy="58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6.googleusercontent.com/fDRHIzgVH5KUDmZbFN-CDVwWjyL5qdzDSWyktPT4nHG7njuiAh5Rudb4JeVaz6ofWeYKPVEsK6KPoWgstLWlGTYAQn4Tl6XtPoK79qGmuRzEXR-xYgn9SA7oZ_ajmQWi0dY5OSv1x5tj4w">
            <a:extLst>
              <a:ext uri="{FF2B5EF4-FFF2-40B4-BE49-F238E27FC236}">
                <a16:creationId xmlns:a16="http://schemas.microsoft.com/office/drawing/2014/main" id="{074A3307-FC73-7E42-BCB1-5D312D10D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0200" y="30720775"/>
            <a:ext cx="335579" cy="29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B2D9F44-1100-AD40-B0F9-FBF36FEEB456}"/>
              </a:ext>
            </a:extLst>
          </p:cNvPr>
          <p:cNvSpPr txBox="1"/>
          <p:nvPr/>
        </p:nvSpPr>
        <p:spPr>
          <a:xfrm>
            <a:off x="17983199" y="18056959"/>
            <a:ext cx="313110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t" altLang="en-US" sz="2800" dirty="0"/>
              <a:t>⟵</a:t>
            </a:r>
            <a:r>
              <a:rPr lang="en-US" altLang="zh-Hant" sz="2800" dirty="0"/>
              <a:t> The relationship between distributed systems.</a:t>
            </a:r>
          </a:p>
          <a:p>
            <a:endParaRPr lang="en-US" sz="2800" dirty="0"/>
          </a:p>
          <a:p>
            <a:r>
              <a:rPr lang="en-US" sz="2800" dirty="0"/>
              <a:t>Each node has 2 major layers: Virtual Time Manager and Virtual Time kernel.</a:t>
            </a:r>
          </a:p>
          <a:p>
            <a:endParaRPr lang="en-US" sz="2800" dirty="0"/>
          </a:p>
          <a:p>
            <a:r>
              <a:rPr lang="en-US" sz="2800" dirty="0"/>
              <a:t>They are all connected using </a:t>
            </a:r>
            <a:r>
              <a:rPr lang="en-US" altLang="zh-Hant" sz="2800" dirty="0"/>
              <a:t>Ethernet, wireless networking, and direct hardware connection.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C3BD53-52D8-0E40-A281-900A84C12F9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754" t="8807" b="2372"/>
          <a:stretch/>
        </p:blipFill>
        <p:spPr>
          <a:xfrm>
            <a:off x="8229600" y="18233211"/>
            <a:ext cx="9868834" cy="67603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0EACC3-9E64-BB48-8F3F-916AFAF03A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8752" y="19938878"/>
            <a:ext cx="5067483" cy="33783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2735D5-D8F7-4548-A95A-D0BB430995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06274" y="12962943"/>
            <a:ext cx="5184659" cy="34564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04B7BF-FEF1-3542-881B-8ED3A9C1FD1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7956" y="25527000"/>
            <a:ext cx="4086537" cy="2314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082A509-636C-D44A-8018-8F14732F7F9E}"/>
              </a:ext>
            </a:extLst>
          </p:cNvPr>
          <p:cNvSpPr txBox="1"/>
          <p:nvPr/>
        </p:nvSpPr>
        <p:spPr>
          <a:xfrm>
            <a:off x="762000" y="23545800"/>
            <a:ext cx="65313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↑ Host to NC: The overhead between Host and  Network Coordinator </a:t>
            </a:r>
          </a:p>
          <a:p>
            <a:pPr algn="just"/>
            <a:r>
              <a:rPr lang="en-US" dirty="0"/>
              <a:t>NC to VTGPIO: The overhead between Network Coordinator and  Kernel Module.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DC22F9-8384-5741-9F83-4D5A5670262B}"/>
              </a:ext>
            </a:extLst>
          </p:cNvPr>
          <p:cNvSpPr txBox="1"/>
          <p:nvPr/>
        </p:nvSpPr>
        <p:spPr>
          <a:xfrm>
            <a:off x="5213730" y="25527000"/>
            <a:ext cx="20796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t" altLang="en-US" dirty="0"/>
              <a:t>⟵</a:t>
            </a:r>
            <a:r>
              <a:rPr lang="en-US" altLang="zh-Hant" dirty="0"/>
              <a:t> </a:t>
            </a:r>
            <a:r>
              <a:rPr lang="en-US" altLang="zh-Hant" dirty="0" err="1"/>
              <a:t>iPerf</a:t>
            </a:r>
            <a:r>
              <a:rPr lang="en-US" altLang="zh-Hant" dirty="0"/>
              <a:t> Benchmarking result:</a:t>
            </a:r>
          </a:p>
          <a:p>
            <a:r>
              <a:rPr lang="en-US" altLang="zh-Hant" dirty="0"/>
              <a:t>Top: Not in Virtual Time (VT ) </a:t>
            </a:r>
          </a:p>
          <a:p>
            <a:r>
              <a:rPr lang="en-US" altLang="zh-Hant" dirty="0"/>
              <a:t>Bottom: In VT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1D4D3B-A350-3344-9A88-38DCF12A47A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06273" y="16454893"/>
            <a:ext cx="5149961" cy="34333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4202</TotalTime>
  <Words>350</Words>
  <Application>Microsoft Macintosh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ＭＳ Ｐゴシック</vt:lpstr>
      <vt:lpstr>Times New Roman</vt:lpstr>
      <vt:lpstr>Default Design</vt:lpstr>
      <vt:lpstr>PowerPoint Presentation</vt:lpstr>
    </vt:vector>
  </TitlesOfParts>
  <Company>Genigraphics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 x 36 poster template</dc:title>
  <dc:creator>Jay Larson</dc:creator>
  <dc:description>Call us at 1-800-790-4001_x000d_
www.genigraphics.com</dc:description>
  <cp:lastModifiedBy>Brian Liu</cp:lastModifiedBy>
  <cp:revision>173</cp:revision>
  <cp:lastPrinted>2000-08-03T00:31:24Z</cp:lastPrinted>
  <dcterms:created xsi:type="dcterms:W3CDTF">2011-05-08T17:15:18Z</dcterms:created>
  <dcterms:modified xsi:type="dcterms:W3CDTF">2018-04-20T16:58:56Z</dcterms:modified>
</cp:coreProperties>
</file>