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20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4B7B-E98B-E443-A604-F540B4B562E0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5528-0C59-0845-8AC8-EE0E6202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6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4B7B-E98B-E443-A604-F540B4B562E0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5528-0C59-0845-8AC8-EE0E6202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4B7B-E98B-E443-A604-F540B4B562E0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5528-0C59-0845-8AC8-EE0E6202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5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4B7B-E98B-E443-A604-F540B4B562E0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5528-0C59-0845-8AC8-EE0E6202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9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4B7B-E98B-E443-A604-F540B4B562E0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5528-0C59-0845-8AC8-EE0E6202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4B7B-E98B-E443-A604-F540B4B562E0}" type="datetimeFigureOut">
              <a:rPr lang="en-US" smtClean="0"/>
              <a:t>8/28/16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5528-0C59-0845-8AC8-EE0E6202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8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4B7B-E98B-E443-A604-F540B4B562E0}" type="datetimeFigureOut">
              <a:rPr lang="en-US" smtClean="0"/>
              <a:t>8/28/16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5528-0C59-0845-8AC8-EE0E6202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4B7B-E98B-E443-A604-F540B4B562E0}" type="datetimeFigureOut">
              <a:rPr lang="en-US" smtClean="0"/>
              <a:t>8/28/16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5528-0C59-0845-8AC8-EE0E6202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6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4B7B-E98B-E443-A604-F540B4B562E0}" type="datetimeFigureOut">
              <a:rPr lang="en-US" smtClean="0"/>
              <a:t>8/28/16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5528-0C59-0845-8AC8-EE0E6202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4B7B-E98B-E443-A604-F540B4B562E0}" type="datetimeFigureOut">
              <a:rPr lang="en-US" smtClean="0"/>
              <a:t>8/28/16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5528-0C59-0845-8AC8-EE0E6202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5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4B7B-E98B-E443-A604-F540B4B562E0}" type="datetimeFigureOut">
              <a:rPr lang="en-US" smtClean="0"/>
              <a:t>8/28/16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5528-0C59-0845-8AC8-EE0E6202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0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A4B7B-E98B-E443-A604-F540B4B562E0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B5528-0C59-0845-8AC8-EE0E6202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9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23415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(k) = (k + 1)  % M</a:t>
            </a:r>
          </a:p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(k) = (2</a:t>
            </a:r>
            <a:r>
              <a:rPr lang="en-US" sz="2200" i="1" baseline="30000" dirty="0" smtClean="0"/>
              <a:t>k</a:t>
            </a:r>
            <a:r>
              <a:rPr lang="en-US" sz="2200" i="1" dirty="0" smtClean="0"/>
              <a:t>) % M</a:t>
            </a:r>
            <a:endParaRPr lang="en-US" sz="2200" i="1" dirty="0"/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735075"/>
              </p:ext>
            </p:extLst>
          </p:nvPr>
        </p:nvGraphicFramePr>
        <p:xfrm>
          <a:off x="152400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872637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299784"/>
              </p:ext>
            </p:extLst>
          </p:nvPr>
        </p:nvGraphicFramePr>
        <p:xfrm>
          <a:off x="618863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674535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7432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28915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(k) = (k + 1)  % M</a:t>
            </a:r>
          </a:p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(k) = (2</a:t>
            </a:r>
            <a:r>
              <a:rPr lang="en-US" sz="2200" i="1" baseline="30000" dirty="0" smtClean="0"/>
              <a:t>k</a:t>
            </a:r>
            <a:r>
              <a:rPr lang="en-US" sz="2200" i="1" dirty="0" smtClean="0"/>
              <a:t>) % M</a:t>
            </a:r>
            <a:endParaRPr lang="en-US" sz="2200" i="1" dirty="0"/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36472"/>
              </p:ext>
            </p:extLst>
          </p:nvPr>
        </p:nvGraphicFramePr>
        <p:xfrm>
          <a:off x="1524001" y="1406338"/>
          <a:ext cx="1105647" cy="342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916373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57681"/>
              </p:ext>
            </p:extLst>
          </p:nvPr>
        </p:nvGraphicFramePr>
        <p:xfrm>
          <a:off x="6188634" y="1406338"/>
          <a:ext cx="1105647" cy="342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18114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Insert(7)</a:t>
            </a:r>
            <a:endParaRPr lang="en-US" sz="2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090152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28915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(k) = (k + 1)  % M</a:t>
            </a:r>
          </a:p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(k) = (2</a:t>
            </a:r>
            <a:r>
              <a:rPr lang="en-US" sz="2200" i="1" baseline="30000" dirty="0" smtClean="0"/>
              <a:t>k</a:t>
            </a:r>
            <a:r>
              <a:rPr lang="en-US" sz="2200" i="1" dirty="0" smtClean="0"/>
              <a:t>) % M</a:t>
            </a:r>
            <a:endParaRPr lang="en-US" sz="2200" i="1" dirty="0"/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225754"/>
              </p:ext>
            </p:extLst>
          </p:nvPr>
        </p:nvGraphicFramePr>
        <p:xfrm>
          <a:off x="1524001" y="1406338"/>
          <a:ext cx="1105647" cy="342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71528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57929"/>
              </p:ext>
            </p:extLst>
          </p:nvPr>
        </p:nvGraphicFramePr>
        <p:xfrm>
          <a:off x="6188634" y="1406338"/>
          <a:ext cx="1105647" cy="342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9397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Insert(</a:t>
            </a:r>
            <a:r>
              <a:rPr lang="en-US" sz="2200" b="1" dirty="0" smtClean="0">
                <a:solidFill>
                  <a:srgbClr val="008000"/>
                </a:solidFill>
              </a:rPr>
              <a:t>12</a:t>
            </a:r>
            <a:r>
              <a:rPr lang="en-US" sz="2200" b="1" dirty="0" smtClean="0"/>
              <a:t>)</a:t>
            </a:r>
            <a:endParaRPr lang="en-US" sz="2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22852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solidFill>
                  <a:srgbClr val="008000"/>
                </a:solidFill>
              </a:rPr>
              <a:t>H</a:t>
            </a:r>
            <a:r>
              <a:rPr lang="en-US" sz="2200" i="1" baseline="-25000" dirty="0" smtClean="0">
                <a:solidFill>
                  <a:srgbClr val="008000"/>
                </a:solidFill>
              </a:rPr>
              <a:t>1</a:t>
            </a:r>
            <a:r>
              <a:rPr lang="en-US" sz="2200" i="1" dirty="0" smtClean="0">
                <a:solidFill>
                  <a:srgbClr val="008000"/>
                </a:solidFill>
              </a:rPr>
              <a:t>(12) = (12 + 1)  % 5 = 3 </a:t>
            </a:r>
          </a:p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(k) = (2</a:t>
            </a:r>
            <a:r>
              <a:rPr lang="en-US" sz="2200" i="1" baseline="30000" dirty="0" smtClean="0"/>
              <a:t>k</a:t>
            </a:r>
            <a:r>
              <a:rPr lang="en-US" sz="2200" i="1" dirty="0" smtClean="0"/>
              <a:t>) % M</a:t>
            </a:r>
            <a:endParaRPr lang="en-US" sz="2200" i="1" dirty="0"/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173146"/>
              </p:ext>
            </p:extLst>
          </p:nvPr>
        </p:nvGraphicFramePr>
        <p:xfrm>
          <a:off x="1524001" y="1406338"/>
          <a:ext cx="1105647" cy="342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28770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11153"/>
              </p:ext>
            </p:extLst>
          </p:nvPr>
        </p:nvGraphicFramePr>
        <p:xfrm>
          <a:off x="6188634" y="1406338"/>
          <a:ext cx="1105647" cy="342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849693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Insert(12)</a:t>
            </a:r>
            <a:endParaRPr lang="en-US" sz="2200" b="1" baseline="-25000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524001" y="3161947"/>
            <a:ext cx="1060824" cy="1131794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190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solidFill>
                  <a:srgbClr val="008000"/>
                </a:solidFill>
              </a:rPr>
              <a:t>H</a:t>
            </a:r>
            <a:r>
              <a:rPr lang="en-US" sz="2200" i="1" baseline="-25000" dirty="0" smtClean="0">
                <a:solidFill>
                  <a:srgbClr val="008000"/>
                </a:solidFill>
              </a:rPr>
              <a:t>1</a:t>
            </a:r>
            <a:r>
              <a:rPr lang="en-US" sz="2200" i="1" dirty="0" smtClean="0">
                <a:solidFill>
                  <a:srgbClr val="008000"/>
                </a:solidFill>
              </a:rPr>
              <a:t>(12) = (12 + 1)  % 5 = 3 </a:t>
            </a:r>
          </a:p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(k) = (2</a:t>
            </a:r>
            <a:r>
              <a:rPr lang="en-US" sz="2200" i="1" baseline="30000" dirty="0" smtClean="0"/>
              <a:t>k</a:t>
            </a:r>
            <a:r>
              <a:rPr lang="en-US" sz="2200" i="1" dirty="0" smtClean="0"/>
              <a:t>) % M</a:t>
            </a:r>
            <a:endParaRPr lang="en-US" sz="2200" i="1" dirty="0"/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52176"/>
              </p:ext>
            </p:extLst>
          </p:nvPr>
        </p:nvGraphicFramePr>
        <p:xfrm>
          <a:off x="1524001" y="1406338"/>
          <a:ext cx="1105647" cy="342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15097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178055"/>
              </p:ext>
            </p:extLst>
          </p:nvPr>
        </p:nvGraphicFramePr>
        <p:xfrm>
          <a:off x="6188634" y="1406338"/>
          <a:ext cx="1105647" cy="342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707636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Insert(12)</a:t>
            </a:r>
            <a:endParaRPr lang="en-US" sz="2200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584825" y="3466233"/>
            <a:ext cx="106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7198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(k) = (k + 1)  % M</a:t>
            </a:r>
          </a:p>
          <a:p>
            <a:r>
              <a:rPr lang="en-US" sz="2200" i="1" dirty="0" smtClean="0">
                <a:solidFill>
                  <a:srgbClr val="008000"/>
                </a:solidFill>
              </a:rPr>
              <a:t>H</a:t>
            </a:r>
            <a:r>
              <a:rPr lang="en-US" sz="2200" i="1" baseline="-25000" dirty="0" smtClean="0">
                <a:solidFill>
                  <a:srgbClr val="008000"/>
                </a:solidFill>
              </a:rPr>
              <a:t>2</a:t>
            </a:r>
            <a:r>
              <a:rPr lang="en-US" sz="2200" i="1" dirty="0" smtClean="0">
                <a:solidFill>
                  <a:srgbClr val="008000"/>
                </a:solidFill>
              </a:rPr>
              <a:t>(7) = (2</a:t>
            </a:r>
            <a:r>
              <a:rPr lang="en-US" sz="2200" i="1" baseline="30000" dirty="0">
                <a:solidFill>
                  <a:srgbClr val="008000"/>
                </a:solidFill>
              </a:rPr>
              <a:t>7</a:t>
            </a:r>
            <a:r>
              <a:rPr lang="en-US" sz="2200" i="1" dirty="0" smtClean="0">
                <a:solidFill>
                  <a:srgbClr val="008000"/>
                </a:solidFill>
              </a:rPr>
              <a:t>) % 5 = 3 </a:t>
            </a:r>
            <a:endParaRPr lang="en-US" sz="2200" i="1" dirty="0">
              <a:solidFill>
                <a:srgbClr val="008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183582"/>
              </p:ext>
            </p:extLst>
          </p:nvPr>
        </p:nvGraphicFramePr>
        <p:xfrm>
          <a:off x="1524001" y="1406338"/>
          <a:ext cx="1105647" cy="342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16456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932983"/>
              </p:ext>
            </p:extLst>
          </p:nvPr>
        </p:nvGraphicFramePr>
        <p:xfrm>
          <a:off x="6188634" y="1406338"/>
          <a:ext cx="1105647" cy="342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75437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Insert(12)</a:t>
            </a:r>
            <a:endParaRPr lang="en-US" sz="2200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584825" y="3466233"/>
            <a:ext cx="106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</a:rPr>
              <a:t>7</a:t>
            </a:r>
            <a:endParaRPr lang="en-US" sz="2800" dirty="0">
              <a:solidFill>
                <a:srgbClr val="008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421777" y="3735797"/>
            <a:ext cx="255494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663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(k) = (k + 1)  % M</a:t>
            </a:r>
          </a:p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(k) = (2</a:t>
            </a:r>
            <a:r>
              <a:rPr lang="en-US" sz="2200" i="1" baseline="30000" dirty="0" smtClean="0"/>
              <a:t>k</a:t>
            </a:r>
            <a:r>
              <a:rPr lang="en-US" sz="2200" i="1" dirty="0" smtClean="0"/>
              <a:t>) % M</a:t>
            </a:r>
            <a:endParaRPr lang="en-US" sz="2200" i="1" dirty="0"/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353559"/>
              </p:ext>
            </p:extLst>
          </p:nvPr>
        </p:nvGraphicFramePr>
        <p:xfrm>
          <a:off x="1524001" y="1406338"/>
          <a:ext cx="1105647" cy="342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675931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81872"/>
              </p:ext>
            </p:extLst>
          </p:nvPr>
        </p:nvGraphicFramePr>
        <p:xfrm>
          <a:off x="6188634" y="1406338"/>
          <a:ext cx="1105647" cy="34511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69690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Insert(</a:t>
            </a:r>
            <a:r>
              <a:rPr lang="en-US" sz="2200" b="1" dirty="0" smtClean="0">
                <a:solidFill>
                  <a:srgbClr val="008000"/>
                </a:solidFill>
              </a:rPr>
              <a:t>22</a:t>
            </a:r>
            <a:r>
              <a:rPr lang="en-US" sz="2200" b="1" dirty="0" smtClean="0"/>
              <a:t>)</a:t>
            </a:r>
            <a:endParaRPr lang="en-US" sz="2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400808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solidFill>
                  <a:srgbClr val="008000"/>
                </a:solidFill>
              </a:rPr>
              <a:t>H</a:t>
            </a:r>
            <a:r>
              <a:rPr lang="en-US" sz="2200" i="1" baseline="-25000" dirty="0" smtClean="0">
                <a:solidFill>
                  <a:srgbClr val="008000"/>
                </a:solidFill>
              </a:rPr>
              <a:t>1</a:t>
            </a:r>
            <a:r>
              <a:rPr lang="en-US" sz="2200" i="1" dirty="0" smtClean="0">
                <a:solidFill>
                  <a:srgbClr val="008000"/>
                </a:solidFill>
              </a:rPr>
              <a:t>(22) = (22 + 1)  % 5 = 3</a:t>
            </a:r>
          </a:p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(k) = (2</a:t>
            </a:r>
            <a:r>
              <a:rPr lang="en-US" sz="2200" i="1" baseline="30000" dirty="0" smtClean="0"/>
              <a:t>k</a:t>
            </a:r>
            <a:r>
              <a:rPr lang="en-US" sz="2200" i="1" dirty="0" smtClean="0"/>
              <a:t>) % M</a:t>
            </a:r>
            <a:endParaRPr lang="en-US" sz="2200" i="1" dirty="0"/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325923"/>
              </p:ext>
            </p:extLst>
          </p:nvPr>
        </p:nvGraphicFramePr>
        <p:xfrm>
          <a:off x="1524001" y="1406338"/>
          <a:ext cx="1105647" cy="342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74340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94158"/>
              </p:ext>
            </p:extLst>
          </p:nvPr>
        </p:nvGraphicFramePr>
        <p:xfrm>
          <a:off x="6188634" y="1406338"/>
          <a:ext cx="1105647" cy="34511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24847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Insert(22)</a:t>
            </a:r>
            <a:endParaRPr lang="en-US" sz="2200" b="1" baseline="-25000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524001" y="3161947"/>
            <a:ext cx="1060824" cy="1131794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93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solidFill>
                  <a:srgbClr val="008000"/>
                </a:solidFill>
              </a:rPr>
              <a:t>H</a:t>
            </a:r>
            <a:r>
              <a:rPr lang="en-US" sz="2200" i="1" baseline="-25000" dirty="0" smtClean="0">
                <a:solidFill>
                  <a:srgbClr val="008000"/>
                </a:solidFill>
              </a:rPr>
              <a:t>1</a:t>
            </a:r>
            <a:r>
              <a:rPr lang="en-US" sz="2200" i="1" dirty="0" smtClean="0">
                <a:solidFill>
                  <a:srgbClr val="008000"/>
                </a:solidFill>
              </a:rPr>
              <a:t>(22) = (22 + 1)  % 5 = 3</a:t>
            </a:r>
          </a:p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(k) = (2</a:t>
            </a:r>
            <a:r>
              <a:rPr lang="en-US" sz="2200" i="1" baseline="30000" dirty="0" smtClean="0"/>
              <a:t>k</a:t>
            </a:r>
            <a:r>
              <a:rPr lang="en-US" sz="2200" i="1" dirty="0" smtClean="0"/>
              <a:t>) % M</a:t>
            </a:r>
            <a:endParaRPr lang="en-US" sz="2200" i="1" dirty="0"/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004779"/>
              </p:ext>
            </p:extLst>
          </p:nvPr>
        </p:nvGraphicFramePr>
        <p:xfrm>
          <a:off x="1524001" y="1406338"/>
          <a:ext cx="1105647" cy="342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22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4973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15993"/>
              </p:ext>
            </p:extLst>
          </p:nvPr>
        </p:nvGraphicFramePr>
        <p:xfrm>
          <a:off x="6188634" y="1406338"/>
          <a:ext cx="1105647" cy="34511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026571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Insert(22)</a:t>
            </a:r>
            <a:endParaRPr lang="en-US" sz="2200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2584825" y="3466233"/>
            <a:ext cx="106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431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(k) = (k + 1)  % M</a:t>
            </a:r>
          </a:p>
          <a:p>
            <a:r>
              <a:rPr lang="en-US" sz="2200" i="1" dirty="0" smtClean="0">
                <a:solidFill>
                  <a:srgbClr val="008000"/>
                </a:solidFill>
              </a:rPr>
              <a:t>H</a:t>
            </a:r>
            <a:r>
              <a:rPr lang="en-US" sz="2200" i="1" baseline="-25000" dirty="0" smtClean="0">
                <a:solidFill>
                  <a:srgbClr val="008000"/>
                </a:solidFill>
              </a:rPr>
              <a:t>2</a:t>
            </a:r>
            <a:r>
              <a:rPr lang="en-US" sz="2200" i="1" dirty="0" smtClean="0">
                <a:solidFill>
                  <a:srgbClr val="008000"/>
                </a:solidFill>
              </a:rPr>
              <a:t>(12) = (2</a:t>
            </a:r>
            <a:r>
              <a:rPr lang="en-US" sz="2200" i="1" baseline="30000" dirty="0" smtClean="0">
                <a:solidFill>
                  <a:srgbClr val="008000"/>
                </a:solidFill>
              </a:rPr>
              <a:t>12</a:t>
            </a:r>
            <a:r>
              <a:rPr lang="en-US" sz="2200" i="1" dirty="0" smtClean="0">
                <a:solidFill>
                  <a:srgbClr val="008000"/>
                </a:solidFill>
              </a:rPr>
              <a:t>) % 5 = 1 </a:t>
            </a:r>
            <a:endParaRPr lang="en-US" sz="2200" i="1" dirty="0">
              <a:solidFill>
                <a:srgbClr val="008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460350"/>
              </p:ext>
            </p:extLst>
          </p:nvPr>
        </p:nvGraphicFramePr>
        <p:xfrm>
          <a:off x="1524001" y="1406338"/>
          <a:ext cx="1105647" cy="342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701036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841192"/>
              </p:ext>
            </p:extLst>
          </p:nvPr>
        </p:nvGraphicFramePr>
        <p:xfrm>
          <a:off x="6188634" y="1406338"/>
          <a:ext cx="1105647" cy="34511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662472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Insert(22)</a:t>
            </a:r>
            <a:endParaRPr lang="en-US" sz="2200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2584825" y="3466233"/>
            <a:ext cx="106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</a:rPr>
              <a:t>12</a:t>
            </a:r>
            <a:endParaRPr lang="en-US" sz="2800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421777" y="2358441"/>
            <a:ext cx="2554940" cy="137735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063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(k) = (k + 1)  % M</a:t>
            </a:r>
          </a:p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(k) = (2</a:t>
            </a:r>
            <a:r>
              <a:rPr lang="en-US" sz="2200" i="1" baseline="30000" dirty="0" smtClean="0"/>
              <a:t>k</a:t>
            </a:r>
            <a:r>
              <a:rPr lang="en-US" sz="2200" i="1" dirty="0" smtClean="0"/>
              <a:t>) % M</a:t>
            </a:r>
            <a:endParaRPr lang="en-US" sz="2200" i="1" dirty="0"/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933026"/>
              </p:ext>
            </p:extLst>
          </p:nvPr>
        </p:nvGraphicFramePr>
        <p:xfrm>
          <a:off x="1524001" y="1406338"/>
          <a:ext cx="1105647" cy="342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513052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30425"/>
              </p:ext>
            </p:extLst>
          </p:nvPr>
        </p:nvGraphicFramePr>
        <p:xfrm>
          <a:off x="6188634" y="1406338"/>
          <a:ext cx="1105647" cy="34818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23158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Insert(22)</a:t>
            </a:r>
            <a:endParaRPr lang="en-US" sz="2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28936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23415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(k) = (k + 1)  % M</a:t>
            </a:r>
          </a:p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(k) = (2</a:t>
            </a:r>
            <a:r>
              <a:rPr lang="en-US" sz="2200" i="1" baseline="30000" dirty="0" smtClean="0"/>
              <a:t>k</a:t>
            </a:r>
            <a:r>
              <a:rPr lang="en-US" sz="2200" i="1" dirty="0" smtClean="0"/>
              <a:t>) % M</a:t>
            </a:r>
            <a:endParaRPr lang="en-US" sz="2200" i="1" dirty="0"/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618535"/>
              </p:ext>
            </p:extLst>
          </p:nvPr>
        </p:nvGraphicFramePr>
        <p:xfrm>
          <a:off x="152400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569693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372862"/>
              </p:ext>
            </p:extLst>
          </p:nvPr>
        </p:nvGraphicFramePr>
        <p:xfrm>
          <a:off x="618863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314536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Insert(</a:t>
            </a:r>
            <a:r>
              <a:rPr lang="en-US" sz="2200" b="1" dirty="0" smtClean="0">
                <a:solidFill>
                  <a:srgbClr val="008000"/>
                </a:solidFill>
              </a:rPr>
              <a:t>2</a:t>
            </a:r>
            <a:r>
              <a:rPr lang="en-US" sz="2200" b="1" dirty="0" smtClean="0"/>
              <a:t>)</a:t>
            </a:r>
            <a:endParaRPr lang="en-US" sz="2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481588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(k) = (k + 1)  % M</a:t>
            </a:r>
          </a:p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(k) = (2</a:t>
            </a:r>
            <a:r>
              <a:rPr lang="en-US" sz="2200" i="1" baseline="30000" dirty="0" smtClean="0"/>
              <a:t>k</a:t>
            </a:r>
            <a:r>
              <a:rPr lang="en-US" sz="2200" i="1" dirty="0" smtClean="0"/>
              <a:t>) % M</a:t>
            </a:r>
            <a:endParaRPr lang="en-US" sz="2200" i="1" dirty="0"/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125992"/>
              </p:ext>
            </p:extLst>
          </p:nvPr>
        </p:nvGraphicFramePr>
        <p:xfrm>
          <a:off x="1524001" y="1406338"/>
          <a:ext cx="1105647" cy="342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949134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23224"/>
              </p:ext>
            </p:extLst>
          </p:nvPr>
        </p:nvGraphicFramePr>
        <p:xfrm>
          <a:off x="6188634" y="1406338"/>
          <a:ext cx="1105647" cy="34818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92391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Insert(</a:t>
            </a:r>
            <a:r>
              <a:rPr lang="en-US" sz="2200" b="1" dirty="0" smtClean="0">
                <a:solidFill>
                  <a:srgbClr val="008000"/>
                </a:solidFill>
              </a:rPr>
              <a:t>17</a:t>
            </a:r>
            <a:r>
              <a:rPr lang="en-US" sz="2200" b="1" dirty="0" smtClean="0"/>
              <a:t>)</a:t>
            </a:r>
            <a:endParaRPr lang="en-US" sz="2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403492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solidFill>
                  <a:srgbClr val="008000"/>
                </a:solidFill>
              </a:rPr>
              <a:t>H</a:t>
            </a:r>
            <a:r>
              <a:rPr lang="en-US" sz="2200" i="1" baseline="-25000" dirty="0" smtClean="0">
                <a:solidFill>
                  <a:srgbClr val="008000"/>
                </a:solidFill>
              </a:rPr>
              <a:t>1</a:t>
            </a:r>
            <a:r>
              <a:rPr lang="en-US" sz="2200" i="1" dirty="0" smtClean="0">
                <a:solidFill>
                  <a:srgbClr val="008000"/>
                </a:solidFill>
              </a:rPr>
              <a:t>(17) = (17 + 1)  % 5 = 3</a:t>
            </a:r>
          </a:p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(k) = (2</a:t>
            </a:r>
            <a:r>
              <a:rPr lang="en-US" sz="2200" i="1" baseline="30000" dirty="0" smtClean="0"/>
              <a:t>k</a:t>
            </a:r>
            <a:r>
              <a:rPr lang="en-US" sz="2200" i="1" dirty="0" smtClean="0"/>
              <a:t>) % M</a:t>
            </a:r>
            <a:endParaRPr lang="en-US" sz="2200" i="1" dirty="0"/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273420"/>
              </p:ext>
            </p:extLst>
          </p:nvPr>
        </p:nvGraphicFramePr>
        <p:xfrm>
          <a:off x="1524001" y="1406338"/>
          <a:ext cx="1105647" cy="342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990980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173244"/>
              </p:ext>
            </p:extLst>
          </p:nvPr>
        </p:nvGraphicFramePr>
        <p:xfrm>
          <a:off x="6188634" y="1406338"/>
          <a:ext cx="1105647" cy="34818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386819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Insert(17)</a:t>
            </a:r>
            <a:endParaRPr lang="en-US" sz="2200" b="1" baseline="-25000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524001" y="3161947"/>
            <a:ext cx="1060824" cy="1131794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18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solidFill>
                  <a:srgbClr val="008000"/>
                </a:solidFill>
              </a:rPr>
              <a:t>H</a:t>
            </a:r>
            <a:r>
              <a:rPr lang="en-US" sz="2200" i="1" baseline="-25000" dirty="0" smtClean="0">
                <a:solidFill>
                  <a:srgbClr val="008000"/>
                </a:solidFill>
              </a:rPr>
              <a:t>1</a:t>
            </a:r>
            <a:r>
              <a:rPr lang="en-US" sz="2200" i="1" dirty="0" smtClean="0">
                <a:solidFill>
                  <a:srgbClr val="008000"/>
                </a:solidFill>
              </a:rPr>
              <a:t>(17) = (17 + 1)  % 5 = 3</a:t>
            </a:r>
          </a:p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(k) = (2</a:t>
            </a:r>
            <a:r>
              <a:rPr lang="en-US" sz="2200" i="1" baseline="30000" dirty="0" smtClean="0"/>
              <a:t>k</a:t>
            </a:r>
            <a:r>
              <a:rPr lang="en-US" sz="2200" i="1" dirty="0" smtClean="0"/>
              <a:t>) % M</a:t>
            </a:r>
            <a:endParaRPr lang="en-US" sz="2200" i="1" dirty="0"/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806926"/>
              </p:ext>
            </p:extLst>
          </p:nvPr>
        </p:nvGraphicFramePr>
        <p:xfrm>
          <a:off x="1524001" y="1406338"/>
          <a:ext cx="1105647" cy="342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25032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192633"/>
              </p:ext>
            </p:extLst>
          </p:nvPr>
        </p:nvGraphicFramePr>
        <p:xfrm>
          <a:off x="6188634" y="1406338"/>
          <a:ext cx="1105647" cy="34818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715650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Insert(17)</a:t>
            </a:r>
            <a:endParaRPr lang="en-US" sz="2200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584825" y="3466233"/>
            <a:ext cx="106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en-US" sz="2800" dirty="0" smtClean="0"/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06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(k) = (k + 1)  % M</a:t>
            </a:r>
          </a:p>
          <a:p>
            <a:r>
              <a:rPr lang="en-US" sz="2200" i="1" dirty="0" smtClean="0">
                <a:solidFill>
                  <a:srgbClr val="008000"/>
                </a:solidFill>
              </a:rPr>
              <a:t>H</a:t>
            </a:r>
            <a:r>
              <a:rPr lang="en-US" sz="2200" i="1" baseline="-25000" dirty="0" smtClean="0">
                <a:solidFill>
                  <a:srgbClr val="008000"/>
                </a:solidFill>
              </a:rPr>
              <a:t>2</a:t>
            </a:r>
            <a:r>
              <a:rPr lang="en-US" sz="2200" i="1" dirty="0" smtClean="0">
                <a:solidFill>
                  <a:srgbClr val="008000"/>
                </a:solidFill>
              </a:rPr>
              <a:t>(22) = (2</a:t>
            </a:r>
            <a:r>
              <a:rPr lang="en-US" sz="2200" i="1" baseline="30000" dirty="0" smtClean="0">
                <a:solidFill>
                  <a:srgbClr val="008000"/>
                </a:solidFill>
              </a:rPr>
              <a:t>22</a:t>
            </a:r>
            <a:r>
              <a:rPr lang="en-US" sz="2200" i="1" dirty="0" smtClean="0">
                <a:solidFill>
                  <a:srgbClr val="008000"/>
                </a:solidFill>
              </a:rPr>
              <a:t>) % 5 = 4</a:t>
            </a:r>
            <a:endParaRPr lang="en-US" sz="2200" i="1" dirty="0">
              <a:solidFill>
                <a:srgbClr val="008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598280"/>
              </p:ext>
            </p:extLst>
          </p:nvPr>
        </p:nvGraphicFramePr>
        <p:xfrm>
          <a:off x="1524001" y="1406338"/>
          <a:ext cx="1105647" cy="342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67388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179311"/>
              </p:ext>
            </p:extLst>
          </p:nvPr>
        </p:nvGraphicFramePr>
        <p:xfrm>
          <a:off x="6188634" y="1406338"/>
          <a:ext cx="1105647" cy="34818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327310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Insert(17)</a:t>
            </a:r>
            <a:endParaRPr lang="en-US" sz="2200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584825" y="3466233"/>
            <a:ext cx="106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8000"/>
                </a:solidFill>
              </a:rPr>
              <a:t>2</a:t>
            </a:r>
            <a:r>
              <a:rPr lang="en-US" sz="2800" dirty="0" smtClean="0">
                <a:solidFill>
                  <a:srgbClr val="008000"/>
                </a:solidFill>
              </a:rPr>
              <a:t>2</a:t>
            </a:r>
            <a:endParaRPr lang="en-US" sz="2800" dirty="0">
              <a:solidFill>
                <a:srgbClr val="008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421777" y="3735797"/>
            <a:ext cx="2554940" cy="74297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188634" y="3989453"/>
            <a:ext cx="1060824" cy="1131794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51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(k) = (k + 1)  % M</a:t>
            </a:r>
          </a:p>
          <a:p>
            <a:r>
              <a:rPr lang="en-US" sz="2200" i="1" dirty="0" smtClean="0">
                <a:solidFill>
                  <a:srgbClr val="008000"/>
                </a:solidFill>
              </a:rPr>
              <a:t>H</a:t>
            </a:r>
            <a:r>
              <a:rPr lang="en-US" sz="2200" i="1" baseline="-25000" dirty="0" smtClean="0">
                <a:solidFill>
                  <a:srgbClr val="008000"/>
                </a:solidFill>
              </a:rPr>
              <a:t>2</a:t>
            </a:r>
            <a:r>
              <a:rPr lang="en-US" sz="2200" i="1" dirty="0" smtClean="0">
                <a:solidFill>
                  <a:srgbClr val="008000"/>
                </a:solidFill>
              </a:rPr>
              <a:t>(22) = (2</a:t>
            </a:r>
            <a:r>
              <a:rPr lang="en-US" sz="2200" i="1" baseline="30000" dirty="0" smtClean="0">
                <a:solidFill>
                  <a:srgbClr val="008000"/>
                </a:solidFill>
              </a:rPr>
              <a:t>22</a:t>
            </a:r>
            <a:r>
              <a:rPr lang="en-US" sz="2200" i="1" dirty="0" smtClean="0">
                <a:solidFill>
                  <a:srgbClr val="008000"/>
                </a:solidFill>
              </a:rPr>
              <a:t>) % 5 = 4</a:t>
            </a:r>
            <a:endParaRPr lang="en-US" sz="2200" i="1" dirty="0">
              <a:solidFill>
                <a:srgbClr val="008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35746"/>
              </p:ext>
            </p:extLst>
          </p:nvPr>
        </p:nvGraphicFramePr>
        <p:xfrm>
          <a:off x="1524001" y="1406338"/>
          <a:ext cx="1105647" cy="342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64916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338912"/>
              </p:ext>
            </p:extLst>
          </p:nvPr>
        </p:nvGraphicFramePr>
        <p:xfrm>
          <a:off x="6188634" y="1406338"/>
          <a:ext cx="1105647" cy="34818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22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531599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Insert(17)</a:t>
            </a:r>
            <a:endParaRPr lang="en-US" sz="2200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5090998" y="4272898"/>
            <a:ext cx="106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688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solidFill>
                  <a:srgbClr val="008000"/>
                </a:solidFill>
              </a:rPr>
              <a:t>H</a:t>
            </a:r>
            <a:r>
              <a:rPr lang="en-US" sz="2200" i="1" baseline="-25000" dirty="0" smtClean="0">
                <a:solidFill>
                  <a:srgbClr val="008000"/>
                </a:solidFill>
              </a:rPr>
              <a:t>1</a:t>
            </a:r>
            <a:r>
              <a:rPr lang="en-US" sz="2200" i="1" dirty="0" smtClean="0">
                <a:solidFill>
                  <a:srgbClr val="008000"/>
                </a:solidFill>
              </a:rPr>
              <a:t>(2) = (2 + 1)  % 5 = 3</a:t>
            </a:r>
          </a:p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(k) = (2</a:t>
            </a:r>
            <a:r>
              <a:rPr lang="en-US" sz="2200" i="1" baseline="30000" dirty="0" smtClean="0"/>
              <a:t>k</a:t>
            </a:r>
            <a:r>
              <a:rPr lang="en-US" sz="2200" i="1" dirty="0" smtClean="0"/>
              <a:t>) % M</a:t>
            </a:r>
            <a:endParaRPr lang="en-US" sz="2200" i="1" dirty="0"/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08992"/>
              </p:ext>
            </p:extLst>
          </p:nvPr>
        </p:nvGraphicFramePr>
        <p:xfrm>
          <a:off x="1524001" y="1406338"/>
          <a:ext cx="1105647" cy="342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868805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781796"/>
              </p:ext>
            </p:extLst>
          </p:nvPr>
        </p:nvGraphicFramePr>
        <p:xfrm>
          <a:off x="6188634" y="1406338"/>
          <a:ext cx="1105647" cy="34818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646009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Insert(17)</a:t>
            </a:r>
            <a:endParaRPr lang="en-US" sz="2200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5090998" y="4272898"/>
            <a:ext cx="106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8000"/>
                </a:solidFill>
              </a:rPr>
              <a:t>2</a:t>
            </a:r>
            <a:endParaRPr lang="en-US" sz="2800" dirty="0">
              <a:solidFill>
                <a:srgbClr val="008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2812232" y="3735798"/>
            <a:ext cx="2619454" cy="79871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5"/>
          <p:cNvSpPr/>
          <p:nvPr/>
        </p:nvSpPr>
        <p:spPr>
          <a:xfrm>
            <a:off x="3297041" y="1530719"/>
            <a:ext cx="1919192" cy="1553397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Note: </a:t>
            </a:r>
            <a:r>
              <a:rPr lang="en-US" dirty="0" smtClean="0">
                <a:solidFill>
                  <a:schemeClr val="tx1"/>
                </a:solidFill>
              </a:rPr>
              <a:t>we are using </a:t>
            </a:r>
            <a:r>
              <a:rPr lang="en-US" i="1" dirty="0" smtClean="0">
                <a:solidFill>
                  <a:schemeClr val="tx1"/>
                </a:solidFill>
              </a:rPr>
              <a:t>H</a:t>
            </a:r>
            <a:r>
              <a:rPr lang="en-US" i="1" baseline="-25000" dirty="0" smtClean="0">
                <a:solidFill>
                  <a:schemeClr val="tx1"/>
                </a:solidFill>
              </a:rPr>
              <a:t>1</a:t>
            </a:r>
            <a:r>
              <a:rPr lang="en-US" i="1" dirty="0" smtClean="0">
                <a:solidFill>
                  <a:schemeClr val="tx1"/>
                </a:solidFill>
              </a:rPr>
              <a:t>(k) again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524001" y="3169901"/>
            <a:ext cx="1060824" cy="1131794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24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solidFill>
                  <a:srgbClr val="008000"/>
                </a:solidFill>
              </a:rPr>
              <a:t>H</a:t>
            </a:r>
            <a:r>
              <a:rPr lang="en-US" sz="2200" i="1" baseline="-25000" dirty="0" smtClean="0">
                <a:solidFill>
                  <a:srgbClr val="008000"/>
                </a:solidFill>
              </a:rPr>
              <a:t>1</a:t>
            </a:r>
            <a:r>
              <a:rPr lang="en-US" sz="2200" i="1" dirty="0" smtClean="0">
                <a:solidFill>
                  <a:srgbClr val="008000"/>
                </a:solidFill>
              </a:rPr>
              <a:t>(2) = (2 + 1)  % 5 = 3</a:t>
            </a:r>
          </a:p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(k) = (2</a:t>
            </a:r>
            <a:r>
              <a:rPr lang="en-US" sz="2200" i="1" baseline="30000" dirty="0" smtClean="0"/>
              <a:t>k</a:t>
            </a:r>
            <a:r>
              <a:rPr lang="en-US" sz="2200" i="1" dirty="0" smtClean="0"/>
              <a:t>) % M</a:t>
            </a:r>
            <a:endParaRPr lang="en-US" sz="2200" i="1" dirty="0"/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134171"/>
              </p:ext>
            </p:extLst>
          </p:nvPr>
        </p:nvGraphicFramePr>
        <p:xfrm>
          <a:off x="1524001" y="1406338"/>
          <a:ext cx="1105647" cy="342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252155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604863"/>
              </p:ext>
            </p:extLst>
          </p:nvPr>
        </p:nvGraphicFramePr>
        <p:xfrm>
          <a:off x="6188634" y="1406338"/>
          <a:ext cx="1105647" cy="34818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90962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Insert(17)</a:t>
            </a:r>
            <a:endParaRPr lang="en-US" sz="2200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629648" y="3535885"/>
            <a:ext cx="106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447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(k) = (k + 1)  % M</a:t>
            </a:r>
          </a:p>
          <a:p>
            <a:r>
              <a:rPr lang="en-US" sz="2200" i="1" dirty="0" smtClean="0">
                <a:solidFill>
                  <a:srgbClr val="008000"/>
                </a:solidFill>
              </a:rPr>
              <a:t>H</a:t>
            </a:r>
            <a:r>
              <a:rPr lang="en-US" sz="2200" i="1" baseline="-25000" dirty="0" smtClean="0">
                <a:solidFill>
                  <a:srgbClr val="008000"/>
                </a:solidFill>
              </a:rPr>
              <a:t>2</a:t>
            </a:r>
            <a:r>
              <a:rPr lang="en-US" sz="2200" i="1" dirty="0" smtClean="0">
                <a:solidFill>
                  <a:srgbClr val="008000"/>
                </a:solidFill>
              </a:rPr>
              <a:t>(17) = (2</a:t>
            </a:r>
            <a:r>
              <a:rPr lang="en-US" sz="2200" i="1" baseline="30000" dirty="0" smtClean="0">
                <a:solidFill>
                  <a:srgbClr val="008000"/>
                </a:solidFill>
              </a:rPr>
              <a:t>17</a:t>
            </a:r>
            <a:r>
              <a:rPr lang="en-US" sz="2200" i="1" dirty="0" smtClean="0">
                <a:solidFill>
                  <a:srgbClr val="008000"/>
                </a:solidFill>
              </a:rPr>
              <a:t>) % 5 = 2 </a:t>
            </a:r>
            <a:endParaRPr lang="en-US" sz="2200" i="1" dirty="0">
              <a:solidFill>
                <a:srgbClr val="008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690673"/>
              </p:ext>
            </p:extLst>
          </p:nvPr>
        </p:nvGraphicFramePr>
        <p:xfrm>
          <a:off x="1524001" y="1406338"/>
          <a:ext cx="1105647" cy="342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892292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154909"/>
              </p:ext>
            </p:extLst>
          </p:nvPr>
        </p:nvGraphicFramePr>
        <p:xfrm>
          <a:off x="6188634" y="1406338"/>
          <a:ext cx="1105647" cy="34818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356551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Insert(17)</a:t>
            </a:r>
            <a:endParaRPr lang="en-US" sz="2200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629648" y="3535885"/>
            <a:ext cx="106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</a:rPr>
              <a:t>17</a:t>
            </a:r>
            <a:endParaRPr lang="en-US" sz="2800" dirty="0">
              <a:solidFill>
                <a:srgbClr val="008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421777" y="3118132"/>
            <a:ext cx="2554940" cy="61766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05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(k) = (k + 1)  % M</a:t>
            </a:r>
          </a:p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(k) = (2</a:t>
            </a:r>
            <a:r>
              <a:rPr lang="en-US" sz="2200" i="1" baseline="30000" dirty="0" smtClean="0"/>
              <a:t>k</a:t>
            </a:r>
            <a:r>
              <a:rPr lang="en-US" sz="2200" i="1" dirty="0" smtClean="0"/>
              <a:t>) % M</a:t>
            </a:r>
            <a:endParaRPr lang="en-US" sz="2200" i="1" dirty="0"/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042286"/>
              </p:ext>
            </p:extLst>
          </p:nvPr>
        </p:nvGraphicFramePr>
        <p:xfrm>
          <a:off x="1524001" y="1406338"/>
          <a:ext cx="1105647" cy="342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28222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89627"/>
              </p:ext>
            </p:extLst>
          </p:nvPr>
        </p:nvGraphicFramePr>
        <p:xfrm>
          <a:off x="6188634" y="1406338"/>
          <a:ext cx="1105647" cy="34818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561974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Insert(17)</a:t>
            </a:r>
            <a:endParaRPr lang="en-US" sz="2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27851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(k) = (k + 1)  % M</a:t>
            </a:r>
          </a:p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(k) = (2</a:t>
            </a:r>
            <a:r>
              <a:rPr lang="en-US" sz="2200" i="1" baseline="30000" dirty="0" smtClean="0"/>
              <a:t>k</a:t>
            </a:r>
            <a:r>
              <a:rPr lang="en-US" sz="2200" i="1" dirty="0" smtClean="0"/>
              <a:t>) % M</a:t>
            </a:r>
            <a:endParaRPr lang="en-US" sz="2200" i="1" dirty="0"/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70813"/>
              </p:ext>
            </p:extLst>
          </p:nvPr>
        </p:nvGraphicFramePr>
        <p:xfrm>
          <a:off x="1524001" y="1406338"/>
          <a:ext cx="1105647" cy="342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714044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35782"/>
              </p:ext>
            </p:extLst>
          </p:nvPr>
        </p:nvGraphicFramePr>
        <p:xfrm>
          <a:off x="6188634" y="1406338"/>
          <a:ext cx="1105647" cy="34818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416770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Insert(17)</a:t>
            </a:r>
            <a:endParaRPr lang="en-US" sz="2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763836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28915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solidFill>
                  <a:srgbClr val="008000"/>
                </a:solidFill>
              </a:rPr>
              <a:t>H</a:t>
            </a:r>
            <a:r>
              <a:rPr lang="en-US" sz="2200" i="1" baseline="-25000" dirty="0" smtClean="0">
                <a:solidFill>
                  <a:srgbClr val="008000"/>
                </a:solidFill>
              </a:rPr>
              <a:t>1</a:t>
            </a:r>
            <a:r>
              <a:rPr lang="en-US" sz="2200" i="1" dirty="0" smtClean="0">
                <a:solidFill>
                  <a:srgbClr val="008000"/>
                </a:solidFill>
              </a:rPr>
              <a:t>(2) = (2 + 1)  % 5 = 3</a:t>
            </a:r>
          </a:p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(k) = (2</a:t>
            </a:r>
            <a:r>
              <a:rPr lang="en-US" sz="2200" i="1" baseline="30000" dirty="0" smtClean="0"/>
              <a:t>k</a:t>
            </a:r>
            <a:r>
              <a:rPr lang="en-US" sz="2200" i="1" dirty="0" smtClean="0"/>
              <a:t>) % M</a:t>
            </a:r>
            <a:endParaRPr lang="en-US" sz="2200" i="1" dirty="0"/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0756"/>
              </p:ext>
            </p:extLst>
          </p:nvPr>
        </p:nvGraphicFramePr>
        <p:xfrm>
          <a:off x="1524001" y="1406338"/>
          <a:ext cx="1105647" cy="342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000"/>
                        </a:solidFill>
                      </a:endParaRPr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518217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250981"/>
              </p:ext>
            </p:extLst>
          </p:nvPr>
        </p:nvGraphicFramePr>
        <p:xfrm>
          <a:off x="618863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317676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Insert(2)</a:t>
            </a:r>
            <a:endParaRPr lang="en-US" sz="2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42745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28915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(k) = (k + 1)  % M</a:t>
            </a:r>
          </a:p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(k) = (2</a:t>
            </a:r>
            <a:r>
              <a:rPr lang="en-US" sz="2200" i="1" baseline="30000" dirty="0" smtClean="0"/>
              <a:t>k</a:t>
            </a:r>
            <a:r>
              <a:rPr lang="en-US" sz="2200" i="1" dirty="0" smtClean="0"/>
              <a:t>) % M</a:t>
            </a:r>
            <a:endParaRPr lang="en-US" sz="2200" i="1" dirty="0"/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156546"/>
              </p:ext>
            </p:extLst>
          </p:nvPr>
        </p:nvGraphicFramePr>
        <p:xfrm>
          <a:off x="1524001" y="1406338"/>
          <a:ext cx="1105647" cy="342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000"/>
                        </a:solidFill>
                      </a:endParaRPr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999261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769398"/>
              </p:ext>
            </p:extLst>
          </p:nvPr>
        </p:nvGraphicFramePr>
        <p:xfrm>
          <a:off x="618863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45136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Insert(</a:t>
            </a:r>
            <a:r>
              <a:rPr lang="en-US" sz="2200" b="1" dirty="0" smtClean="0">
                <a:solidFill>
                  <a:srgbClr val="008000"/>
                </a:solidFill>
              </a:rPr>
              <a:t>5</a:t>
            </a:r>
            <a:r>
              <a:rPr lang="en-US" sz="2200" b="1" dirty="0" smtClean="0"/>
              <a:t>)</a:t>
            </a:r>
            <a:endParaRPr lang="en-US" sz="2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97976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28915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solidFill>
                  <a:srgbClr val="008000"/>
                </a:solidFill>
              </a:rPr>
              <a:t>H</a:t>
            </a:r>
            <a:r>
              <a:rPr lang="en-US" sz="2200" i="1" baseline="-25000" dirty="0" smtClean="0">
                <a:solidFill>
                  <a:srgbClr val="008000"/>
                </a:solidFill>
              </a:rPr>
              <a:t>1</a:t>
            </a:r>
            <a:r>
              <a:rPr lang="en-US" sz="2200" i="1" dirty="0" smtClean="0">
                <a:solidFill>
                  <a:srgbClr val="008000"/>
                </a:solidFill>
              </a:rPr>
              <a:t>(5) = (5 + 1)  % 5 = 1</a:t>
            </a:r>
          </a:p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(k) = (2</a:t>
            </a:r>
            <a:r>
              <a:rPr lang="en-US" sz="2200" i="1" baseline="30000" dirty="0" smtClean="0"/>
              <a:t>k</a:t>
            </a:r>
            <a:r>
              <a:rPr lang="en-US" sz="2200" i="1" dirty="0" smtClean="0"/>
              <a:t>) % M</a:t>
            </a:r>
            <a:endParaRPr lang="en-US" sz="2200" i="1" dirty="0"/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923948"/>
              </p:ext>
            </p:extLst>
          </p:nvPr>
        </p:nvGraphicFramePr>
        <p:xfrm>
          <a:off x="1524001" y="1406338"/>
          <a:ext cx="1105647" cy="342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008000"/>
                        </a:solidFill>
                      </a:endParaRPr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470018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032391"/>
              </p:ext>
            </p:extLst>
          </p:nvPr>
        </p:nvGraphicFramePr>
        <p:xfrm>
          <a:off x="618863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301387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Insert(5)</a:t>
            </a:r>
            <a:endParaRPr lang="en-US" sz="2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826984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28915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(k) = (k + 1)  % M</a:t>
            </a:r>
          </a:p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(k) = (2</a:t>
            </a:r>
            <a:r>
              <a:rPr lang="en-US" sz="2200" i="1" baseline="30000" dirty="0" smtClean="0"/>
              <a:t>k</a:t>
            </a:r>
            <a:r>
              <a:rPr lang="en-US" sz="2200" i="1" dirty="0" smtClean="0"/>
              <a:t>) % M</a:t>
            </a:r>
            <a:endParaRPr lang="en-US" sz="2200" i="1" dirty="0"/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040327"/>
              </p:ext>
            </p:extLst>
          </p:nvPr>
        </p:nvGraphicFramePr>
        <p:xfrm>
          <a:off x="1524001" y="1406338"/>
          <a:ext cx="1105647" cy="342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076844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69294"/>
              </p:ext>
            </p:extLst>
          </p:nvPr>
        </p:nvGraphicFramePr>
        <p:xfrm>
          <a:off x="618863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820258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Insert(</a:t>
            </a:r>
            <a:r>
              <a:rPr lang="en-US" sz="2200" b="1" dirty="0" smtClean="0">
                <a:solidFill>
                  <a:srgbClr val="008000"/>
                </a:solidFill>
              </a:rPr>
              <a:t>7</a:t>
            </a:r>
            <a:r>
              <a:rPr lang="en-US" sz="2200" b="1" dirty="0" smtClean="0"/>
              <a:t>)</a:t>
            </a:r>
            <a:endParaRPr lang="en-US" sz="2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686093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28915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solidFill>
                  <a:srgbClr val="008000"/>
                </a:solidFill>
              </a:rPr>
              <a:t>H</a:t>
            </a:r>
            <a:r>
              <a:rPr lang="en-US" sz="2200" i="1" baseline="-25000" dirty="0" smtClean="0">
                <a:solidFill>
                  <a:srgbClr val="008000"/>
                </a:solidFill>
              </a:rPr>
              <a:t>1</a:t>
            </a:r>
            <a:r>
              <a:rPr lang="en-US" sz="2200" i="1" dirty="0" smtClean="0">
                <a:solidFill>
                  <a:srgbClr val="008000"/>
                </a:solidFill>
              </a:rPr>
              <a:t>(7) = (7 + 1)  % 5 = 3</a:t>
            </a:r>
          </a:p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(k) = (2</a:t>
            </a:r>
            <a:r>
              <a:rPr lang="en-US" sz="2200" i="1" baseline="30000" dirty="0" smtClean="0"/>
              <a:t>k</a:t>
            </a:r>
            <a:r>
              <a:rPr lang="en-US" sz="2200" i="1" dirty="0" smtClean="0"/>
              <a:t>) % M</a:t>
            </a:r>
            <a:endParaRPr lang="en-US" sz="2200" i="1" dirty="0"/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949615"/>
              </p:ext>
            </p:extLst>
          </p:nvPr>
        </p:nvGraphicFramePr>
        <p:xfrm>
          <a:off x="1524001" y="1406338"/>
          <a:ext cx="1105647" cy="342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32316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751511"/>
              </p:ext>
            </p:extLst>
          </p:nvPr>
        </p:nvGraphicFramePr>
        <p:xfrm>
          <a:off x="618863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705535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Insert(7)</a:t>
            </a:r>
            <a:endParaRPr lang="en-US" sz="2200" b="1" baseline="-25000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524001" y="3161947"/>
            <a:ext cx="1060824" cy="1131794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29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28915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solidFill>
                  <a:srgbClr val="008000"/>
                </a:solidFill>
              </a:rPr>
              <a:t>H</a:t>
            </a:r>
            <a:r>
              <a:rPr lang="en-US" sz="2200" i="1" baseline="-25000" dirty="0" smtClean="0">
                <a:solidFill>
                  <a:srgbClr val="008000"/>
                </a:solidFill>
              </a:rPr>
              <a:t>1</a:t>
            </a:r>
            <a:r>
              <a:rPr lang="en-US" sz="2200" i="1" dirty="0" smtClean="0">
                <a:solidFill>
                  <a:srgbClr val="008000"/>
                </a:solidFill>
              </a:rPr>
              <a:t>(7) = (7 + 1)  % 5 = 3</a:t>
            </a:r>
          </a:p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(k) = (2</a:t>
            </a:r>
            <a:r>
              <a:rPr lang="en-US" sz="2200" i="1" baseline="30000" dirty="0" smtClean="0"/>
              <a:t>k</a:t>
            </a:r>
            <a:r>
              <a:rPr lang="en-US" sz="2200" i="1" dirty="0" smtClean="0"/>
              <a:t>) % M</a:t>
            </a:r>
            <a:endParaRPr lang="en-US" sz="2200" i="1" dirty="0"/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140587"/>
              </p:ext>
            </p:extLst>
          </p:nvPr>
        </p:nvGraphicFramePr>
        <p:xfrm>
          <a:off x="1524001" y="1406338"/>
          <a:ext cx="1105647" cy="342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734250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00020"/>
              </p:ext>
            </p:extLst>
          </p:nvPr>
        </p:nvGraphicFramePr>
        <p:xfrm>
          <a:off x="618863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23683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Insert(7)</a:t>
            </a:r>
            <a:endParaRPr lang="en-US" sz="2200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584825" y="3466233"/>
            <a:ext cx="106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0152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28915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/>
              <a:t>H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(k) = (k + 1)  % M</a:t>
            </a:r>
          </a:p>
          <a:p>
            <a:r>
              <a:rPr lang="en-US" sz="2200" i="1" dirty="0" smtClean="0">
                <a:solidFill>
                  <a:srgbClr val="008000"/>
                </a:solidFill>
              </a:rPr>
              <a:t>H</a:t>
            </a:r>
            <a:r>
              <a:rPr lang="en-US" sz="2200" i="1" baseline="-25000" dirty="0" smtClean="0">
                <a:solidFill>
                  <a:srgbClr val="008000"/>
                </a:solidFill>
              </a:rPr>
              <a:t>2</a:t>
            </a:r>
            <a:r>
              <a:rPr lang="en-US" sz="2200" i="1" dirty="0" smtClean="0">
                <a:solidFill>
                  <a:srgbClr val="008000"/>
                </a:solidFill>
              </a:rPr>
              <a:t>(2) = (2</a:t>
            </a:r>
            <a:r>
              <a:rPr lang="en-US" sz="2200" i="1" baseline="30000" dirty="0">
                <a:solidFill>
                  <a:srgbClr val="008000"/>
                </a:solidFill>
              </a:rPr>
              <a:t>2</a:t>
            </a:r>
            <a:r>
              <a:rPr lang="en-US" sz="2200" i="1" dirty="0" smtClean="0">
                <a:solidFill>
                  <a:srgbClr val="008000"/>
                </a:solidFill>
              </a:rPr>
              <a:t>) % 5 = 4</a:t>
            </a:r>
            <a:endParaRPr lang="en-US" sz="2200" i="1" dirty="0">
              <a:solidFill>
                <a:srgbClr val="008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13345"/>
              </p:ext>
            </p:extLst>
          </p:nvPr>
        </p:nvGraphicFramePr>
        <p:xfrm>
          <a:off x="1524001" y="1406338"/>
          <a:ext cx="1105647" cy="342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140004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12707"/>
              </p:ext>
            </p:extLst>
          </p:nvPr>
        </p:nvGraphicFramePr>
        <p:xfrm>
          <a:off x="618863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118970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/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34290" marB="34290"/>
                </a:tc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Insert(7)</a:t>
            </a:r>
            <a:endParaRPr lang="en-US" sz="2200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584825" y="3466233"/>
            <a:ext cx="106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8000"/>
                </a:solidFill>
              </a:rPr>
              <a:t>2</a:t>
            </a:r>
            <a:endParaRPr lang="en-US" sz="2800" dirty="0">
              <a:solidFill>
                <a:srgbClr val="008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421777" y="3735797"/>
            <a:ext cx="2554940" cy="72029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343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9995</TotalTime>
  <Words>1314</Words>
  <Application>Microsoft Macintosh PowerPoint</Application>
  <PresentationFormat>On-screen Show (16:9)</PresentationFormat>
  <Paragraphs>576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Brain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Izhikevich</dc:creator>
  <cp:lastModifiedBy>Liz Izhikevich</cp:lastModifiedBy>
  <cp:revision>24</cp:revision>
  <dcterms:created xsi:type="dcterms:W3CDTF">2016-08-28T22:39:34Z</dcterms:created>
  <dcterms:modified xsi:type="dcterms:W3CDTF">2016-09-04T21:15:20Z</dcterms:modified>
</cp:coreProperties>
</file>