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92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6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6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317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2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51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19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81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1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07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96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5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06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30A0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B050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BFSShortestPath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2700" dirty="0">
                <a:solidFill>
                  <a:srgbClr val="7030A0"/>
                </a:solidFill>
                <a:latin typeface="Calibri"/>
              </a:rPr>
              <a:t>0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,</a:t>
            </a:r>
            <a:r>
              <a:rPr lang="en-US" sz="2700" dirty="0">
                <a:solidFill>
                  <a:srgbClr val="00B050"/>
                </a:solidFill>
                <a:latin typeface="Calibri"/>
              </a:rPr>
              <a:t>5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4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5"/>
            <a:ext cx="2541267" cy="20082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 = 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1</a:t>
            </a: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(1,2)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(1,3)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(1,4)</a:t>
            </a:r>
          </a:p>
        </p:txBody>
      </p:sp>
    </p:spTree>
    <p:extLst>
      <p:ext uri="{BB962C8B-B14F-4D97-AF65-F5344CB8AC3E}">
        <p14:creationId xmlns:p14="http://schemas.microsoft.com/office/powerpoint/2010/main" val="326729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68507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1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(1,3)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(1,4)</a:t>
            </a:r>
          </a:p>
        </p:txBody>
      </p:sp>
    </p:spTree>
    <p:extLst>
      <p:ext uri="{BB962C8B-B14F-4D97-AF65-F5344CB8AC3E}">
        <p14:creationId xmlns:p14="http://schemas.microsoft.com/office/powerpoint/2010/main" val="400118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30A0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5"/>
            <a:ext cx="2541267" cy="20082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1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(1,3)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(1,4)</a:t>
            </a:r>
          </a:p>
          <a:p>
            <a:pPr defTabSz="685783"/>
            <a:r>
              <a:rPr lang="en-US" sz="2100" dirty="0">
                <a:solidFill>
                  <a:srgbClr val="7030A0"/>
                </a:solidFill>
                <a:latin typeface="Calibri"/>
              </a:rPr>
              <a:t>(2,6)</a:t>
            </a:r>
          </a:p>
        </p:txBody>
      </p:sp>
    </p:spTree>
    <p:extLst>
      <p:ext uri="{BB962C8B-B14F-4D97-AF65-F5344CB8AC3E}">
        <p14:creationId xmlns:p14="http://schemas.microsoft.com/office/powerpoint/2010/main" val="209957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5"/>
            <a:ext cx="2541267" cy="20082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1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(1,3)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(1,4)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(2,6)</a:t>
            </a:r>
          </a:p>
        </p:txBody>
      </p:sp>
    </p:spTree>
    <p:extLst>
      <p:ext uri="{BB962C8B-B14F-4D97-AF65-F5344CB8AC3E}">
        <p14:creationId xmlns:p14="http://schemas.microsoft.com/office/powerpoint/2010/main" val="254235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68507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1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(1,4)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(2,6)</a:t>
            </a:r>
          </a:p>
        </p:txBody>
      </p:sp>
    </p:spTree>
    <p:extLst>
      <p:ext uri="{BB962C8B-B14F-4D97-AF65-F5344CB8AC3E}">
        <p14:creationId xmlns:p14="http://schemas.microsoft.com/office/powerpoint/2010/main" val="23041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30A0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5"/>
            <a:ext cx="2541267" cy="20082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1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(1,4)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(2,6)</a:t>
            </a:r>
          </a:p>
          <a:p>
            <a:pPr defTabSz="685783"/>
            <a:r>
              <a:rPr lang="en-US" sz="2100" dirty="0">
                <a:solidFill>
                  <a:srgbClr val="7030A0"/>
                </a:solidFill>
                <a:latin typeface="Calibri"/>
              </a:rPr>
              <a:t>(2,5)</a:t>
            </a:r>
          </a:p>
        </p:txBody>
      </p:sp>
    </p:spTree>
    <p:extLst>
      <p:ext uri="{BB962C8B-B14F-4D97-AF65-F5344CB8AC3E}">
        <p14:creationId xmlns:p14="http://schemas.microsoft.com/office/powerpoint/2010/main" val="193144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5"/>
            <a:ext cx="2541267" cy="20082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</a:t>
            </a:r>
            <a:r>
              <a:rPr lang="en-US" sz="2100" dirty="0" smtClean="0">
                <a:solidFill>
                  <a:srgbClr val="0070C0"/>
                </a:solidFill>
                <a:latin typeface="Calibri"/>
              </a:rPr>
              <a:t>1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(1,4)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(2,6)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(2,5)</a:t>
            </a:r>
          </a:p>
        </p:txBody>
      </p:sp>
    </p:spTree>
    <p:extLst>
      <p:ext uri="{BB962C8B-B14F-4D97-AF65-F5344CB8AC3E}">
        <p14:creationId xmlns:p14="http://schemas.microsoft.com/office/powerpoint/2010/main" val="111237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68507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1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(2,6)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(2,5)</a:t>
            </a:r>
          </a:p>
        </p:txBody>
      </p:sp>
    </p:spTree>
    <p:extLst>
      <p:ext uri="{BB962C8B-B14F-4D97-AF65-F5344CB8AC3E}">
        <p14:creationId xmlns:p14="http://schemas.microsoft.com/office/powerpoint/2010/main" val="89209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68507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1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(2,6)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(2,5)</a:t>
            </a:r>
          </a:p>
        </p:txBody>
      </p:sp>
    </p:spTree>
    <p:extLst>
      <p:ext uri="{BB962C8B-B14F-4D97-AF65-F5344CB8AC3E}">
        <p14:creationId xmlns:p14="http://schemas.microsoft.com/office/powerpoint/2010/main" val="333644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3619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2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(2,5)</a:t>
            </a:r>
          </a:p>
        </p:txBody>
      </p:sp>
    </p:spTree>
    <p:extLst>
      <p:ext uri="{BB962C8B-B14F-4D97-AF65-F5344CB8AC3E}">
        <p14:creationId xmlns:p14="http://schemas.microsoft.com/office/powerpoint/2010/main" val="180153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30A0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2700" dirty="0">
                <a:solidFill>
                  <a:srgbClr val="7030A0"/>
                </a:solidFill>
                <a:latin typeface="Calibri"/>
              </a:rPr>
              <a:t>0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3619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endParaRPr lang="en-US" sz="2100" dirty="0">
              <a:solidFill>
                <a:srgbClr val="0070C0"/>
              </a:solidFill>
              <a:latin typeface="Calibri"/>
            </a:endParaRPr>
          </a:p>
          <a:p>
            <a:pPr defTabSz="685783"/>
            <a:endParaRPr lang="en-US" sz="2100" i="1" u="sng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defTabSz="685783"/>
            <a:r>
              <a:rPr lang="en-US" sz="2100" dirty="0">
                <a:solidFill>
                  <a:srgbClr val="7030A0"/>
                </a:solidFill>
                <a:latin typeface="Calibri"/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80193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30A0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68507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2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(2,5)</a:t>
            </a:r>
          </a:p>
          <a:p>
            <a:pPr defTabSz="685783"/>
            <a:r>
              <a:rPr lang="en-US" sz="2100" dirty="0">
                <a:solidFill>
                  <a:srgbClr val="7030A0"/>
                </a:solidFill>
                <a:latin typeface="Calibri"/>
              </a:rPr>
              <a:t>(3,5)</a:t>
            </a:r>
          </a:p>
        </p:txBody>
      </p:sp>
    </p:spTree>
    <p:extLst>
      <p:ext uri="{BB962C8B-B14F-4D97-AF65-F5344CB8AC3E}">
        <p14:creationId xmlns:p14="http://schemas.microsoft.com/office/powerpoint/2010/main" val="30363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68507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2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(2,5)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(3,5)</a:t>
            </a:r>
          </a:p>
        </p:txBody>
      </p:sp>
    </p:spTree>
    <p:extLst>
      <p:ext uri="{BB962C8B-B14F-4D97-AF65-F5344CB8AC3E}">
        <p14:creationId xmlns:p14="http://schemas.microsoft.com/office/powerpoint/2010/main" val="215573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3619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2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(3,5)</a:t>
            </a:r>
          </a:p>
        </p:txBody>
      </p:sp>
    </p:spTree>
    <p:extLst>
      <p:ext uri="{BB962C8B-B14F-4D97-AF65-F5344CB8AC3E}">
        <p14:creationId xmlns:p14="http://schemas.microsoft.com/office/powerpoint/2010/main" val="276355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B050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3" y="756067"/>
            <a:ext cx="3623470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  <a:r>
              <a:rPr lang="en-US" sz="2700" dirty="0">
                <a:solidFill>
                  <a:srgbClr val="00B050"/>
                </a:solidFill>
                <a:latin typeface="Calibri"/>
              </a:rPr>
              <a:t> = </a:t>
            </a:r>
            <a:r>
              <a:rPr lang="en-US" sz="2700" b="1" dirty="0">
                <a:solidFill>
                  <a:srgbClr val="00B050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3619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 = </a:t>
            </a:r>
            <a:r>
              <a:rPr lang="en-US" sz="2100" b="1" u="sng" dirty="0">
                <a:solidFill>
                  <a:srgbClr val="00B050"/>
                </a:solidFill>
                <a:latin typeface="Calibri"/>
              </a:rPr>
              <a:t>2</a:t>
            </a:r>
            <a:endParaRPr lang="en-US" sz="2100" b="1" i="1" u="sng" dirty="0">
              <a:solidFill>
                <a:srgbClr val="00B050"/>
              </a:solidFill>
              <a:latin typeface="Calibri"/>
            </a:endParaRP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(3,5)</a:t>
            </a:r>
          </a:p>
        </p:txBody>
      </p:sp>
    </p:spTree>
    <p:extLst>
      <p:ext uri="{BB962C8B-B14F-4D97-AF65-F5344CB8AC3E}">
        <p14:creationId xmlns:p14="http://schemas.microsoft.com/office/powerpoint/2010/main" val="386044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03874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 smtClean="0">
                <a:solidFill>
                  <a:srgbClr val="0070C0"/>
                </a:solidFill>
                <a:latin typeface="Calibri"/>
              </a:rPr>
              <a:t>curr</a:t>
            </a:r>
            <a:endParaRPr lang="en-US" sz="2100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 = 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0</a:t>
            </a: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66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30A0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3619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 smtClean="0">
                <a:solidFill>
                  <a:srgbClr val="0070C0"/>
                </a:solidFill>
                <a:latin typeface="Calibri"/>
              </a:rPr>
              <a:t>curr</a:t>
            </a:r>
            <a:endParaRPr lang="en-US" sz="2100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 = 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0</a:t>
            </a: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srgbClr val="7030A0"/>
                </a:solidFill>
                <a:latin typeface="Calibri"/>
              </a:rPr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66617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30A0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6"/>
            <a:ext cx="2541267" cy="168507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</a:rPr>
              <a:t>curr</a:t>
            </a:r>
            <a:endParaRPr lang="en-US" sz="2100" dirty="0">
              <a:solidFill>
                <a:srgbClr val="0070C0"/>
              </a:solidFill>
            </a:endParaRPr>
          </a:p>
          <a:p>
            <a:pPr defTabSz="685783"/>
            <a:r>
              <a:rPr lang="en-US" sz="2100" i="1" dirty="0" smtClean="0">
                <a:solidFill>
                  <a:srgbClr val="0070C0"/>
                </a:solidFill>
                <a:latin typeface="Calibri"/>
              </a:rPr>
              <a:t>length </a:t>
            </a:r>
            <a:r>
              <a:rPr lang="en-US" sz="2100" i="1" dirty="0">
                <a:solidFill>
                  <a:srgbClr val="0070C0"/>
                </a:solidFill>
                <a:latin typeface="Calibri"/>
              </a:rPr>
              <a:t>= 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0</a:t>
            </a: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(1,1)</a:t>
            </a:r>
          </a:p>
          <a:p>
            <a:pPr defTabSz="685783"/>
            <a:r>
              <a:rPr lang="en-US" sz="2100" dirty="0">
                <a:solidFill>
                  <a:srgbClr val="7030A0"/>
                </a:solidFill>
                <a:latin typeface="Calibri"/>
              </a:rPr>
              <a:t>(1,2)</a:t>
            </a:r>
          </a:p>
        </p:txBody>
      </p:sp>
    </p:spTree>
    <p:extLst>
      <p:ext uri="{BB962C8B-B14F-4D97-AF65-F5344CB8AC3E}">
        <p14:creationId xmlns:p14="http://schemas.microsoft.com/office/powerpoint/2010/main" val="121970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30A0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5"/>
            <a:ext cx="2541267" cy="20082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</a:rPr>
              <a:t>curr</a:t>
            </a:r>
            <a:endParaRPr lang="en-US" sz="2100" dirty="0">
              <a:solidFill>
                <a:srgbClr val="0070C0"/>
              </a:solidFill>
            </a:endParaRPr>
          </a:p>
          <a:p>
            <a:pPr defTabSz="685783"/>
            <a:r>
              <a:rPr lang="en-US" sz="2100" i="1" dirty="0" smtClean="0">
                <a:solidFill>
                  <a:srgbClr val="0070C0"/>
                </a:solidFill>
                <a:latin typeface="Calibri"/>
              </a:rPr>
              <a:t>length </a:t>
            </a:r>
            <a:r>
              <a:rPr lang="en-US" sz="2100" i="1" dirty="0">
                <a:solidFill>
                  <a:srgbClr val="0070C0"/>
                </a:solidFill>
                <a:latin typeface="Calibri"/>
              </a:rPr>
              <a:t>= 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0</a:t>
            </a: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(1,1)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(1,2)</a:t>
            </a:r>
          </a:p>
          <a:p>
            <a:pPr defTabSz="685783"/>
            <a:r>
              <a:rPr lang="en-US" sz="2100" dirty="0">
                <a:solidFill>
                  <a:srgbClr val="7030A0"/>
                </a:solidFill>
                <a:latin typeface="Calibri"/>
              </a:rPr>
              <a:t>(1,3)</a:t>
            </a:r>
          </a:p>
        </p:txBody>
      </p:sp>
    </p:spTree>
    <p:extLst>
      <p:ext uri="{BB962C8B-B14F-4D97-AF65-F5344CB8AC3E}">
        <p14:creationId xmlns:p14="http://schemas.microsoft.com/office/powerpoint/2010/main" val="68500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7030A0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7"/>
            <a:ext cx="2541267" cy="233140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</a:rPr>
              <a:t>curr</a:t>
            </a:r>
            <a:endParaRPr lang="en-US" sz="2100" dirty="0">
              <a:solidFill>
                <a:srgbClr val="0070C0"/>
              </a:solidFill>
            </a:endParaRPr>
          </a:p>
          <a:p>
            <a:pPr defTabSz="685783"/>
            <a:r>
              <a:rPr lang="en-US" sz="2100" i="1" dirty="0" smtClean="0">
                <a:solidFill>
                  <a:srgbClr val="0070C0"/>
                </a:solidFill>
                <a:latin typeface="Calibri"/>
              </a:rPr>
              <a:t>length </a:t>
            </a:r>
            <a:r>
              <a:rPr lang="en-US" sz="2100" i="1" dirty="0">
                <a:solidFill>
                  <a:srgbClr val="0070C0"/>
                </a:solidFill>
                <a:latin typeface="Calibri"/>
              </a:rPr>
              <a:t>= 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0</a:t>
            </a: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(1,1)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(1,2)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(1,3)</a:t>
            </a:r>
          </a:p>
          <a:p>
            <a:pPr defTabSz="685783"/>
            <a:r>
              <a:rPr lang="en-US" sz="2100" dirty="0">
                <a:solidFill>
                  <a:srgbClr val="7030A0"/>
                </a:solidFill>
                <a:latin typeface="Calibri"/>
              </a:rPr>
              <a:t>(1,4)</a:t>
            </a:r>
          </a:p>
        </p:txBody>
      </p:sp>
    </p:spTree>
    <p:extLst>
      <p:ext uri="{BB962C8B-B14F-4D97-AF65-F5344CB8AC3E}">
        <p14:creationId xmlns:p14="http://schemas.microsoft.com/office/powerpoint/2010/main" val="247100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7"/>
            <a:ext cx="2541267" cy="233140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</a:rPr>
              <a:t>curr</a:t>
            </a:r>
            <a:endParaRPr lang="en-US" sz="2100" dirty="0">
              <a:solidFill>
                <a:srgbClr val="0070C0"/>
              </a:solidFill>
            </a:endParaRPr>
          </a:p>
          <a:p>
            <a:pPr defTabSz="685783"/>
            <a:r>
              <a:rPr lang="en-US" sz="2100" i="1" dirty="0" smtClean="0">
                <a:solidFill>
                  <a:srgbClr val="0070C0"/>
                </a:solidFill>
                <a:latin typeface="Calibri"/>
              </a:rPr>
              <a:t>length </a:t>
            </a:r>
            <a:r>
              <a:rPr lang="en-US" sz="2100" i="1" dirty="0">
                <a:solidFill>
                  <a:srgbClr val="0070C0"/>
                </a:solidFill>
                <a:latin typeface="Calibri"/>
              </a:rPr>
              <a:t>= 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0</a:t>
            </a: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(1,1)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(1,2)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(1,3)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(1,4)</a:t>
            </a:r>
          </a:p>
        </p:txBody>
      </p:sp>
    </p:spTree>
    <p:extLst>
      <p:ext uri="{BB962C8B-B14F-4D97-AF65-F5344CB8AC3E}">
        <p14:creationId xmlns:p14="http://schemas.microsoft.com/office/powerpoint/2010/main" val="346567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8734" y="226507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70C0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4" idx="2"/>
          </p:cNvCxnSpPr>
          <p:nvPr/>
        </p:nvCxnSpPr>
        <p:spPr>
          <a:xfrm>
            <a:off x="268202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13" idx="4"/>
          </p:cNvCxnSpPr>
          <p:nvPr/>
        </p:nvCxnSpPr>
        <p:spPr>
          <a:xfrm flipV="1">
            <a:off x="3382315" y="1915182"/>
            <a:ext cx="0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58734" y="126801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082604" y="22650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 flipV="1">
            <a:off x="3705896" y="2588656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23" name="Straight Connector 22"/>
          <p:cNvCxnSpPr>
            <a:stCxn id="4" idx="4"/>
            <a:endCxn id="22" idx="0"/>
          </p:cNvCxnSpPr>
          <p:nvPr/>
        </p:nvCxnSpPr>
        <p:spPr>
          <a:xfrm flipH="1">
            <a:off x="3382315" y="2912238"/>
            <a:ext cx="1" cy="34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6474" y="227132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cxnSp>
        <p:nvCxnSpPr>
          <p:cNvPr id="27" name="Straight Connector 26"/>
          <p:cNvCxnSpPr>
            <a:stCxn id="18" idx="6"/>
            <a:endCxn id="26" idx="2"/>
          </p:cNvCxnSpPr>
          <p:nvPr/>
        </p:nvCxnSpPr>
        <p:spPr>
          <a:xfrm>
            <a:off x="4729768" y="2588656"/>
            <a:ext cx="376706" cy="6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82604" y="12680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3705896" y="1591599"/>
            <a:ext cx="3767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1"/>
            <a:endCxn id="30" idx="5"/>
          </p:cNvCxnSpPr>
          <p:nvPr/>
        </p:nvCxnSpPr>
        <p:spPr>
          <a:xfrm flipH="1" flipV="1">
            <a:off x="4634992" y="1820404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07894" y="756067"/>
            <a:ext cx="3118975" cy="484746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783"/>
            <a:r>
              <a:rPr lang="en-US" sz="2700" dirty="0" err="1">
                <a:solidFill>
                  <a:prstClr val="black"/>
                </a:solidFill>
              </a:rPr>
              <a:t>BFS</a:t>
            </a:r>
            <a:r>
              <a:rPr lang="en-US" sz="2700" dirty="0" err="1" smtClean="0">
                <a:solidFill>
                  <a:prstClr val="black"/>
                </a:solidFill>
                <a:latin typeface="Calibri"/>
              </a:rPr>
              <a:t>ShortestPath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45" y="1293645"/>
            <a:ext cx="2541267" cy="20082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2100" i="1" dirty="0" err="1">
                <a:solidFill>
                  <a:srgbClr val="0070C0"/>
                </a:solidFill>
                <a:latin typeface="Calibri"/>
              </a:rPr>
              <a:t>curr</a:t>
            </a:r>
            <a:endParaRPr lang="en-US" sz="2100" i="1" dirty="0">
              <a:solidFill>
                <a:srgbClr val="0070C0"/>
              </a:solidFill>
              <a:latin typeface="Calibri"/>
            </a:endParaRPr>
          </a:p>
          <a:p>
            <a:pPr defTabSz="685783"/>
            <a:r>
              <a:rPr lang="en-US" sz="2100" i="1" dirty="0">
                <a:solidFill>
                  <a:srgbClr val="0070C0"/>
                </a:solidFill>
                <a:latin typeface="Calibri"/>
              </a:rPr>
              <a:t>length = 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1</a:t>
            </a:r>
          </a:p>
          <a:p>
            <a:pPr defTabSz="685783"/>
            <a:r>
              <a:rPr lang="en-US" sz="2100" i="1" u="sng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100" u="sng" dirty="0">
                <a:solidFill>
                  <a:prstClr val="black"/>
                </a:solidFill>
                <a:latin typeface="Calibri"/>
              </a:rPr>
              <a:t>: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(1,2)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(1,3)</a:t>
            </a:r>
          </a:p>
          <a:p>
            <a:pPr defTabSz="685783"/>
            <a:r>
              <a:rPr lang="en-US" sz="2100" dirty="0">
                <a:solidFill>
                  <a:prstClr val="black"/>
                </a:solidFill>
                <a:latin typeface="Calibri"/>
              </a:rPr>
              <a:t>(1,4)</a:t>
            </a:r>
          </a:p>
        </p:txBody>
      </p:sp>
    </p:spTree>
    <p:extLst>
      <p:ext uri="{BB962C8B-B14F-4D97-AF65-F5344CB8AC3E}">
        <p14:creationId xmlns:p14="http://schemas.microsoft.com/office/powerpoint/2010/main" val="166149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527</Words>
  <Application>Microsoft Macintosh PowerPoint</Application>
  <PresentationFormat>On-screen Show (16:9)</PresentationFormat>
  <Paragraphs>298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2</dc:title>
  <dc:creator>Liz Izhikevich</dc:creator>
  <cp:lastModifiedBy>Liz Izhikevich</cp:lastModifiedBy>
  <cp:revision>3</cp:revision>
  <dcterms:created xsi:type="dcterms:W3CDTF">2016-06-21T22:26:11Z</dcterms:created>
  <dcterms:modified xsi:type="dcterms:W3CDTF">2016-06-21T22:49:12Z</dcterms:modified>
</cp:coreProperties>
</file>