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>
        <p:scale>
          <a:sx n="103" d="100"/>
          <a:sy n="103" d="100"/>
        </p:scale>
        <p:origin x="101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D090-60A8-496D-B69F-6C2E8F4ED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 is for solid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29F4-EC31-4094-AD89-D89D8315E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Handling Changes. </a:t>
            </a:r>
            <a:br>
              <a:rPr lang="en-US" dirty="0"/>
            </a:br>
            <a:r>
              <a:rPr lang="en-US" dirty="0"/>
              <a:t>Because Reasons.</a:t>
            </a:r>
          </a:p>
        </p:txBody>
      </p:sp>
    </p:spTree>
    <p:extLst>
      <p:ext uri="{BB962C8B-B14F-4D97-AF65-F5344CB8AC3E}">
        <p14:creationId xmlns:p14="http://schemas.microsoft.com/office/powerpoint/2010/main" val="402591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19A5-060B-48C9-96B9-EDA6349B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2DD8-27A0-4814-AE24-EF24A280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Modularity – OOP interfaces based programming</a:t>
            </a:r>
          </a:p>
          <a:p>
            <a:pPr lvl="1"/>
            <a:r>
              <a:rPr lang="en-US" sz="2400" dirty="0"/>
              <a:t>Modules encapsulate functionality</a:t>
            </a:r>
          </a:p>
          <a:p>
            <a:pPr lvl="1"/>
            <a:r>
              <a:rPr lang="en-US" sz="2400" dirty="0"/>
              <a:t>Partial classes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After this definitions become circular.</a:t>
            </a:r>
          </a:p>
        </p:txBody>
      </p:sp>
    </p:spTree>
    <p:extLst>
      <p:ext uri="{BB962C8B-B14F-4D97-AF65-F5344CB8AC3E}">
        <p14:creationId xmlns:p14="http://schemas.microsoft.com/office/powerpoint/2010/main" val="376543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9E01-6D7D-465F-A9E4-70E22915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53DD-06C2-435F-A18F-0FDFFCD5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Each change can be confined to a domain.</a:t>
            </a:r>
          </a:p>
          <a:p>
            <a:pPr lvl="1"/>
            <a:r>
              <a:rPr lang="en-US" sz="2400" dirty="0"/>
              <a:t>Changes are corralled by abstraction and dependency inversion.</a:t>
            </a:r>
          </a:p>
          <a:p>
            <a:pPr lvl="1"/>
            <a:r>
              <a:rPr lang="en-US" sz="2400" dirty="0"/>
              <a:t>Anticlimactic for sure.</a:t>
            </a:r>
          </a:p>
        </p:txBody>
      </p:sp>
    </p:spTree>
    <p:extLst>
      <p:ext uri="{BB962C8B-B14F-4D97-AF65-F5344CB8AC3E}">
        <p14:creationId xmlns:p14="http://schemas.microsoft.com/office/powerpoint/2010/main" val="88693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E08F-E649-4A67-93CA-897BC8DB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– what is wrong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DFCD7-CCF2-46FE-980B-4B7CDCC3A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084832"/>
            <a:ext cx="4754880" cy="4773168"/>
          </a:xfrm>
        </p:spPr>
        <p:txBody>
          <a:bodyPr>
            <a:normAutofit/>
          </a:bodyPr>
          <a:lstStyle/>
          <a:p>
            <a:r>
              <a:rPr lang="en-US" sz="1800" dirty="0"/>
              <a:t>public class Printer </a:t>
            </a:r>
            <a:br>
              <a:rPr lang="en-US" sz="1800" dirty="0"/>
            </a:br>
            <a:r>
              <a:rPr lang="en-US" sz="1800" dirty="0"/>
              <a:t>{</a:t>
            </a:r>
          </a:p>
          <a:p>
            <a:r>
              <a:rPr lang="en-US" sz="1800" dirty="0"/>
              <a:t>  public void Print (File input) </a:t>
            </a:r>
            <a:br>
              <a:rPr lang="en-US" sz="1800" dirty="0"/>
            </a:br>
            <a:r>
              <a:rPr lang="en-US" sz="1800" dirty="0"/>
              <a:t>  {</a:t>
            </a:r>
            <a:br>
              <a:rPr lang="en-US" sz="1800" dirty="0"/>
            </a:br>
            <a:r>
              <a:rPr lang="en-US" sz="1800" dirty="0"/>
              <a:t>    var </a:t>
            </a:r>
            <a:r>
              <a:rPr lang="en-US" sz="1800" dirty="0" err="1"/>
              <a:t>formattedText</a:t>
            </a:r>
            <a:r>
              <a:rPr lang="en-US" sz="1800" dirty="0"/>
              <a:t> = Format(</a:t>
            </a:r>
            <a:r>
              <a:rPr lang="en-US" sz="1800" dirty="0" err="1"/>
              <a:t>input.Text</a:t>
            </a:r>
            <a:r>
              <a:rPr lang="en-US" sz="1800" dirty="0"/>
              <a:t>); 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SendToPrinter</a:t>
            </a:r>
            <a:r>
              <a:rPr lang="en-US" sz="1800" dirty="0"/>
              <a:t>(</a:t>
            </a:r>
            <a:r>
              <a:rPr lang="en-US" sz="1800" dirty="0" err="1"/>
              <a:t>formattedText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}</a:t>
            </a:r>
          </a:p>
          <a:p>
            <a:r>
              <a:rPr lang="en-US" sz="1800" dirty="0"/>
              <a:t>  public string Format(string text)…</a:t>
            </a:r>
          </a:p>
          <a:p>
            <a:r>
              <a:rPr lang="en-US" sz="1800" dirty="0"/>
              <a:t>  public void </a:t>
            </a:r>
            <a:r>
              <a:rPr lang="en-US" sz="1800" dirty="0" err="1"/>
              <a:t>SendToPrinter</a:t>
            </a:r>
            <a:r>
              <a:rPr lang="en-US" sz="1800" dirty="0"/>
              <a:t>(string text)…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0B5DB-AB44-42A2-95C3-206E86643C39}"/>
              </a:ext>
            </a:extLst>
          </p:cNvPr>
          <p:cNvSpPr txBox="1">
            <a:spLocks/>
          </p:cNvSpPr>
          <p:nvPr/>
        </p:nvSpPr>
        <p:spPr>
          <a:xfrm>
            <a:off x="5989320" y="2084832"/>
            <a:ext cx="4754880" cy="477316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FilePrinter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void Print(File input)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 var formatter = new </a:t>
            </a:r>
            <a:r>
              <a:rPr lang="en-US" dirty="0" err="1"/>
              <a:t>TextFormatter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var </a:t>
            </a:r>
            <a:r>
              <a:rPr lang="en-US" dirty="0" err="1"/>
              <a:t>formattedText</a:t>
            </a:r>
            <a:r>
              <a:rPr lang="en-US" dirty="0"/>
              <a:t> = </a:t>
            </a:r>
            <a:r>
              <a:rPr lang="en-US" dirty="0" err="1"/>
              <a:t>formatter.BoldFormat</a:t>
            </a:r>
            <a:r>
              <a:rPr lang="en-US" dirty="0"/>
              <a:t>(</a:t>
            </a:r>
            <a:r>
              <a:rPr lang="en-US" dirty="0" err="1"/>
              <a:t>input.Text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var printer = new </a:t>
            </a:r>
            <a:r>
              <a:rPr lang="en-US" dirty="0" err="1"/>
              <a:t>DotMatrixPrinter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printer.Print</a:t>
            </a:r>
            <a:r>
              <a:rPr lang="en-US" dirty="0"/>
              <a:t>(</a:t>
            </a:r>
            <a:r>
              <a:rPr lang="en-US" dirty="0" err="1"/>
              <a:t>formattedText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TextFormatter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BoldFormat</a:t>
            </a:r>
            <a:r>
              <a:rPr lang="en-US" dirty="0"/>
              <a:t>(string text)…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DotMatrixPrinter</a:t>
            </a:r>
            <a:r>
              <a:rPr lang="en-US" dirty="0"/>
              <a:t> : </a:t>
            </a:r>
            <a:r>
              <a:rPr lang="en-US" dirty="0" err="1"/>
              <a:t>IPrinter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string Print(string text)…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47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CC1E-F11F-45FE-B537-3EF8F99C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example++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1308194-62FA-4671-8E15-2229E04F0D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938" y="1775460"/>
            <a:ext cx="9720262" cy="502158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public class </a:t>
            </a:r>
            <a:r>
              <a:rPr lang="en-US" sz="2000" dirty="0" err="1"/>
              <a:t>FilePrinter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public void </a:t>
            </a:r>
            <a:r>
              <a:rPr lang="en-US" sz="2000" dirty="0" err="1"/>
              <a:t>PrintBold</a:t>
            </a:r>
            <a:r>
              <a:rPr lang="en-US" sz="2000" dirty="0"/>
              <a:t>(</a:t>
            </a:r>
            <a:r>
              <a:rPr lang="en-US" sz="2000" dirty="0" err="1"/>
              <a:t>IFormatter</a:t>
            </a:r>
            <a:r>
              <a:rPr lang="en-US" sz="2000" dirty="0"/>
              <a:t> formatter, </a:t>
            </a:r>
            <a:r>
              <a:rPr lang="en-US" sz="2000" dirty="0" err="1"/>
              <a:t>IPrinter</a:t>
            </a:r>
            <a:r>
              <a:rPr lang="en-US" sz="2000" dirty="0"/>
              <a:t> printer, File input)</a:t>
            </a:r>
            <a:br>
              <a:rPr lang="en-US" sz="2000" dirty="0"/>
            </a:br>
            <a:r>
              <a:rPr lang="en-US" sz="2000" dirty="0"/>
              <a:t>  {</a:t>
            </a:r>
            <a:br>
              <a:rPr lang="en-US" sz="2000" dirty="0"/>
            </a:br>
            <a:r>
              <a:rPr lang="en-US" sz="2000" dirty="0"/>
              <a:t>      var formatter = formatter;</a:t>
            </a:r>
            <a:br>
              <a:rPr lang="en-US" sz="2000" dirty="0"/>
            </a:br>
            <a:r>
              <a:rPr lang="en-US" sz="2000" dirty="0"/>
              <a:t>      var printer = printer;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 err="1"/>
              <a:t>formatter.BoldFormat</a:t>
            </a:r>
            <a:r>
              <a:rPr lang="en-US" sz="2000" dirty="0"/>
              <a:t>(</a:t>
            </a:r>
            <a:r>
              <a:rPr lang="en-US" sz="2000" dirty="0" err="1"/>
              <a:t>input.Text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 err="1"/>
              <a:t>printer.Print</a:t>
            </a:r>
            <a:r>
              <a:rPr lang="en-US" sz="2000" dirty="0"/>
              <a:t>(formatter, </a:t>
            </a:r>
            <a:r>
              <a:rPr lang="en-US" sz="2000" dirty="0" err="1"/>
              <a:t>input.Text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IFormatter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public string </a:t>
            </a:r>
            <a:r>
              <a:rPr lang="en-US" sz="2000" dirty="0" err="1"/>
              <a:t>BoldFormat</a:t>
            </a:r>
            <a:r>
              <a:rPr lang="en-US" sz="2000" dirty="0"/>
              <a:t>(string text)…</a:t>
            </a:r>
            <a:br>
              <a:rPr lang="en-US" sz="2000" dirty="0"/>
            </a:br>
            <a:r>
              <a:rPr lang="en-US" sz="2000" dirty="0"/>
              <a:t>  …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IPrinter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public string Print(</a:t>
            </a:r>
            <a:r>
              <a:rPr lang="en-US" sz="2000" dirty="0" err="1"/>
              <a:t>IFormatter</a:t>
            </a:r>
            <a:r>
              <a:rPr lang="en-US" sz="2000" dirty="0"/>
              <a:t> format, string text)…</a:t>
            </a:r>
            <a:br>
              <a:rPr lang="en-US" sz="2000" dirty="0"/>
            </a:br>
            <a:r>
              <a:rPr lang="en-US" sz="2000" dirty="0"/>
              <a:t>  …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62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0E82-321F-42C0-8021-2F9DD56C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Awwww</a:t>
            </a:r>
            <a:r>
              <a:rPr lang="en-US" dirty="0"/>
              <a:t> crud!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6019-F068-4734-86DD-5CE1772B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Person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string </a:t>
            </a:r>
            <a:r>
              <a:rPr lang="en-US" dirty="0" err="1"/>
              <a:t>fullName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int id;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CreatePerson</a:t>
            </a:r>
            <a:r>
              <a:rPr lang="en-US" dirty="0"/>
              <a:t>(){…};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GetPerson</a:t>
            </a:r>
            <a:r>
              <a:rPr lang="en-US" dirty="0"/>
              <a:t>(int id){…};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EditPersonName</a:t>
            </a:r>
            <a:r>
              <a:rPr lang="en-US" dirty="0"/>
              <a:t>(string </a:t>
            </a:r>
            <a:r>
              <a:rPr lang="en-US" dirty="0" err="1"/>
              <a:t>fullName</a:t>
            </a:r>
            <a:r>
              <a:rPr lang="en-US" dirty="0"/>
              <a:t>, int id){…};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DeletePerson</a:t>
            </a:r>
            <a:r>
              <a:rPr lang="en-US" dirty="0"/>
              <a:t>(int id){…};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77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AD29-EBC3-49B1-A491-AE03FE94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no more?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8F275D-B707-4EB5-AA18-15813208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0"/>
            <a:ext cx="9720262" cy="4022725"/>
          </a:xfrm>
        </p:spPr>
        <p:txBody>
          <a:bodyPr/>
          <a:lstStyle/>
          <a:p>
            <a:r>
              <a:rPr lang="en-US" dirty="0"/>
              <a:t>public class Person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string </a:t>
            </a:r>
            <a:r>
              <a:rPr lang="en-US" dirty="0" err="1"/>
              <a:t>fullName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int id;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IDbContext</a:t>
            </a:r>
            <a:r>
              <a:rPr lang="en-US" dirty="0"/>
              <a:t> context;</a:t>
            </a:r>
            <a:br>
              <a:rPr lang="en-US" dirty="0"/>
            </a:br>
            <a:r>
              <a:rPr lang="en-US" dirty="0"/>
              <a:t>  public Person(</a:t>
            </a:r>
            <a:r>
              <a:rPr lang="en-US" dirty="0" err="1"/>
              <a:t>IDbContext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){…}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CreatePerson</a:t>
            </a:r>
            <a:r>
              <a:rPr lang="en-US" dirty="0"/>
              <a:t>(){…}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ReadPerson</a:t>
            </a:r>
            <a:r>
              <a:rPr lang="en-US" dirty="0"/>
              <a:t>(int id){…}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UpdatePersonName</a:t>
            </a:r>
            <a:r>
              <a:rPr lang="en-US" dirty="0"/>
              <a:t>(string </a:t>
            </a:r>
            <a:r>
              <a:rPr lang="en-US" dirty="0" err="1"/>
              <a:t>fullName</a:t>
            </a:r>
            <a:r>
              <a:rPr lang="en-US" dirty="0"/>
              <a:t>, int id){…}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DeletePerson</a:t>
            </a:r>
            <a:r>
              <a:rPr lang="en-US" dirty="0"/>
              <a:t>(int id){…}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10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EB1F-D997-4E68-AFBB-F8BC8ACB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Dishwasher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F173-77FE-4C59-A31B-B1A7DEBB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Dishwasher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HeatWater</a:t>
            </a:r>
            <a:r>
              <a:rPr lang="en-US" dirty="0"/>
              <a:t>(){…}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DispenseSoap</a:t>
            </a:r>
            <a:r>
              <a:rPr lang="en-US" dirty="0"/>
              <a:t>(){…}</a:t>
            </a:r>
            <a:br>
              <a:rPr lang="en-US" dirty="0"/>
            </a:br>
            <a:r>
              <a:rPr lang="en-US" dirty="0"/>
              <a:t>  public void Wash(){…}</a:t>
            </a:r>
            <a:br>
              <a:rPr lang="en-US" dirty="0"/>
            </a:br>
            <a:r>
              <a:rPr lang="en-US" dirty="0"/>
              <a:t>  public void Rinse(){…}</a:t>
            </a:r>
            <a:br>
              <a:rPr lang="en-US" dirty="0"/>
            </a:br>
            <a:r>
              <a:rPr lang="en-US" dirty="0"/>
              <a:t>  public void Dry(){…}</a:t>
            </a:r>
            <a:br>
              <a:rPr lang="en-US" dirty="0"/>
            </a:br>
            <a:r>
              <a:rPr lang="en-US" dirty="0"/>
              <a:t>  public void Alert(){…}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7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DEB-57D2-4074-BC1D-BB731B21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78D2-488C-445D-86BB-2CDB44694A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Software developer for seven years</a:t>
            </a:r>
          </a:p>
          <a:p>
            <a:pPr lvl="1"/>
            <a:r>
              <a:rPr lang="en-US" sz="2400" dirty="0"/>
              <a:t>Worked on many different teams</a:t>
            </a:r>
          </a:p>
          <a:p>
            <a:pPr lvl="1"/>
            <a:r>
              <a:rPr lang="en-US" sz="2400" dirty="0"/>
              <a:t>Worked in Agile (Successful/Challenged)/Waterfall</a:t>
            </a:r>
          </a:p>
          <a:p>
            <a:pPr lvl="1"/>
            <a:r>
              <a:rPr lang="en-US" sz="2400" dirty="0"/>
              <a:t>Worked in ASM to XML</a:t>
            </a:r>
          </a:p>
          <a:p>
            <a:pPr lvl="1"/>
            <a:r>
              <a:rPr lang="en-US" sz="2400" dirty="0"/>
              <a:t>Cares about Software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B972D-4F62-40C6-83C5-ED14421939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Hobbies:</a:t>
            </a:r>
          </a:p>
          <a:p>
            <a:pPr lvl="1"/>
            <a:r>
              <a:rPr lang="en-US" sz="2400" dirty="0"/>
              <a:t>Wife</a:t>
            </a:r>
          </a:p>
          <a:p>
            <a:pPr lvl="1"/>
            <a:r>
              <a:rPr lang="en-US" sz="2400" dirty="0"/>
              <a:t>Three Dogs</a:t>
            </a:r>
          </a:p>
          <a:p>
            <a:pPr lvl="1"/>
            <a:r>
              <a:rPr lang="en-US" sz="2400" dirty="0"/>
              <a:t>Hardware Hacking</a:t>
            </a:r>
          </a:p>
          <a:p>
            <a:pPr lvl="1"/>
            <a:r>
              <a:rPr lang="en-US" sz="2400" dirty="0"/>
              <a:t>Website Building</a:t>
            </a:r>
          </a:p>
          <a:p>
            <a:pPr lvl="1"/>
            <a:r>
              <a:rPr lang="en-US" sz="2400" dirty="0"/>
              <a:t>Giving Talks</a:t>
            </a:r>
          </a:p>
        </p:txBody>
      </p:sp>
    </p:spTree>
    <p:extLst>
      <p:ext uri="{BB962C8B-B14F-4D97-AF65-F5344CB8AC3E}">
        <p14:creationId xmlns:p14="http://schemas.microsoft.com/office/powerpoint/2010/main" val="252952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DD0A1E-22D1-455C-A80C-CEF30F5B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80288-D63D-4415-9381-E012B2B8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Where did it come from?</a:t>
            </a:r>
          </a:p>
          <a:p>
            <a:pPr lvl="2"/>
            <a:r>
              <a:rPr lang="en-US" dirty="0"/>
              <a:t>Encapsulation</a:t>
            </a:r>
          </a:p>
          <a:p>
            <a:pPr lvl="2"/>
            <a:r>
              <a:rPr lang="en-US" dirty="0"/>
              <a:t>Cohesion</a:t>
            </a:r>
          </a:p>
          <a:p>
            <a:pPr lvl="2"/>
            <a:r>
              <a:rPr lang="en-US" dirty="0"/>
              <a:t>Coupling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I have brought some from home</a:t>
            </a:r>
          </a:p>
          <a:p>
            <a:pPr lvl="2"/>
            <a:r>
              <a:rPr lang="en-US" dirty="0"/>
              <a:t>Be thinking about other practical examples</a:t>
            </a:r>
          </a:p>
          <a:p>
            <a:pPr lvl="1"/>
            <a:r>
              <a:rPr lang="en-US" dirty="0"/>
              <a:t>Q&amp;A</a:t>
            </a:r>
          </a:p>
        </p:txBody>
      </p:sp>
      <p:pic>
        <p:nvPicPr>
          <p:cNvPr id="7" name="Picture 2" descr="http://www.globalnerdy.com/wordpress/wp-content/uploads/2009/07/single_responsibility_principle_thumb.jpg">
            <a:extLst>
              <a:ext uri="{FF2B5EF4-FFF2-40B4-BE49-F238E27FC236}">
                <a16:creationId xmlns:a16="http://schemas.microsoft.com/office/drawing/2014/main" id="{E9377A75-8CFF-46E6-B1A8-AA46003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1046988"/>
            <a:ext cx="6352032" cy="4764024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6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4CB3-44FE-4226-9AE8-184DF1BC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FDC5-7CAE-4A9A-9C70-7A9DEF88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class should have one and only one reason to change.” </a:t>
            </a:r>
            <a:br>
              <a:rPr lang="en-US" dirty="0"/>
            </a:br>
            <a:r>
              <a:rPr lang="en-US" dirty="0"/>
              <a:t>						– Robert “Uncle Bob” Martin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cdn-images-1.medium.com/max/1000/0*BexdX1vV22goA_xR.gif">
            <a:extLst>
              <a:ext uri="{FF2B5EF4-FFF2-40B4-BE49-F238E27FC236}">
                <a16:creationId xmlns:a16="http://schemas.microsoft.com/office/drawing/2014/main" id="{8CE43803-DFEC-40E2-AF70-FB79B634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2305"/>
            <a:ext cx="7620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A900-927D-4597-B64E-C050CE57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Practical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52EF-33F4-4FA5-9A73-A41FB5BC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“Gather together the things that change for the same reasons.  Separate those things that change for different reasons.” – Robert Martin</a:t>
            </a:r>
          </a:p>
          <a:p>
            <a:endParaRPr lang="en-US" sz="2400" dirty="0"/>
          </a:p>
          <a:p>
            <a:r>
              <a:rPr lang="en-US" sz="2400" dirty="0"/>
              <a:t>Original definition says </a:t>
            </a:r>
            <a:r>
              <a:rPr lang="en-US" sz="2400" dirty="0">
                <a:solidFill>
                  <a:schemeClr val="accent1"/>
                </a:solidFill>
              </a:rPr>
              <a:t>class</a:t>
            </a:r>
            <a:r>
              <a:rPr lang="en-US" sz="2400" dirty="0"/>
              <a:t> – Is it limited to classes?</a:t>
            </a:r>
          </a:p>
          <a:p>
            <a:r>
              <a:rPr lang="en-US" sz="2400" dirty="0"/>
              <a:t>Original definition says </a:t>
            </a:r>
            <a:r>
              <a:rPr lang="en-US" sz="2400" dirty="0">
                <a:solidFill>
                  <a:schemeClr val="accent1"/>
                </a:solidFill>
              </a:rPr>
              <a:t>reason</a:t>
            </a:r>
            <a:r>
              <a:rPr lang="en-US" sz="2400" dirty="0"/>
              <a:t> – What is a reason?</a:t>
            </a:r>
          </a:p>
          <a:p>
            <a:r>
              <a:rPr lang="en-US" sz="2400" dirty="0"/>
              <a:t>Original definition says </a:t>
            </a:r>
            <a:r>
              <a:rPr lang="en-US" sz="2400" dirty="0">
                <a:solidFill>
                  <a:schemeClr val="accent1"/>
                </a:solidFill>
              </a:rPr>
              <a:t>change</a:t>
            </a:r>
            <a:r>
              <a:rPr lang="en-US" sz="2400" dirty="0"/>
              <a:t> – Is a bug a change?  How about a refactor?</a:t>
            </a:r>
          </a:p>
          <a:p>
            <a:endParaRPr lang="en-US" sz="2400" dirty="0"/>
          </a:p>
          <a:p>
            <a:r>
              <a:rPr lang="en-US" sz="2400" dirty="0"/>
              <a:t>I will give you the answers this time!!!</a:t>
            </a:r>
          </a:p>
        </p:txBody>
      </p:sp>
    </p:spTree>
    <p:extLst>
      <p:ext uri="{BB962C8B-B14F-4D97-AF65-F5344CB8AC3E}">
        <p14:creationId xmlns:p14="http://schemas.microsoft.com/office/powerpoint/2010/main" val="3162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b/b9/RothkoFourDarksRed.jpg">
            <a:extLst>
              <a:ext uri="{FF2B5EF4-FFF2-40B4-BE49-F238E27FC236}">
                <a16:creationId xmlns:a16="http://schemas.microsoft.com/office/drawing/2014/main" id="{E9B64FEC-4268-486E-BA87-8FB165915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53" y="611332"/>
            <a:ext cx="6428754" cy="5627544"/>
          </a:xfrm>
          <a:prstGeom prst="rect">
            <a:avLst/>
          </a:prstGeom>
          <a:noFill/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C871D-2D49-4D4C-BDDE-D4F54793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things -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62FC-3CF0-40C4-8361-8177A2BD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84" y="2007704"/>
            <a:ext cx="9720071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We </a:t>
            </a:r>
            <a:r>
              <a:rPr lang="en-US" sz="2400" u="sng" dirty="0"/>
              <a:t>decide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what things are </a:t>
            </a:r>
            <a:r>
              <a:rPr lang="en-US" sz="2400" dirty="0"/>
              <a:t>when we design software.</a:t>
            </a:r>
          </a:p>
          <a:p>
            <a:pPr lvl="1"/>
            <a:r>
              <a:rPr lang="en-US" sz="2400" dirty="0"/>
              <a:t>We can </a:t>
            </a:r>
            <a:r>
              <a:rPr lang="en-US" sz="2400" u="sng" dirty="0"/>
              <a:t>decide</a:t>
            </a:r>
            <a:r>
              <a:rPr lang="en-US" sz="2400" dirty="0"/>
              <a:t> where changes will occur.</a:t>
            </a:r>
          </a:p>
          <a:p>
            <a:pPr lvl="1"/>
            <a:r>
              <a:rPr lang="en-US" sz="2400" dirty="0"/>
              <a:t>We should make cohesive abstractions</a:t>
            </a:r>
          </a:p>
          <a:p>
            <a:pPr lvl="1"/>
            <a:r>
              <a:rPr lang="en-US" sz="2400" dirty="0"/>
              <a:t>We should make responsibility boundaries.</a:t>
            </a:r>
          </a:p>
        </p:txBody>
      </p:sp>
    </p:spTree>
    <p:extLst>
      <p:ext uri="{BB962C8B-B14F-4D97-AF65-F5344CB8AC3E}">
        <p14:creationId xmlns:p14="http://schemas.microsoft.com/office/powerpoint/2010/main" val="133418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0/0f/Piet_Mondriaan%2C_1939-1942_-_Composition_10.jpg">
            <a:extLst>
              <a:ext uri="{FF2B5EF4-FFF2-40B4-BE49-F238E27FC236}">
                <a16:creationId xmlns:a16="http://schemas.microsoft.com/office/drawing/2014/main" id="{8A919836-E22D-4B75-8511-DDB58245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358140"/>
            <a:ext cx="6135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53D29-9CA9-458A-AEF7-3437A97C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things -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8793-3947-4533-8736-D2EC2BBB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Giving a class reason and a reason</a:t>
            </a:r>
          </a:p>
          <a:p>
            <a:pPr lvl="1"/>
            <a:r>
              <a:rPr lang="en-US" sz="2400" dirty="0"/>
              <a:t>Implemented abstraction</a:t>
            </a:r>
          </a:p>
          <a:p>
            <a:pPr lvl="1"/>
            <a:r>
              <a:rPr lang="en-US" sz="2400" dirty="0"/>
              <a:t>Manages where things happen</a:t>
            </a:r>
          </a:p>
          <a:p>
            <a:pPr lvl="1"/>
            <a:r>
              <a:rPr lang="en-US" sz="2400" dirty="0"/>
              <a:t>If we group reasons we cause coupling</a:t>
            </a:r>
          </a:p>
          <a:p>
            <a:pPr lvl="1"/>
            <a:r>
              <a:rPr lang="en-US" sz="2400" dirty="0"/>
              <a:t>As software matures it may need to expand its implementation.</a:t>
            </a:r>
          </a:p>
          <a:p>
            <a:pPr lvl="1"/>
            <a:r>
              <a:rPr lang="en-US" sz="2400" dirty="0"/>
              <a:t>We base encapsulation on abstraction/ design.</a:t>
            </a:r>
          </a:p>
          <a:p>
            <a:pPr lvl="1"/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“Responsibility is a family of functions that serves one particular actor.” </a:t>
            </a:r>
            <a:br>
              <a:rPr lang="en-US" sz="2400" dirty="0"/>
            </a:br>
            <a:r>
              <a:rPr lang="en-US" sz="2400" dirty="0"/>
              <a:t>								– Robert Martin</a:t>
            </a:r>
          </a:p>
        </p:txBody>
      </p:sp>
    </p:spTree>
    <p:extLst>
      <p:ext uri="{BB962C8B-B14F-4D97-AF65-F5344CB8AC3E}">
        <p14:creationId xmlns:p14="http://schemas.microsoft.com/office/powerpoint/2010/main" val="291178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thumb/7/76/%27Windows_Open_Simultaneously_%28First_Part%2C_Third_Motif%29%27_by_Robert_Delaunay.JPG/1024px-%27Windows_Open_Simultaneously_%28First_Part%2C_Third_Motif%29%27_by_Robert_Delaunay.JPG">
            <a:extLst>
              <a:ext uri="{FF2B5EF4-FFF2-40B4-BE49-F238E27FC236}">
                <a16:creationId xmlns:a16="http://schemas.microsoft.com/office/drawing/2014/main" id="{C6AEF1C2-DADD-424E-9FAD-D778D806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0"/>
            <a:ext cx="5591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E640C-B61D-4537-A85A-A77A32F8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reasoning -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4782-7962-4975-9974-ACE4A40C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600" dirty="0"/>
              <a:t>Organize like things</a:t>
            </a:r>
          </a:p>
          <a:p>
            <a:pPr lvl="1"/>
            <a:r>
              <a:rPr lang="en-US" sz="2600" dirty="0"/>
              <a:t>“Code readability and reusability is increased, while complexity is kept manageable.” – Wikipedia</a:t>
            </a:r>
          </a:p>
          <a:p>
            <a:pPr lvl="1"/>
            <a:r>
              <a:rPr lang="en-US" sz="2600" dirty="0"/>
              <a:t>Types:</a:t>
            </a:r>
          </a:p>
          <a:p>
            <a:pPr lvl="2"/>
            <a:r>
              <a:rPr lang="en-US" sz="1900" dirty="0"/>
              <a:t>Coincidental Cohesion - worst</a:t>
            </a:r>
          </a:p>
          <a:p>
            <a:pPr lvl="2"/>
            <a:r>
              <a:rPr lang="en-US" sz="1900" dirty="0"/>
              <a:t>Logical</a:t>
            </a:r>
          </a:p>
          <a:p>
            <a:pPr lvl="2"/>
            <a:r>
              <a:rPr lang="en-US" sz="1900" dirty="0"/>
              <a:t>Temporal – parts are used at the same time</a:t>
            </a:r>
          </a:p>
          <a:p>
            <a:pPr lvl="2"/>
            <a:r>
              <a:rPr lang="en-US" sz="1900" dirty="0"/>
              <a:t>Procedural – the recipe is always the same</a:t>
            </a:r>
          </a:p>
          <a:p>
            <a:pPr lvl="2"/>
            <a:r>
              <a:rPr lang="en-US" sz="1900" dirty="0"/>
              <a:t>Communication/Information – operate on the same data</a:t>
            </a:r>
          </a:p>
          <a:p>
            <a:pPr lvl="2"/>
            <a:r>
              <a:rPr lang="en-US" sz="1900" dirty="0"/>
              <a:t>Sequential – previous output used for next input</a:t>
            </a:r>
          </a:p>
          <a:p>
            <a:pPr lvl="2"/>
            <a:r>
              <a:rPr lang="en-US" sz="1900" dirty="0"/>
              <a:t>Function</a:t>
            </a:r>
          </a:p>
          <a:p>
            <a:pPr lvl="2"/>
            <a:r>
              <a:rPr lang="en-US" sz="1900" dirty="0"/>
              <a:t>Atomic – best (impractical)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994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9/99/Kandinsky%2C_1913%2C_Sans_titre_%28Etude_pour_Composition_VII%2C_Premi%C3%A8re_abstraction%29.jpg">
            <a:extLst>
              <a:ext uri="{FF2B5EF4-FFF2-40B4-BE49-F238E27FC236}">
                <a16:creationId xmlns:a16="http://schemas.microsoft.com/office/drawing/2014/main" id="{1A373936-472B-431C-A80E-08ADAE47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220" y="3529965"/>
            <a:ext cx="4762500" cy="3686175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C49F1-7A9C-4B9E-A8C8-85C8E45D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art of separating -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7673-BAD9-4F3C-93BF-873C2D5F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Control the knowledge of external components</a:t>
            </a:r>
          </a:p>
          <a:p>
            <a:pPr lvl="1"/>
            <a:r>
              <a:rPr lang="en-US" sz="2400" dirty="0"/>
              <a:t>Transactional integrity may be impacted by implementing loose coupling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new</a:t>
            </a:r>
            <a:r>
              <a:rPr lang="en-US" sz="2400" dirty="0"/>
              <a:t> is glue – what happens when the instantiated class changes its behavior?</a:t>
            </a:r>
          </a:p>
          <a:p>
            <a:pPr marL="128016" lvl="1" indent="0">
              <a:buNone/>
            </a:pPr>
            <a:r>
              <a:rPr lang="en-US" sz="2400" dirty="0"/>
              <a:t>public class Printer(){</a:t>
            </a:r>
          </a:p>
          <a:p>
            <a:pPr marL="128016" lvl="1" indent="0">
              <a:buNone/>
            </a:pPr>
            <a:r>
              <a:rPr lang="en-US" sz="2400" dirty="0"/>
              <a:t>    public Printer(){</a:t>
            </a:r>
          </a:p>
          <a:p>
            <a:pPr marL="128016" lvl="1" indent="0">
              <a:buNone/>
            </a:pPr>
            <a:r>
              <a:rPr lang="en-US" sz="2400" dirty="0"/>
              <a:t>        var formatter = </a:t>
            </a:r>
            <a:r>
              <a:rPr lang="en-US" sz="2400" dirty="0">
                <a:solidFill>
                  <a:srgbClr val="0070C0"/>
                </a:solidFill>
              </a:rPr>
              <a:t>new</a:t>
            </a:r>
            <a:r>
              <a:rPr lang="en-US" sz="2400" dirty="0"/>
              <a:t> Formatter();</a:t>
            </a:r>
          </a:p>
          <a:p>
            <a:pPr marL="128016" lvl="1" indent="0">
              <a:buNone/>
            </a:pPr>
            <a:r>
              <a:rPr lang="en-US" sz="2400" dirty="0"/>
              <a:t>    }</a:t>
            </a:r>
          </a:p>
          <a:p>
            <a:pPr marL="128016" lvl="1" indent="0">
              <a:buNone/>
            </a:pPr>
            <a:r>
              <a:rPr lang="en-US" sz="2400" dirty="0"/>
              <a:t>}</a:t>
            </a:r>
          </a:p>
          <a:p>
            <a:pPr lvl="1"/>
            <a:r>
              <a:rPr lang="en-US" sz="2400" dirty="0"/>
              <a:t>Dependency Inversion creates boundaries</a:t>
            </a:r>
          </a:p>
        </p:txBody>
      </p:sp>
    </p:spTree>
    <p:extLst>
      <p:ext uri="{BB962C8B-B14F-4D97-AF65-F5344CB8AC3E}">
        <p14:creationId xmlns:p14="http://schemas.microsoft.com/office/powerpoint/2010/main" val="2449079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1943</TotalTime>
  <Words>470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Integral</vt:lpstr>
      <vt:lpstr>S is for solid</vt:lpstr>
      <vt:lpstr>About me</vt:lpstr>
      <vt:lpstr>Agenda</vt:lpstr>
      <vt:lpstr>Single Responsibility Principle</vt:lpstr>
      <vt:lpstr>SRP – Practical definition</vt:lpstr>
      <vt:lpstr>Gathering things - abstraction</vt:lpstr>
      <vt:lpstr>Gathering things - encapsulation</vt:lpstr>
      <vt:lpstr>Applied reasoning - cohesion</vt:lpstr>
      <vt:lpstr>The art of separating - Coupling</vt:lpstr>
      <vt:lpstr>Separation of concerns</vt:lpstr>
      <vt:lpstr>Summary</vt:lpstr>
      <vt:lpstr>Simple example – what is wrong here?</vt:lpstr>
      <vt:lpstr>Simple example++</vt:lpstr>
      <vt:lpstr>Example: Awwww crud!</vt:lpstr>
      <vt:lpstr>CRUD no more?</vt:lpstr>
      <vt:lpstr>Dishwasher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is for solid</dc:title>
  <dc:creator>Brett Carroll</dc:creator>
  <cp:lastModifiedBy>Brett Carroll</cp:lastModifiedBy>
  <cp:revision>17</cp:revision>
  <dcterms:created xsi:type="dcterms:W3CDTF">2018-12-11T02:19:00Z</dcterms:created>
  <dcterms:modified xsi:type="dcterms:W3CDTF">2018-12-18T04:51:44Z</dcterms:modified>
</cp:coreProperties>
</file>