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1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88" r:id="rId16"/>
    <p:sldId id="284" r:id="rId17"/>
    <p:sldId id="287" r:id="rId18"/>
    <p:sldId id="272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7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0C305-DF7C-463B-AD78-AFAFDEB7082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D4D5D-6589-4E08-B467-57AD0F7D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7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 P – FALSE – whatever the operation it is consistent with its behavior</a:t>
            </a:r>
          </a:p>
          <a:p>
            <a:r>
              <a:rPr lang="en-US" dirty="0"/>
              <a:t>Weak</a:t>
            </a:r>
            <a:r>
              <a:rPr lang="en-US" baseline="0" dirty="0"/>
              <a:t> Q – TRUE – do nothing a finite amount of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D4D5D-6589-4E08-B467-57AD0F7DC2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8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 - P</a:t>
            </a:r>
          </a:p>
          <a:p>
            <a:r>
              <a:rPr lang="en-US" dirty="0"/>
              <a:t>Guarantee –C (or A)</a:t>
            </a:r>
          </a:p>
          <a:p>
            <a:r>
              <a:rPr lang="en-US" dirty="0"/>
              <a:t>Maintain - 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D4D5D-6589-4E08-B467-57AD0F7DC2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5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whCYaYDn8EgNzAzZjA5ZmItNjU3NS00MzQ5LTkwYjMtMDJhNDU5ZTM0MTlh/view" TargetMode="External"/><Relationship Id="rId7" Type="http://schemas.openxmlformats.org/officeDocument/2006/relationships/hyperlink" Target="NULL" TargetMode="External"/><Relationship Id="rId2" Type="http://schemas.openxmlformats.org/officeDocument/2006/relationships/hyperlink" Target="https://www.cs.cmu.edu/~wing/publications/LiskovWing9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4" Type="http://schemas.openxmlformats.org/officeDocument/2006/relationships/hyperlink" Target="https://en.wikipedia.org/wiki/Circle%E2%80%93ellipse_proble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809B-9FC4-4879-96E8-EFE2F00EE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Ducks &amp; Abstraction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23CA7-0232-4177-9EAE-A3B6AE72C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it quacks like a duck,</a:t>
            </a:r>
            <a:br>
              <a:rPr lang="en-US" dirty="0"/>
            </a:br>
            <a:r>
              <a:rPr lang="en-US" dirty="0"/>
              <a:t>but needs batteries…</a:t>
            </a:r>
          </a:p>
          <a:p>
            <a:r>
              <a:rPr lang="en-US" dirty="0"/>
              <a:t>Liskov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365252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A330-BA3B-4193-9B35-E02F3427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6C3F-73B9-49B1-A83C-EC2897AE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side effects?</a:t>
            </a:r>
          </a:p>
          <a:p>
            <a:r>
              <a:rPr lang="en-US" dirty="0"/>
              <a:t>Setting the width and height of rectangle.</a:t>
            </a:r>
          </a:p>
          <a:p>
            <a:r>
              <a:rPr lang="en-US" dirty="0"/>
              <a:t>Side effects are defined in the contract.</a:t>
            </a:r>
          </a:p>
          <a:p>
            <a:r>
              <a:rPr lang="en-US" dirty="0"/>
              <a:t>Part of its behavior.</a:t>
            </a:r>
          </a:p>
          <a:p>
            <a:endParaRPr lang="en-US" dirty="0"/>
          </a:p>
        </p:txBody>
      </p:sp>
      <p:pic>
        <p:nvPicPr>
          <p:cNvPr id="5122" name="Picture 2" descr="Image result for square and rectangle&quot;">
            <a:extLst>
              <a:ext uri="{FF2B5EF4-FFF2-40B4-BE49-F238E27FC236}">
                <a16:creationId xmlns:a16="http://schemas.microsoft.com/office/drawing/2014/main" id="{8B867EF1-2A7B-4357-BE5E-942C47DC2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56" y="2981698"/>
            <a:ext cx="22479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81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93EE-BA9B-470C-829E-2CB4B3A6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type identification (RTTI)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954C-9369-423C-8F7B-0D4F815D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Rectangles at run time.</a:t>
            </a:r>
          </a:p>
          <a:p>
            <a:r>
              <a:rPr lang="en-US" dirty="0"/>
              <a:t>Rifling a “jagged” list of base types.</a:t>
            </a:r>
            <a:br>
              <a:rPr lang="en-US" dirty="0"/>
            </a:br>
            <a:r>
              <a:rPr lang="en-US" dirty="0"/>
              <a:t>I.e. Foreach(var thing in bases)</a:t>
            </a:r>
            <a:br>
              <a:rPr lang="en-US" dirty="0"/>
            </a:br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  if(thing is DerivedType1)</a:t>
            </a:r>
            <a:br>
              <a:rPr lang="en-US" dirty="0"/>
            </a:br>
            <a:r>
              <a:rPr lang="en-US" dirty="0"/>
              <a:t>  {</a:t>
            </a:r>
          </a:p>
          <a:p>
            <a:r>
              <a:rPr lang="en-US" dirty="0"/>
              <a:t>     </a:t>
            </a:r>
            <a:r>
              <a:rPr lang="en-US" dirty="0" err="1"/>
              <a:t>thing.DoSomething</a:t>
            </a:r>
            <a:endParaRPr lang="en-US" dirty="0"/>
          </a:p>
          <a:p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if(thing is DerivedType2)</a:t>
            </a:r>
          </a:p>
          <a:p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7170" name="Picture 2" descr="Image result for square and rectangle&quot;">
            <a:extLst>
              <a:ext uri="{FF2B5EF4-FFF2-40B4-BE49-F238E27FC236}">
                <a16:creationId xmlns:a16="http://schemas.microsoft.com/office/drawing/2014/main" id="{2C719FFD-97EA-48E1-84C7-BE2B1E19F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47" y="0"/>
            <a:ext cx="11967882" cy="954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33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12ECC9-C8AB-401B-9222-2A5E36ED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Is this a duck?</a:t>
            </a:r>
          </a:p>
        </p:txBody>
      </p:sp>
      <p:pic>
        <p:nvPicPr>
          <p:cNvPr id="2050" name="Picture 2" descr="Image result for robot duck">
            <a:extLst>
              <a:ext uri="{FF2B5EF4-FFF2-40B4-BE49-F238E27FC236}">
                <a16:creationId xmlns:a16="http://schemas.microsoft.com/office/drawing/2014/main" id="{F7E1AAEC-6A9F-4EFD-A8E6-3F246B196E3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304" y="2286000"/>
            <a:ext cx="258722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duck">
            <a:extLst>
              <a:ext uri="{FF2B5EF4-FFF2-40B4-BE49-F238E27FC236}">
                <a16:creationId xmlns:a16="http://schemas.microsoft.com/office/drawing/2014/main" id="{F68DE33A-DD12-4FCD-93C3-948467DDEEB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83" y="2507580"/>
            <a:ext cx="3658671" cy="357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26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8C36-AFF9-4BE5-8E9F-0473E43F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IL-</a:t>
            </a:r>
            <a:r>
              <a:rPr lang="en-US" dirty="0">
                <a:solidFill>
                  <a:schemeClr val="tx2"/>
                </a:solidFill>
              </a:rPr>
              <a:t>LISK</a:t>
            </a:r>
            <a:r>
              <a:rPr lang="en-US" dirty="0"/>
              <a:t>-</a:t>
            </a:r>
            <a:r>
              <a:rPr lang="en-US" dirty="0" err="1"/>
              <a:t>TRATi</a:t>
            </a:r>
            <a:r>
              <a:rPr lang="en-US" dirty="0"/>
              <a:t>-</a:t>
            </a:r>
            <a:r>
              <a:rPr lang="en-US" dirty="0">
                <a:solidFill>
                  <a:schemeClr val="tx2"/>
                </a:solidFill>
              </a:rPr>
              <a:t>OV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17B5A2-E8B9-4E29-88ED-9B2324C9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574" y="2084831"/>
            <a:ext cx="4449839" cy="25276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7CF69A-8A2E-47E2-987D-75950547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336" y="0"/>
            <a:ext cx="3897664" cy="33446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485A1B-089F-4E9C-9F56-EAED10D92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4" y="2084830"/>
            <a:ext cx="3446400" cy="42036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580AC-A53B-4F0A-B508-F12250C9A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272" y="3428999"/>
            <a:ext cx="3905945" cy="347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4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9F05-D303-4D16-8D83-CD81B77B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Rectangles – Thinking outside the box.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A474-AFF2-4795-8E8F-83509273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EB1C6F-51C6-4C78-91CD-2DC6FBC610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9410" y="1909480"/>
            <a:ext cx="5240770" cy="4179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A33A19-301A-448B-AD65-7364C3AF5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6" y="1909481"/>
            <a:ext cx="5600231" cy="32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C170-1ECC-4F25-92C6-6F3AC7FB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Prisoner dilemma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6D5C8-4FA8-4304-8CE2-A1379FCA9B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1639" y="2084832"/>
            <a:ext cx="4882515" cy="242262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0CE62F-5ACC-46F7-9F5E-98985061B2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06643" y="2084831"/>
            <a:ext cx="4630472" cy="27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93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3759-77BD-4748-BC05-7927F09E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 – the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37081-DFD2-4B1F-8DF4-8D36BA6074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220" y="1800141"/>
            <a:ext cx="5860956" cy="483056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C2B9FB-4152-4338-B1F2-D525B35065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40826" y="1800141"/>
            <a:ext cx="4175758" cy="48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0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C8AE-B5D4-4FDD-AC9B-36161624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 - The 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5DD14C-306B-4A76-B050-B44A03846D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243" y="2141038"/>
            <a:ext cx="5515993" cy="398006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88B8BC-C346-4A97-A3CF-89DC02FEC9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81966" y="2141038"/>
            <a:ext cx="6148263" cy="263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5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555E-6738-493B-A593-10511569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pic>
        <p:nvPicPr>
          <p:cNvPr id="4" name="Picture 4" descr="https://jamesmccaffrey.files.wordpress.com/2016/08/worshipme.png?w=300&amp;h=246">
            <a:extLst>
              <a:ext uri="{FF2B5EF4-FFF2-40B4-BE49-F238E27FC236}">
                <a16:creationId xmlns:a16="http://schemas.microsoft.com/office/drawing/2014/main" id="{FB3D732E-5973-4FE3-B0CC-DD2368DC9C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4439"/>
            <a:ext cx="4648200" cy="38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2C2C6C-E2CA-44A6-826E-1B08BDD47ABF}"/>
              </a:ext>
            </a:extLst>
          </p:cNvPr>
          <p:cNvSpPr txBox="1"/>
          <p:nvPr/>
        </p:nvSpPr>
        <p:spPr>
          <a:xfrm>
            <a:off x="2061410" y="2767280"/>
            <a:ext cx="22797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Q&amp;A</a:t>
            </a:r>
            <a:endParaRPr lang="en-US" dirty="0"/>
          </a:p>
        </p:txBody>
      </p:sp>
      <p:pic>
        <p:nvPicPr>
          <p:cNvPr id="6146" name="Picture 2" descr="Image result for square and rectangle&quot;">
            <a:extLst>
              <a:ext uri="{FF2B5EF4-FFF2-40B4-BE49-F238E27FC236}">
                <a16:creationId xmlns:a16="http://schemas.microsoft.com/office/drawing/2014/main" id="{0A79401A-5EB7-4AC0-9888-14B61EC5C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55" y="319355"/>
            <a:ext cx="18669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4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8A16-BA2F-4DFE-8B63-AC995233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Bib-</a:t>
            </a:r>
            <a:r>
              <a:rPr lang="en-US" dirty="0">
                <a:solidFill>
                  <a:schemeClr val="tx2"/>
                </a:solidFill>
              </a:rPr>
              <a:t>Liskov</a:t>
            </a:r>
            <a:r>
              <a:rPr lang="en-US" dirty="0"/>
              <a:t>-</a:t>
            </a:r>
            <a:r>
              <a:rPr lang="en-US" dirty="0" err="1"/>
              <a:t>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08337-2212-4B8E-A5F6-0D7D8B3B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 Behavioral Notion of Subtyping</a:t>
            </a:r>
            <a:r>
              <a:rPr lang="en-US" dirty="0"/>
              <a:t> 1994</a:t>
            </a:r>
          </a:p>
          <a:p>
            <a:r>
              <a:rPr lang="en-US" dirty="0">
                <a:hlinkClick r:id="rId3"/>
              </a:rPr>
              <a:t>The Liskov Substitution Principle</a:t>
            </a:r>
            <a:r>
              <a:rPr lang="en-US" dirty="0"/>
              <a:t> (Uncle Bob, 1996)</a:t>
            </a:r>
          </a:p>
          <a:p>
            <a:r>
              <a:rPr lang="en-US" dirty="0">
                <a:hlinkClick r:id="rId4"/>
              </a:rPr>
              <a:t>Circle-Ellipse Problem</a:t>
            </a:r>
            <a:endParaRPr lang="en-US" dirty="0"/>
          </a:p>
          <a:p>
            <a:r>
              <a:rPr lang="en-US" dirty="0">
                <a:hlinkClick r:id="rId5" invalidUrl="ftp://ftp.borg.moe/yarr/Gentoomen Library/Software Engineering/Object Oriented Software Construction.PDF"/>
              </a:rPr>
              <a:t>Object-Oriented Software Construction 2</a:t>
            </a:r>
            <a:r>
              <a:rPr lang="en-US" baseline="30000" dirty="0">
                <a:hlinkClick r:id="rId6" invalidUrl="ftp://ftp.borg.moe/yarr/Gentoomen Library/Software Engineering/Object Oriented Software Construction.PDF"/>
              </a:rPr>
              <a:t>nd</a:t>
            </a:r>
            <a:r>
              <a:rPr lang="en-US" dirty="0">
                <a:hlinkClick r:id="rId7" invalidUrl="ftp://ftp.borg.moe/yarr/Gentoomen Library/Software Engineering/Object Oriented Software Construction.PDF"/>
              </a:rPr>
              <a:t> Edition </a:t>
            </a:r>
            <a:r>
              <a:rPr lang="en-US" dirty="0"/>
              <a:t>(Bertrand Meyer, 1997)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4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27F7-7E39-4709-87A9-E098F7E3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– Brett </a:t>
            </a:r>
            <a:r>
              <a:rPr lang="en-US" dirty="0" err="1"/>
              <a:t>carroll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36BA-8681-4E1F-9E8A-F3FAB345E6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Software developer for eight years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Worked on many different teams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Certified Scrum Master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Worked in Agile (Successful/Challenged) &amp; Waterfall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Worked in ASM to XAML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Cares about Software Engineering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039E-9464-40F9-9F3A-E9524D6DE2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Hobbies:</a:t>
            </a:r>
          </a:p>
          <a:p>
            <a:pPr lvl="1"/>
            <a:r>
              <a:rPr lang="en-US" sz="2400" dirty="0"/>
              <a:t>Family: Wife &amp; 3 dogs</a:t>
            </a:r>
          </a:p>
          <a:p>
            <a:pPr lvl="2"/>
            <a:r>
              <a:rPr lang="en-US" sz="2000" dirty="0"/>
              <a:t>Gisela</a:t>
            </a:r>
          </a:p>
          <a:p>
            <a:pPr lvl="2"/>
            <a:r>
              <a:rPr lang="en-US" sz="2000" dirty="0" err="1"/>
              <a:t>Wifi</a:t>
            </a:r>
            <a:endParaRPr lang="en-US" sz="2000" dirty="0"/>
          </a:p>
          <a:p>
            <a:pPr lvl="2"/>
            <a:r>
              <a:rPr lang="en-US" sz="2000" dirty="0"/>
              <a:t>Proxy</a:t>
            </a:r>
          </a:p>
          <a:p>
            <a:pPr lvl="2"/>
            <a:r>
              <a:rPr lang="en-US" sz="2000" dirty="0"/>
              <a:t>Binary</a:t>
            </a:r>
          </a:p>
          <a:p>
            <a:pPr lvl="1"/>
            <a:r>
              <a:rPr lang="en-US" sz="2400" dirty="0"/>
              <a:t>Grammar Nazi (correct me!)…</a:t>
            </a:r>
          </a:p>
          <a:p>
            <a:pPr lvl="1"/>
            <a:r>
              <a:rPr lang="en-US" sz="2400" dirty="0"/>
              <a:t>… while learning to be nice.</a:t>
            </a:r>
          </a:p>
        </p:txBody>
      </p:sp>
    </p:spTree>
    <p:extLst>
      <p:ext uri="{BB962C8B-B14F-4D97-AF65-F5344CB8AC3E}">
        <p14:creationId xmlns:p14="http://schemas.microsoft.com/office/powerpoint/2010/main" val="172765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DD0A1E-22D1-455C-A80C-CEF30F5B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80288-D63D-4415-9381-E012B2B8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Liskov Substitution Principle</a:t>
            </a:r>
          </a:p>
          <a:p>
            <a:pPr lvl="1"/>
            <a:r>
              <a:rPr lang="en-US" dirty="0"/>
              <a:t>What is it?</a:t>
            </a:r>
          </a:p>
          <a:p>
            <a:pPr lvl="1"/>
            <a:r>
              <a:rPr lang="en-US" dirty="0"/>
              <a:t>Where did it come from?</a:t>
            </a:r>
          </a:p>
          <a:p>
            <a:pPr lvl="2"/>
            <a:r>
              <a:rPr lang="en-US" dirty="0"/>
              <a:t>Bertrand Meyer</a:t>
            </a:r>
          </a:p>
          <a:p>
            <a:pPr lvl="2"/>
            <a:r>
              <a:rPr lang="en-US" dirty="0"/>
              <a:t>Barbara Liskov</a:t>
            </a:r>
          </a:p>
          <a:p>
            <a:pPr lvl="2"/>
            <a:r>
              <a:rPr lang="en-US" dirty="0"/>
              <a:t>Robert “Uncle Bob” Martin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I have brought some from home</a:t>
            </a:r>
          </a:p>
          <a:p>
            <a:pPr lvl="2"/>
            <a:r>
              <a:rPr lang="en-US" dirty="0"/>
              <a:t>Be thinking about other practical examples</a:t>
            </a:r>
          </a:p>
          <a:p>
            <a:pPr lvl="1"/>
            <a:r>
              <a:rPr lang="en-US" dirty="0"/>
              <a:t>Discussion (Q&amp;A)</a:t>
            </a:r>
          </a:p>
        </p:txBody>
      </p:sp>
      <p:pic>
        <p:nvPicPr>
          <p:cNvPr id="7" name="Picture 2" descr="http://www.globalnerdy.com/wordpress/wp-content/uploads/2009/07/liskov_substitution_principle_thumb.jpg">
            <a:extLst>
              <a:ext uri="{FF2B5EF4-FFF2-40B4-BE49-F238E27FC236}">
                <a16:creationId xmlns:a16="http://schemas.microsoft.com/office/drawing/2014/main" id="{9EF7E60C-6EED-45A3-9FF8-A7B68F85E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661" y="1339329"/>
            <a:ext cx="5766095" cy="432457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46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1688-7FEA-44CC-BBD0-4A5E2AFF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6"/>
                </a:solidFill>
              </a:rPr>
              <a:t>L</a:t>
            </a:r>
            <a:r>
              <a:rPr lang="en-US" dirty="0"/>
              <a:t>Sp – LisKov 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C810-BFB8-49E2-99DD-EBE2D5AD0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084832"/>
            <a:ext cx="4754880" cy="4023360"/>
          </a:xfrm>
        </p:spPr>
        <p:txBody>
          <a:bodyPr>
            <a:normAutofit/>
          </a:bodyPr>
          <a:lstStyle/>
          <a:p>
            <a:r>
              <a:rPr lang="en-US" dirty="0"/>
              <a:t>“Let </a:t>
            </a:r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) be a property provable about objects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of type </a:t>
            </a:r>
            <a:r>
              <a:rPr lang="en-US" dirty="0">
                <a:solidFill>
                  <a:srgbClr val="00B0F0"/>
                </a:solidFill>
              </a:rPr>
              <a:t>T</a:t>
            </a:r>
            <a:r>
              <a:rPr lang="en-US" dirty="0"/>
              <a:t>.  Then </a:t>
            </a:r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y</a:t>
            </a:r>
            <a:r>
              <a:rPr lang="en-US" dirty="0"/>
              <a:t>) should be true for objects </a:t>
            </a:r>
            <a:r>
              <a:rPr lang="en-US" dirty="0">
                <a:solidFill>
                  <a:srgbClr val="92D050"/>
                </a:solidFill>
              </a:rPr>
              <a:t>y</a:t>
            </a:r>
            <a:r>
              <a:rPr lang="en-US" dirty="0"/>
              <a:t> of type </a:t>
            </a:r>
            <a:r>
              <a:rPr lang="en-US" dirty="0">
                <a:solidFill>
                  <a:srgbClr val="7030A0"/>
                </a:solidFill>
              </a:rPr>
              <a:t>S</a:t>
            </a:r>
            <a:r>
              <a:rPr lang="en-US" dirty="0"/>
              <a:t> where </a:t>
            </a:r>
            <a:r>
              <a:rPr lang="en-US" dirty="0">
                <a:solidFill>
                  <a:srgbClr val="7030A0"/>
                </a:solidFill>
              </a:rPr>
              <a:t>S</a:t>
            </a:r>
            <a:r>
              <a:rPr lang="en-US" dirty="0"/>
              <a:t> is a subtype of </a:t>
            </a:r>
            <a:r>
              <a:rPr lang="en-US" dirty="0">
                <a:solidFill>
                  <a:srgbClr val="00B0F0"/>
                </a:solidFill>
              </a:rPr>
              <a:t>T</a:t>
            </a:r>
            <a:r>
              <a:rPr lang="en-US" dirty="0"/>
              <a:t>.” – Barbara Liskov</a:t>
            </a:r>
          </a:p>
          <a:p>
            <a:r>
              <a:rPr lang="en-US" dirty="0"/>
              <a:t>“Derived classes must be substitutable for their base classes.” – Robert Martin</a:t>
            </a:r>
          </a:p>
          <a:p>
            <a:endParaRPr lang="en-US" b="1" i="1" u="sng" dirty="0"/>
          </a:p>
          <a:p>
            <a:endParaRPr lang="en-US" dirty="0"/>
          </a:p>
          <a:p>
            <a:r>
              <a:rPr lang="en-US" i="1" dirty="0">
                <a:solidFill>
                  <a:schemeClr val="bg2"/>
                </a:solidFill>
              </a:rPr>
              <a:t>https://www.greatersum.com/solid-series-liskov-substitution-principle/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91D037-F799-4716-9E86-562455E8D0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B962E-EA70-4E27-8ADB-4B3C3BF2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778" y="1619611"/>
            <a:ext cx="6181817" cy="51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0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0/0f/Piet_Mondriaan%2C_1939-1942_-_Composition_10.jpg">
            <a:extLst>
              <a:ext uri="{FF2B5EF4-FFF2-40B4-BE49-F238E27FC236}">
                <a16:creationId xmlns:a16="http://schemas.microsoft.com/office/drawing/2014/main" id="{8069B764-7542-4B7F-B680-8178B5034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870" y="0"/>
            <a:ext cx="6135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0BA95D-2E5F-4213-882B-E53158D4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>
                <a:solidFill>
                  <a:schemeClr val="accent6"/>
                </a:solidFill>
              </a:rPr>
              <a:t>L</a:t>
            </a:r>
            <a:r>
              <a:rPr lang="en-US" dirty="0"/>
              <a:t>Sp – Practical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19AB-9EAD-4DF6-A6AB-A4ACD313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“Subtype references should be able to accept the base class without side effects.” </a:t>
            </a:r>
            <a:br>
              <a:rPr lang="en-US" dirty="0"/>
            </a:br>
            <a:r>
              <a:rPr lang="en-US" dirty="0"/>
              <a:t>    – Me (Probably quoting someone, libraryofbabel.info)</a:t>
            </a:r>
          </a:p>
          <a:p>
            <a:r>
              <a:rPr lang="en-US" dirty="0"/>
              <a:t>“Functions that use pointers of references to base classes must be able to use objects of derived classes without knowing it.” – Robert Martin</a:t>
            </a:r>
          </a:p>
          <a:p>
            <a:r>
              <a:rPr lang="en-US" dirty="0"/>
              <a:t>What if the subclasses are too different?</a:t>
            </a:r>
          </a:p>
          <a:p>
            <a:r>
              <a:rPr lang="en-US" dirty="0"/>
              <a:t>What if I need to check the class at runtime?</a:t>
            </a:r>
          </a:p>
          <a:p>
            <a:r>
              <a:rPr lang="en-US" dirty="0"/>
              <a:t>What if I do get the wrong abstraction?</a:t>
            </a:r>
          </a:p>
          <a:p>
            <a:r>
              <a:rPr lang="en-US" dirty="0"/>
              <a:t>How will I know I am breaking this rule?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0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E001-BD34-4D53-9080-67887286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logic – Crash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8F25-FEDD-4442-BE02-8EB6376E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Sir Charles Antony Richard Hoare (Developed Quick Sort)</a:t>
            </a:r>
          </a:p>
          <a:p>
            <a:endParaRPr lang="en-US" dirty="0"/>
          </a:p>
          <a:p>
            <a:r>
              <a:rPr lang="en-US" dirty="0"/>
              <a:t>Formal system of logic rules for reasoning rigorously about the correctness of a program.</a:t>
            </a:r>
          </a:p>
          <a:p>
            <a:r>
              <a:rPr lang="en-US" dirty="0"/>
              <a:t>{</a:t>
            </a:r>
            <a:r>
              <a:rPr lang="en-US" i="1" dirty="0"/>
              <a:t>P</a:t>
            </a:r>
            <a:r>
              <a:rPr lang="en-US" dirty="0"/>
              <a:t>}</a:t>
            </a:r>
            <a:r>
              <a:rPr lang="en-US" i="1" dirty="0"/>
              <a:t>C</a:t>
            </a:r>
            <a:r>
              <a:rPr lang="en-US" dirty="0"/>
              <a:t>{</a:t>
            </a:r>
            <a:r>
              <a:rPr lang="en-US" i="1" dirty="0"/>
              <a:t>Q</a:t>
            </a:r>
            <a:r>
              <a:rPr lang="en-US" dirty="0"/>
              <a:t>} </a:t>
            </a:r>
          </a:p>
          <a:p>
            <a:r>
              <a:rPr lang="en-US" dirty="0"/>
              <a:t>Whenever </a:t>
            </a:r>
            <a:r>
              <a:rPr lang="en-US" i="1" dirty="0"/>
              <a:t>P</a:t>
            </a:r>
            <a:r>
              <a:rPr lang="en-US" dirty="0"/>
              <a:t> holds of the state before the execution of </a:t>
            </a:r>
            <a:r>
              <a:rPr lang="en-US" i="1" dirty="0"/>
              <a:t>C</a:t>
            </a:r>
            <a:r>
              <a:rPr lang="en-US" dirty="0"/>
              <a:t>, then </a:t>
            </a:r>
            <a:r>
              <a:rPr lang="en-US" i="1" dirty="0"/>
              <a:t>Q</a:t>
            </a:r>
            <a:r>
              <a:rPr lang="en-US" dirty="0"/>
              <a:t> will hold afterward, or </a:t>
            </a:r>
            <a:r>
              <a:rPr lang="en-US" i="1" dirty="0"/>
              <a:t>C</a:t>
            </a:r>
            <a:r>
              <a:rPr lang="en-US" dirty="0"/>
              <a:t> does not terminate.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What is a strong P what is a weak Q?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9C52D-69EB-409C-80BD-DC9D9D96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854" y="5201965"/>
            <a:ext cx="1800476" cy="5144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8EC694-C370-4E2C-ACC7-F16F686F9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784" y="0"/>
            <a:ext cx="28289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2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100E-81B8-4D35-A29F-5071DEDA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by Contract –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A621-AA73-40CC-831D-F97207E19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Bertrand Meyer (Invented Design By Contract)</a:t>
            </a:r>
          </a:p>
          <a:p>
            <a:endParaRPr lang="en-US" dirty="0"/>
          </a:p>
          <a:p>
            <a:r>
              <a:rPr lang="en-US" dirty="0"/>
              <a:t>Formal Verification – Mathematically verifying computational correctness.</a:t>
            </a:r>
          </a:p>
          <a:p>
            <a:r>
              <a:rPr lang="en-US" dirty="0"/>
              <a:t>Formal Specification – Mathematically describe the system and software.</a:t>
            </a:r>
          </a:p>
          <a:p>
            <a:r>
              <a:rPr lang="en-US" dirty="0"/>
              <a:t>Basis of mutual obligations and benefits.</a:t>
            </a:r>
          </a:p>
          <a:p>
            <a:r>
              <a:rPr lang="en-US" dirty="0"/>
              <a:t>What does the contract expect?</a:t>
            </a:r>
            <a:br>
              <a:rPr lang="en-US" dirty="0"/>
            </a:br>
            <a:r>
              <a:rPr lang="en-US" dirty="0"/>
              <a:t>What does the contract guarantee?</a:t>
            </a:r>
            <a:br>
              <a:rPr lang="en-US" dirty="0"/>
            </a:br>
            <a:r>
              <a:rPr lang="en-US" dirty="0"/>
              <a:t>What does the contract maintain?</a:t>
            </a:r>
          </a:p>
          <a:p>
            <a:endParaRPr lang="en-US" dirty="0"/>
          </a:p>
        </p:txBody>
      </p:sp>
      <p:pic>
        <p:nvPicPr>
          <p:cNvPr id="2050" name="Picture 2" descr="Image result for square and rectangle&quot;">
            <a:extLst>
              <a:ext uri="{FF2B5EF4-FFF2-40B4-BE49-F238E27FC236}">
                <a16:creationId xmlns:a16="http://schemas.microsoft.com/office/drawing/2014/main" id="{2B8AA073-CE3B-4A19-9709-10E1CA33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4714875"/>
            <a:ext cx="2143125" cy="2143125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74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E72A-2645-4A59-A44A-B7042D69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Liskov and 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E732-F596-4B52-AD57-4B0AD3D81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Barbara Liskov – For which this principle is named.</a:t>
            </a:r>
          </a:p>
          <a:p>
            <a:r>
              <a:rPr lang="en-US" dirty="0"/>
              <a:t>Jeannette Wing – Co-author on seminal paper.</a:t>
            </a:r>
          </a:p>
          <a:p>
            <a:endParaRPr lang="en-US" dirty="0"/>
          </a:p>
          <a:p>
            <a:r>
              <a:rPr lang="en-US" dirty="0"/>
              <a:t>Builds on ideas of Hoare, Meyer and others.</a:t>
            </a:r>
          </a:p>
          <a:p>
            <a:r>
              <a:rPr lang="en-US" dirty="0"/>
              <a:t>Added the idea of reference and pointers to the existing logic and contract principles.</a:t>
            </a:r>
          </a:p>
          <a:p>
            <a:r>
              <a:rPr lang="en-US" dirty="0"/>
              <a:t>Concerned with specification of subtyping for substitution.</a:t>
            </a:r>
          </a:p>
          <a:p>
            <a:endParaRPr lang="en-US" dirty="0"/>
          </a:p>
          <a:p>
            <a:r>
              <a:rPr lang="en-US" dirty="0"/>
              <a:t>Substitution?</a:t>
            </a:r>
          </a:p>
        </p:txBody>
      </p:sp>
      <p:pic>
        <p:nvPicPr>
          <p:cNvPr id="3074" name="Picture 2" descr="Image result for square and rectangle&quot;">
            <a:extLst>
              <a:ext uri="{FF2B5EF4-FFF2-40B4-BE49-F238E27FC236}">
                <a16:creationId xmlns:a16="http://schemas.microsoft.com/office/drawing/2014/main" id="{84335D5B-9550-454D-A291-1822D564E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938" y="4388493"/>
            <a:ext cx="3699062" cy="493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69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A53E-D1D8-4C3B-B944-9551C300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C3E5-2AD1-4BE3-BB6D-6707B472B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Square a Rectangle?</a:t>
            </a:r>
            <a:br>
              <a:rPr lang="en-US" dirty="0"/>
            </a:br>
            <a:r>
              <a:rPr lang="en-US" dirty="0"/>
              <a:t>We can create very reasonable code that coheres to this idea.</a:t>
            </a:r>
            <a:br>
              <a:rPr lang="en-US" dirty="0"/>
            </a:br>
            <a:r>
              <a:rPr lang="en-US" dirty="0"/>
              <a:t>But what about when future-me tries to use it?</a:t>
            </a:r>
          </a:p>
          <a:p>
            <a:r>
              <a:rPr lang="en-US" dirty="0"/>
              <a:t>Behavior:  Client – Consumer relationships.</a:t>
            </a:r>
          </a:p>
          <a:p>
            <a:r>
              <a:rPr lang="en-US" dirty="0"/>
              <a:t>This question has been formalized on Wikipedia:  Circle-Ellipse Problem.</a:t>
            </a:r>
            <a:br>
              <a:rPr lang="en-US" dirty="0"/>
            </a:br>
            <a:r>
              <a:rPr lang="en-US" dirty="0"/>
              <a:t>Is a Circle and Ellipse?  Or is it vice versa?</a:t>
            </a:r>
          </a:p>
          <a:p>
            <a:r>
              <a:rPr lang="en-US" dirty="0"/>
              <a:t>“Inheritance should never be used when the sub-class restricts the freedom </a:t>
            </a:r>
            <a:r>
              <a:rPr lang="en-US" b="1" i="1" u="sng" dirty="0"/>
              <a:t>implicit</a:t>
            </a:r>
            <a:r>
              <a:rPr lang="en-US" dirty="0"/>
              <a:t> in the base class”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100" name="Picture 4" descr="Image result for square and rectangle&quot;">
            <a:extLst>
              <a:ext uri="{FF2B5EF4-FFF2-40B4-BE49-F238E27FC236}">
                <a16:creationId xmlns:a16="http://schemas.microsoft.com/office/drawing/2014/main" id="{BCE3090C-D409-4814-BC5F-B3244932F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128" y="245034"/>
            <a:ext cx="2560502" cy="334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647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1739</TotalTime>
  <Words>758</Words>
  <Application>Microsoft Office PowerPoint</Application>
  <PresentationFormat>Widescreen</PresentationFormat>
  <Paragraphs>105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ON Ducks &amp; Abstraction</vt:lpstr>
      <vt:lpstr>ABOUT ME – Brett carroll</vt:lpstr>
      <vt:lpstr>Agenda</vt:lpstr>
      <vt:lpstr>LSp – LisKov Substitution principle</vt:lpstr>
      <vt:lpstr>LSp – Practical Definition</vt:lpstr>
      <vt:lpstr>Hoare logic – Crash course</vt:lpstr>
      <vt:lpstr>Design by Contract – Introduction</vt:lpstr>
      <vt:lpstr>Liskov and wing</vt:lpstr>
      <vt:lpstr>Substitution</vt:lpstr>
      <vt:lpstr>Side effects</vt:lpstr>
      <vt:lpstr>Run time type identification (RTTI)</vt:lpstr>
      <vt:lpstr>Summary – Is this a duck?</vt:lpstr>
      <vt:lpstr>IL-LISK-TRATi-OV</vt:lpstr>
      <vt:lpstr>Rectangles – Thinking outside the box.</vt:lpstr>
      <vt:lpstr>Prisoner dilemma</vt:lpstr>
      <vt:lpstr>Abstract Factory pattern – the setup</vt:lpstr>
      <vt:lpstr>Abstract factory pattern - The work</vt:lpstr>
      <vt:lpstr>FIN</vt:lpstr>
      <vt:lpstr>Bib-Liskov-ography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Ducks &amp; Abstraction</dc:title>
  <dc:creator>Brett Carroll</dc:creator>
  <cp:lastModifiedBy>Brett Carroll</cp:lastModifiedBy>
  <cp:revision>28</cp:revision>
  <dcterms:created xsi:type="dcterms:W3CDTF">2019-10-14T23:12:33Z</dcterms:created>
  <dcterms:modified xsi:type="dcterms:W3CDTF">2019-11-12T02:58:24Z</dcterms:modified>
</cp:coreProperties>
</file>