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5" r:id="rId10"/>
    <p:sldId id="266" r:id="rId11"/>
    <p:sldId id="267" r:id="rId12"/>
    <p:sldId id="269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8032" autoAdjust="0"/>
  </p:normalViewPr>
  <p:slideViewPr>
    <p:cSldViewPr snapToGrid="0">
      <p:cViewPr varScale="1">
        <p:scale>
          <a:sx n="113" d="100"/>
          <a:sy n="113" d="100"/>
        </p:scale>
        <p:origin x="4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you-dont-understand-the-single-responsibility-principle-abfdd005b137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cdndevs/2009/07/15/the-solid-principles-explained-with-motivational-poste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aleofunivers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2EA84-D75E-49B4-975A-3749F58B6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7CC356-DF60-48D5-9657-E3922AEBF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Field Guide to Software Engineering</a:t>
            </a:r>
          </a:p>
          <a:p>
            <a:endParaRPr lang="en-US" dirty="0"/>
          </a:p>
          <a:p>
            <a:r>
              <a:rPr lang="en-US" dirty="0"/>
              <a:t>Brett Carroll</a:t>
            </a:r>
          </a:p>
        </p:txBody>
      </p:sp>
    </p:spTree>
    <p:extLst>
      <p:ext uri="{BB962C8B-B14F-4D97-AF65-F5344CB8AC3E}">
        <p14:creationId xmlns:p14="http://schemas.microsoft.com/office/powerpoint/2010/main" val="1521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574C5-4FB3-4D27-997A-A795239E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S</a:t>
            </a:r>
            <a:r>
              <a:rPr lang="en-US" dirty="0" err="1"/>
              <a:t>rp</a:t>
            </a:r>
            <a:r>
              <a:rPr lang="en-US" dirty="0"/>
              <a:t> – Practical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9FDB83-B965-4ADF-8863-94A3A243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“Gather together the things that change for the same reasons.  Separate those things that change for different reasons.” – Robert Martin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Original definition says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– Is it limited to classes?</a:t>
            </a:r>
          </a:p>
          <a:p>
            <a:r>
              <a:rPr lang="en-US" dirty="0"/>
              <a:t>Original definition says </a:t>
            </a:r>
            <a:r>
              <a:rPr lang="en-US" dirty="0">
                <a:solidFill>
                  <a:schemeClr val="accent1"/>
                </a:solidFill>
              </a:rPr>
              <a:t>reason</a:t>
            </a:r>
            <a:r>
              <a:rPr lang="en-US" dirty="0"/>
              <a:t> – What is a reason?</a:t>
            </a:r>
          </a:p>
          <a:p>
            <a:r>
              <a:rPr lang="en-US" dirty="0"/>
              <a:t>Original definition says </a:t>
            </a:r>
            <a:r>
              <a:rPr lang="en-US" dirty="0">
                <a:solidFill>
                  <a:schemeClr val="accent1"/>
                </a:solidFill>
              </a:rPr>
              <a:t>change</a:t>
            </a:r>
            <a:r>
              <a:rPr lang="en-US" dirty="0"/>
              <a:t> – Is a bug a change?  How about a feature?</a:t>
            </a:r>
          </a:p>
          <a:p>
            <a:r>
              <a:rPr lang="en-US" dirty="0"/>
              <a:t>What if I don’t follow this rule?</a:t>
            </a:r>
          </a:p>
          <a:p>
            <a:r>
              <a:rPr lang="en-US" dirty="0"/>
              <a:t>Should I </a:t>
            </a:r>
            <a:r>
              <a:rPr lang="en-US" dirty="0" smtClean="0"/>
              <a:t>guess when to use this rule?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61DF6-3622-4333-B38F-361B5336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S</a:t>
            </a:r>
            <a:r>
              <a:rPr lang="en-US" dirty="0" err="1"/>
              <a:t>rp</a:t>
            </a:r>
            <a:r>
              <a:rPr lang="en-US" dirty="0"/>
              <a:t> – </a:t>
            </a:r>
            <a:r>
              <a:rPr lang="en-US" sz="8000" dirty="0">
                <a:solidFill>
                  <a:schemeClr val="accent6"/>
                </a:solidFill>
              </a:rPr>
              <a:t>S</a:t>
            </a:r>
            <a:r>
              <a:rPr lang="en-US" dirty="0"/>
              <a:t>imple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FDD5E2-A84E-48E7-97D8-9F40DC3FF6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Printer 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  public void Print (File input) 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formattedText</a:t>
            </a:r>
            <a:r>
              <a:rPr lang="en-US" dirty="0"/>
              <a:t> = Format(</a:t>
            </a:r>
            <a:r>
              <a:rPr lang="en-US" dirty="0" err="1"/>
              <a:t>input.Text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SendToPrinter</a:t>
            </a:r>
            <a:r>
              <a:rPr lang="en-US" dirty="0"/>
              <a:t>(</a:t>
            </a:r>
            <a:r>
              <a:rPr lang="en-US" dirty="0" err="1"/>
              <a:t>formattedText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}</a:t>
            </a:r>
          </a:p>
          <a:p>
            <a:r>
              <a:rPr lang="en-US" dirty="0"/>
              <a:t>  public string Format(string text)…</a:t>
            </a:r>
          </a:p>
          <a:p>
            <a:r>
              <a:rPr lang="en-US" dirty="0"/>
              <a:t>  public void </a:t>
            </a:r>
            <a:r>
              <a:rPr lang="en-US" dirty="0" err="1"/>
              <a:t>SendToPrinter</a:t>
            </a:r>
            <a:r>
              <a:rPr lang="en-US" dirty="0"/>
              <a:t>(string text)…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72525F4-1055-4C90-814D-55A9C47D7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FilePrinter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Print(File input)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 var formatter = new </a:t>
            </a:r>
            <a:r>
              <a:rPr lang="en-US" dirty="0" err="1"/>
              <a:t>TextFormatter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var </a:t>
            </a:r>
            <a:r>
              <a:rPr lang="en-US" dirty="0" err="1"/>
              <a:t>formattedText</a:t>
            </a:r>
            <a:r>
              <a:rPr lang="en-US" dirty="0"/>
              <a:t> = </a:t>
            </a:r>
            <a:r>
              <a:rPr lang="en-US" dirty="0" err="1"/>
              <a:t>formatter.BoldFormat</a:t>
            </a:r>
            <a:r>
              <a:rPr lang="en-US" dirty="0"/>
              <a:t>(</a:t>
            </a:r>
            <a:r>
              <a:rPr lang="en-US" dirty="0" err="1"/>
              <a:t>input.Text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var printer = new </a:t>
            </a:r>
            <a:r>
              <a:rPr lang="en-US" dirty="0" err="1"/>
              <a:t>DotMatrixPrinter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printer.Print</a:t>
            </a:r>
            <a:r>
              <a:rPr lang="en-US" dirty="0"/>
              <a:t>(</a:t>
            </a:r>
            <a:r>
              <a:rPr lang="en-US" dirty="0" err="1"/>
              <a:t>formattedText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TextFormatter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BoldFormat</a:t>
            </a:r>
            <a:r>
              <a:rPr lang="en-US" dirty="0"/>
              <a:t>(string text)…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DotMatrixPrinter</a:t>
            </a:r>
            <a:r>
              <a:rPr lang="en-US" dirty="0"/>
              <a:t> : </a:t>
            </a:r>
            <a:r>
              <a:rPr lang="en-US" dirty="0" err="1"/>
              <a:t>IPrinter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Print(string text)…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7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lobalnerdy.com/wordpress/wp-content/uploads/2009/07/single_responsibility_principle_thumb.jpg">
            <a:extLst>
              <a:ext uri="{FF2B5EF4-FFF2-40B4-BE49-F238E27FC236}">
                <a16:creationId xmlns:a16="http://schemas.microsoft.com/office/drawing/2014/main" xmlns="" id="{EC6C9241-9AAE-4E3B-8437-C8F92E07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es.cloudinary.com/practicaldev/image/fetch/s--XI1FFTvi--/c_limit%2Cf_auto%2Cfl_progressive%2Cq_auto%2Cw_880/http:/d33wubrfki0l68.cloudfront.net/d1820d6c153e116bb211cc3e4499de8a8a40cf8e/b43f4/assets/images/open_closed_1.png">
            <a:extLst>
              <a:ext uri="{FF2B5EF4-FFF2-40B4-BE49-F238E27FC236}">
                <a16:creationId xmlns:a16="http://schemas.microsoft.com/office/drawing/2014/main" xmlns="" id="{D8E8359C-044C-4CB4-AFDB-2176707D7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97530"/>
            <a:ext cx="838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26C28-CD27-49E2-8BF0-D5698170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O</a:t>
            </a:r>
            <a:r>
              <a:rPr lang="en-US" dirty="0" err="1"/>
              <a:t>cp</a:t>
            </a:r>
            <a:r>
              <a:rPr lang="en-US" dirty="0"/>
              <a:t> – Open closed principle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8B64889-E62A-4E36-8286-B06271A4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“You should be able to extend a classes behavior, without modifying it.” – Robert Martin</a:t>
            </a:r>
          </a:p>
          <a:p>
            <a:r>
              <a:rPr lang="en-US" dirty="0"/>
              <a:t>WUT?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chemeClr val="bg2"/>
                </a:solidFill>
              </a:rPr>
              <a:t>https://dev.to/satansdeer/openclosed-principle-86a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5E8ED-627D-4F36-B276-6F80DC52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O</a:t>
            </a:r>
            <a:r>
              <a:rPr lang="en-US" dirty="0" err="1"/>
              <a:t>cp</a:t>
            </a:r>
            <a:r>
              <a:rPr lang="en-US" dirty="0"/>
              <a:t> – Practical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ED2C3-0A3B-48F5-9E39-63A33DC6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“… software entities… should be </a:t>
            </a:r>
            <a:r>
              <a:rPr lang="en-US" dirty="0">
                <a:solidFill>
                  <a:schemeClr val="accent2"/>
                </a:solidFill>
              </a:rPr>
              <a:t>open</a:t>
            </a:r>
            <a:r>
              <a:rPr lang="en-US" dirty="0"/>
              <a:t> for extension, but </a:t>
            </a:r>
            <a:r>
              <a:rPr lang="en-US" dirty="0">
                <a:solidFill>
                  <a:srgbClr val="FF0000"/>
                </a:solidFill>
              </a:rPr>
              <a:t>closed</a:t>
            </a:r>
            <a:r>
              <a:rPr lang="en-US" dirty="0"/>
              <a:t> for modification” – Bertrand Meyer</a:t>
            </a:r>
          </a:p>
          <a:p>
            <a:r>
              <a:rPr lang="en-US" dirty="0"/>
              <a:t>“Working code should only be written once.” – Me &amp; some </a:t>
            </a:r>
            <a:r>
              <a:rPr lang="en-US" dirty="0" err="1"/>
              <a:t>XPers</a:t>
            </a:r>
            <a:r>
              <a:rPr lang="en-US" dirty="0"/>
              <a:t> probably</a:t>
            </a:r>
          </a:p>
          <a:p>
            <a:pPr marL="0" indent="0">
              <a:buNone/>
            </a:pPr>
            <a:r>
              <a:rPr lang="en-US" dirty="0"/>
              <a:t>Can I fix bugs?</a:t>
            </a:r>
          </a:p>
          <a:p>
            <a:pPr marL="0" indent="0">
              <a:buNone/>
            </a:pPr>
            <a:r>
              <a:rPr lang="en-US" dirty="0"/>
              <a:t>What if the requirements change?</a:t>
            </a:r>
          </a:p>
          <a:p>
            <a:pPr marL="0" indent="0">
              <a:buNone/>
            </a:pPr>
            <a:r>
              <a:rPr lang="en-US" dirty="0"/>
              <a:t>What if new algorithms are invented?</a:t>
            </a:r>
          </a:p>
          <a:p>
            <a:pPr marL="0" indent="0">
              <a:buNone/>
            </a:pPr>
            <a:r>
              <a:rPr lang="en-US" dirty="0"/>
              <a:t>What if I don’t do this?</a:t>
            </a:r>
          </a:p>
          <a:p>
            <a:pPr marL="0" indent="0">
              <a:buNone/>
            </a:pPr>
            <a:r>
              <a:rPr lang="en-US" dirty="0"/>
              <a:t>Should I </a:t>
            </a:r>
            <a:r>
              <a:rPr lang="en-US" dirty="0" smtClean="0"/>
              <a:t>guess when to use this rule?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5D6FE-7E97-464D-B4B3-366B098F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O</a:t>
            </a:r>
            <a:r>
              <a:rPr lang="en-US" dirty="0" err="1"/>
              <a:t>cp</a:t>
            </a:r>
            <a:r>
              <a:rPr lang="en-US" dirty="0"/>
              <a:t> – simple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62063B-DD1B-40ED-A691-7A9FECD1A8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TextFormatter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  </a:t>
            </a:r>
            <a:br>
              <a:rPr lang="en-US" dirty="0"/>
            </a:br>
            <a:r>
              <a:rPr lang="en-US" dirty="0"/>
              <a:t>  public string Format(string text, int type)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switch(type)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case 0: … // format bold</a:t>
            </a:r>
            <a:br>
              <a:rPr lang="en-US" dirty="0"/>
            </a:br>
            <a:r>
              <a:rPr lang="en-US" dirty="0"/>
              <a:t>      …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FilePrinter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void Print(File file)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var formatter = new </a:t>
            </a:r>
            <a:r>
              <a:rPr lang="en-US" dirty="0" err="1"/>
              <a:t>TextFormatter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var </a:t>
            </a:r>
            <a:r>
              <a:rPr lang="en-US" dirty="0" err="1"/>
              <a:t>newText</a:t>
            </a:r>
            <a:r>
              <a:rPr lang="en-US" dirty="0"/>
              <a:t> = </a:t>
            </a:r>
            <a:r>
              <a:rPr lang="en-US" dirty="0" err="1"/>
              <a:t>formatter.Format</a:t>
            </a:r>
            <a:r>
              <a:rPr lang="en-US" dirty="0"/>
              <a:t>(</a:t>
            </a:r>
            <a:r>
              <a:rPr lang="en-US" dirty="0" err="1"/>
              <a:t>file.Text</a:t>
            </a:r>
            <a:r>
              <a:rPr lang="en-US" dirty="0"/>
              <a:t>, 0);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SendToPrinter</a:t>
            </a:r>
            <a:r>
              <a:rPr lang="en-US" dirty="0"/>
              <a:t>(</a:t>
            </a:r>
            <a:r>
              <a:rPr lang="en-US" dirty="0" err="1"/>
              <a:t>newText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9F23A1E-F5B4-41B4-8F66-0818D6FF0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ITextFormat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string Format(string text);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BoldFormatter</a:t>
            </a:r>
            <a:r>
              <a:rPr lang="en-US" dirty="0"/>
              <a:t> : </a:t>
            </a:r>
            <a:r>
              <a:rPr lang="en-US" dirty="0" err="1"/>
              <a:t>ITextFormat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public string Format(string text);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FilePrinter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Print(File file)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var formatter = new </a:t>
            </a:r>
            <a:r>
              <a:rPr lang="en-US" dirty="0" err="1"/>
              <a:t>BoldFormatter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newText</a:t>
            </a:r>
            <a:r>
              <a:rPr lang="en-US" dirty="0"/>
              <a:t> =</a:t>
            </a:r>
            <a:r>
              <a:rPr lang="en-US" dirty="0" err="1"/>
              <a:t>formatter.Format</a:t>
            </a:r>
            <a:r>
              <a:rPr lang="en-US" dirty="0"/>
              <a:t>(</a:t>
            </a:r>
            <a:r>
              <a:rPr lang="en-US" dirty="0" err="1"/>
              <a:t>file.Text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SendToPrinter</a:t>
            </a:r>
            <a:r>
              <a:rPr lang="en-US" dirty="0"/>
              <a:t>(</a:t>
            </a:r>
            <a:r>
              <a:rPr lang="en-US" dirty="0" err="1"/>
              <a:t>newText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globalnerdy.com/wordpress/wp-content/uploads/2009/07/openclosed_principle_thumb.jpg">
            <a:extLst>
              <a:ext uri="{FF2B5EF4-FFF2-40B4-BE49-F238E27FC236}">
                <a16:creationId xmlns:a16="http://schemas.microsoft.com/office/drawing/2014/main" xmlns="" id="{DB817986-ACBE-47DF-A19B-37F539CD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B1688-7FEA-44CC-BBD0-4A5E2AFF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chemeClr val="accent6"/>
                </a:solidFill>
              </a:rPr>
              <a:t>L</a:t>
            </a:r>
            <a:r>
              <a:rPr lang="en-US" dirty="0" err="1"/>
              <a:t>Sp</a:t>
            </a:r>
            <a:r>
              <a:rPr lang="en-US" dirty="0"/>
              <a:t>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0EC810-BFB8-49E2-99DD-EBE2D5AD01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“Let </a:t>
            </a:r>
            <a:r>
              <a:rPr lang="en-US" dirty="0">
                <a:solidFill>
                  <a:schemeClr val="accent3"/>
                </a:solidFill>
              </a:rPr>
              <a:t>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 be a property provable about objects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of type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.  Then </a:t>
            </a:r>
            <a:r>
              <a:rPr lang="en-US" dirty="0">
                <a:solidFill>
                  <a:schemeClr val="accent4"/>
                </a:solidFill>
              </a:rPr>
              <a:t>g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y</a:t>
            </a:r>
            <a:r>
              <a:rPr lang="en-US" dirty="0"/>
              <a:t>) should be true for objects </a:t>
            </a:r>
            <a:r>
              <a:rPr lang="en-US" dirty="0">
                <a:solidFill>
                  <a:srgbClr val="FFC000"/>
                </a:solidFill>
              </a:rPr>
              <a:t>y</a:t>
            </a:r>
            <a:r>
              <a:rPr lang="en-US" dirty="0"/>
              <a:t> of type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/>
              <a:t> where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/>
              <a:t> is a subtype of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.” – 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“Derived classes must be substitutable for their base classes.” – Robert Martin</a:t>
            </a:r>
          </a:p>
          <a:p>
            <a:r>
              <a:rPr lang="en-US" b="1" i="1" u="sng" dirty="0"/>
              <a:t>WUT?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2"/>
                </a:solidFill>
              </a:rPr>
              <a:t>https://www.greatersum.com/solid-series-liskov-substitution-principle/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291D037-F799-4716-9E86-562455E8D0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B8B962E-EA70-4E27-8ADB-4B3C3BF2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778" y="1619611"/>
            <a:ext cx="6181817" cy="51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BA95D-2E5F-4213-882B-E53158D4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L</a:t>
            </a:r>
            <a:r>
              <a:rPr lang="en-US" dirty="0" err="1"/>
              <a:t>Sp</a:t>
            </a:r>
            <a:r>
              <a:rPr lang="en-US" dirty="0"/>
              <a:t> – Practical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B19AB-9EAD-4DF6-A6AB-A4ACD313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“… don’t make your clients care what concrete class is in use” </a:t>
            </a:r>
            <a:br>
              <a:rPr lang="en-US" dirty="0"/>
            </a:br>
            <a:r>
              <a:rPr lang="en-US" dirty="0"/>
              <a:t>    – Vadim </a:t>
            </a:r>
            <a:r>
              <a:rPr lang="en-US" dirty="0" err="1"/>
              <a:t>Samokhin</a:t>
            </a:r>
            <a:r>
              <a:rPr lang="en-US" dirty="0"/>
              <a:t>, “</a:t>
            </a:r>
            <a:r>
              <a:rPr lang="en-US" dirty="0" err="1"/>
              <a:t>Liskov</a:t>
            </a:r>
            <a:r>
              <a:rPr lang="en-US" dirty="0"/>
              <a:t> Substitution Principle”, </a:t>
            </a:r>
            <a:r>
              <a:rPr lang="en-US" dirty="0" err="1"/>
              <a:t>Hackernoon</a:t>
            </a:r>
            <a:endParaRPr lang="en-US" dirty="0"/>
          </a:p>
          <a:p>
            <a:r>
              <a:rPr lang="en-US" dirty="0"/>
              <a:t>“Functions that use pointers of references to base classes must be able to use objects of derived classes without knowing it.” – Robert Martin</a:t>
            </a:r>
          </a:p>
          <a:p>
            <a:r>
              <a:rPr lang="en-US" dirty="0"/>
              <a:t>What if the subclasses don’t do the same thing?</a:t>
            </a:r>
          </a:p>
          <a:p>
            <a:r>
              <a:rPr lang="en-US" dirty="0"/>
              <a:t>What if I substitute a class and use a different method instead?</a:t>
            </a:r>
          </a:p>
          <a:p>
            <a:r>
              <a:rPr lang="en-US" dirty="0"/>
              <a:t>What if I do get the wrong abstraction?</a:t>
            </a:r>
          </a:p>
          <a:p>
            <a:r>
              <a:rPr lang="en-US" dirty="0"/>
              <a:t>How are things coupled?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7F0A8-2FFF-4F05-B081-61AA805E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L</a:t>
            </a:r>
            <a:r>
              <a:rPr lang="en-US" dirty="0" err="1"/>
              <a:t>Sp</a:t>
            </a:r>
            <a:r>
              <a:rPr lang="en-US" dirty="0"/>
              <a:t> – Simple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D01794-F7BD-4BC9-AC60-B92E51406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class X : T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f() {…}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Y : S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g() {…}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abstract class S : T {…}</a:t>
            </a:r>
          </a:p>
          <a:p>
            <a:r>
              <a:rPr lang="en-US" dirty="0"/>
              <a:t>public abstract class 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void f();</a:t>
            </a:r>
            <a:br>
              <a:rPr lang="en-US" dirty="0" smtClean="0"/>
            </a:br>
            <a:r>
              <a:rPr lang="en-US" dirty="0" smtClean="0"/>
              <a:t>  void g();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C6BE48A-D68B-4A80-97C0-1BACB43DAC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class Program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func1()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tType</a:t>
            </a:r>
            <a:r>
              <a:rPr lang="en-US" dirty="0"/>
              <a:t> = new X();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tType.f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</a:t>
            </a:r>
          </a:p>
          <a:p>
            <a:r>
              <a:rPr lang="en-US" dirty="0"/>
              <a:t>  public void func2()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sType</a:t>
            </a:r>
            <a:r>
              <a:rPr lang="en-US" dirty="0"/>
              <a:t> = new Y();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sType.g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7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8F665-9F06-4B47-A1B7-E9D35DD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– Brett Carroll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AB3072-D1E2-4D7B-B108-CBFA331E2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Software Developer for 7 years.</a:t>
            </a:r>
          </a:p>
          <a:p>
            <a:pPr lvl="1"/>
            <a:r>
              <a:rPr lang="en-US" sz="2400" dirty="0"/>
              <a:t>Worked on 5 different teams</a:t>
            </a:r>
          </a:p>
          <a:p>
            <a:pPr lvl="1"/>
            <a:r>
              <a:rPr lang="en-US" sz="2400" dirty="0"/>
              <a:t>Worked in Agile/Waterfall</a:t>
            </a:r>
          </a:p>
          <a:p>
            <a:pPr lvl="1"/>
            <a:r>
              <a:rPr lang="en-US" sz="2400" dirty="0"/>
              <a:t>Worked on ASM to XML</a:t>
            </a:r>
          </a:p>
          <a:p>
            <a:pPr lvl="1"/>
            <a:r>
              <a:rPr lang="en-US" sz="2400" dirty="0"/>
              <a:t>Cares about Software Engineering.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0DEF96-52BB-4B2E-A13C-2366D222E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2400" dirty="0"/>
              <a:t>Three dogs</a:t>
            </a:r>
          </a:p>
          <a:p>
            <a:pPr lvl="1"/>
            <a:r>
              <a:rPr lang="en-US" sz="2400" dirty="0"/>
              <a:t>Dallas Native</a:t>
            </a:r>
          </a:p>
          <a:p>
            <a:pPr lvl="1"/>
            <a:r>
              <a:rPr lang="en-US" sz="2400" dirty="0"/>
              <a:t>Hobbies:</a:t>
            </a:r>
          </a:p>
          <a:p>
            <a:pPr lvl="2"/>
            <a:r>
              <a:rPr lang="en-US" sz="2400" dirty="0"/>
              <a:t>Electronics</a:t>
            </a:r>
          </a:p>
          <a:p>
            <a:pPr lvl="2"/>
            <a:r>
              <a:rPr lang="en-US" sz="2400" dirty="0"/>
              <a:t>Movies</a:t>
            </a:r>
          </a:p>
          <a:p>
            <a:pPr lvl="2"/>
            <a:r>
              <a:rPr lang="en-US" sz="2400" dirty="0"/>
              <a:t>Reading</a:t>
            </a:r>
          </a:p>
          <a:p>
            <a:pPr lvl="2"/>
            <a:r>
              <a:rPr lang="en-US" sz="2400" dirty="0"/>
              <a:t>Outside (where the bears are)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globalnerdy.com/wordpress/wp-content/uploads/2009/07/liskov_substitution_principle_thumb.jpg">
            <a:extLst>
              <a:ext uri="{FF2B5EF4-FFF2-40B4-BE49-F238E27FC236}">
                <a16:creationId xmlns:a16="http://schemas.microsoft.com/office/drawing/2014/main" xmlns="" id="{C4BC0B59-AF24-46F0-A7DB-7B974AE5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6CEB1-2F2E-4850-9435-D4E7AF91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chemeClr val="accent6"/>
                </a:solidFill>
              </a:rPr>
              <a:t>I</a:t>
            </a:r>
            <a:r>
              <a:rPr lang="en-US" dirty="0" err="1"/>
              <a:t>Sp</a:t>
            </a:r>
            <a:r>
              <a:rPr lang="en-US" dirty="0"/>
              <a:t> – 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A277F7-8291-4E1A-9295-9B17574394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“Make fine grained interfaces that are client specific” – Robert Martin</a:t>
            </a:r>
          </a:p>
        </p:txBody>
      </p:sp>
      <p:pic>
        <p:nvPicPr>
          <p:cNvPr id="8194" name="Picture 2" descr="https://memegenerator.net/img/instances/76064659/you-cant-violate-the-interface-segregation-principle-if-you-dont-have-any-interfaces.jpg">
            <a:extLst>
              <a:ext uri="{FF2B5EF4-FFF2-40B4-BE49-F238E27FC236}">
                <a16:creationId xmlns:a16="http://schemas.microsoft.com/office/drawing/2014/main" xmlns="" id="{39FFE155-FB43-4AD0-8137-82FEC1A796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338807"/>
            <a:ext cx="4754562" cy="39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33567-6A5F-4468-A1A4-C06C0CD1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I</a:t>
            </a:r>
            <a:r>
              <a:rPr lang="en-US" dirty="0" err="1"/>
              <a:t>Sp</a:t>
            </a:r>
            <a:r>
              <a:rPr lang="en-US" dirty="0"/>
              <a:t> – Practical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48D42C0-7971-4D13-99F7-C8783603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“ISP splits interfaces that are very large into smaller and more specific ones so that clients will only have to know about the methods that are of interest to them.” – Wikipedia</a:t>
            </a:r>
          </a:p>
          <a:p>
            <a:r>
              <a:rPr lang="en-US" dirty="0"/>
              <a:t>“… don’t ponder on whether your code violates [ISP], think about whether your abstractions are correct.” – Vadim </a:t>
            </a:r>
            <a:r>
              <a:rPr lang="en-US" dirty="0" err="1"/>
              <a:t>Samokhin</a:t>
            </a:r>
            <a:r>
              <a:rPr lang="en-US" dirty="0"/>
              <a:t>, “Interface Segregation Principle”, </a:t>
            </a:r>
            <a:r>
              <a:rPr lang="en-US" dirty="0" err="1"/>
              <a:t>Hackernoon</a:t>
            </a:r>
            <a:endParaRPr lang="en-US" dirty="0"/>
          </a:p>
          <a:p>
            <a:r>
              <a:rPr lang="en-US" dirty="0"/>
              <a:t>I.E.: Get </a:t>
            </a:r>
            <a:r>
              <a:rPr lang="en-US" dirty="0" err="1"/>
              <a:t>gud</a:t>
            </a:r>
            <a:r>
              <a:rPr lang="en-US" dirty="0"/>
              <a:t> n00b.</a:t>
            </a:r>
          </a:p>
          <a:p>
            <a:r>
              <a:rPr lang="en-US" dirty="0"/>
              <a:t>So all you have to do is make the correct abstractions.  Simple! </a:t>
            </a:r>
          </a:p>
          <a:p>
            <a:r>
              <a:rPr lang="en-US" dirty="0"/>
              <a:t>Why is this important?</a:t>
            </a:r>
          </a:p>
          <a:p>
            <a:r>
              <a:rPr lang="en-US" dirty="0"/>
              <a:t>What if we had only one interface for all classes?</a:t>
            </a:r>
          </a:p>
          <a:p>
            <a:r>
              <a:rPr lang="en-US" dirty="0"/>
              <a:t>What if we had no interfaces?</a:t>
            </a:r>
          </a:p>
        </p:txBody>
      </p:sp>
    </p:spTree>
    <p:extLst>
      <p:ext uri="{BB962C8B-B14F-4D97-AF65-F5344CB8AC3E}">
        <p14:creationId xmlns:p14="http://schemas.microsoft.com/office/powerpoint/2010/main" val="37989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globalnerdy.com/wordpress/wp-content/uploads/2009/07/interface_segregation_principle.jpg">
            <a:extLst>
              <a:ext uri="{FF2B5EF4-FFF2-40B4-BE49-F238E27FC236}">
                <a16:creationId xmlns:a16="http://schemas.microsoft.com/office/drawing/2014/main" xmlns="" id="{7F6BBE52-73D9-42D6-BFB5-F7C9F693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A5B57-6A82-4000-A025-590CF252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chemeClr val="accent6"/>
                </a:solidFill>
              </a:rPr>
              <a:t>D</a:t>
            </a:r>
            <a:r>
              <a:rPr lang="en-US" dirty="0" err="1"/>
              <a:t>Ip</a:t>
            </a:r>
            <a:r>
              <a:rPr lang="en-US" dirty="0"/>
              <a:t> – 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5DE102-BD10-4B03-934F-36D8E26F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“Depend on abstractions, </a:t>
            </a:r>
            <a:r>
              <a:rPr lang="en-US" dirty="0" smtClean="0"/>
              <a:t>not </a:t>
            </a:r>
            <a:r>
              <a:rPr lang="en-US" dirty="0"/>
              <a:t>on concretions.” – </a:t>
            </a:r>
            <a:r>
              <a:rPr lang="en-US" strike="sngStrike" dirty="0">
                <a:solidFill>
                  <a:srgbClr val="FFCCCC"/>
                </a:solidFill>
              </a:rPr>
              <a:t>ReSharper</a:t>
            </a:r>
            <a:r>
              <a:rPr lang="en-US" dirty="0"/>
              <a:t> Robert Martin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48F9F2-8503-4CF1-9B74-6183C6B2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27" y="3187766"/>
            <a:ext cx="5882292" cy="29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E232A-324F-42F9-8D01-8B8D5626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D</a:t>
            </a:r>
            <a:r>
              <a:rPr lang="en-US" dirty="0" err="1"/>
              <a:t>Ip</a:t>
            </a:r>
            <a:r>
              <a:rPr lang="en-US" dirty="0"/>
              <a:t> – Practical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E46F6B-6D96-4E39-827D-D9B1D734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“Identify and abstract-out your dependencies.” – Me </a:t>
            </a:r>
          </a:p>
          <a:p>
            <a:r>
              <a:rPr lang="en-US" dirty="0"/>
              <a:t>Dependency Inversion != Dependency Injection</a:t>
            </a:r>
          </a:p>
          <a:p>
            <a:r>
              <a:rPr lang="en-US" dirty="0"/>
              <a:t>Dependency Injection results from Inversion.</a:t>
            </a:r>
          </a:p>
          <a:p>
            <a:r>
              <a:rPr lang="en-US" dirty="0"/>
              <a:t>What is a dependency?  </a:t>
            </a:r>
            <a:r>
              <a:rPr lang="en-US" dirty="0">
                <a:solidFill>
                  <a:schemeClr val="accent1"/>
                </a:solidFill>
              </a:rPr>
              <a:t>(new is glue)</a:t>
            </a:r>
          </a:p>
          <a:p>
            <a:r>
              <a:rPr lang="en-US" dirty="0"/>
              <a:t>What if my algorithm changes?</a:t>
            </a:r>
          </a:p>
          <a:p>
            <a:r>
              <a:rPr lang="en-US" dirty="0"/>
              <a:t>What are the practical applications?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03FEB-968D-4009-A0ED-6F676BD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D</a:t>
            </a:r>
            <a:r>
              <a:rPr lang="en-US" dirty="0" err="1"/>
              <a:t>Ip</a:t>
            </a:r>
            <a:r>
              <a:rPr lang="en-US" dirty="0"/>
              <a:t> – Simple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30B846-A8DD-46AE-BC4A-E2F572C94F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FilePrinter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Print(File file)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var formatter = new </a:t>
            </a:r>
            <a:r>
              <a:rPr lang="en-US" dirty="0" err="1"/>
              <a:t>BoldFormatter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var text =</a:t>
            </a:r>
            <a:r>
              <a:rPr lang="en-US" dirty="0" err="1"/>
              <a:t>formatter.Format</a:t>
            </a:r>
            <a:r>
              <a:rPr lang="en-US" dirty="0"/>
              <a:t>(</a:t>
            </a:r>
            <a:r>
              <a:rPr lang="en-US" dirty="0" err="1"/>
              <a:t>file.Text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var printer = new </a:t>
            </a:r>
            <a:r>
              <a:rPr lang="en-US" dirty="0" err="1"/>
              <a:t>DotMatrixPrinter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printer.Print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350A643-E612-41B2-99C7-86A8E26487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OutputText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bool Print(string text, </a:t>
            </a:r>
            <a:r>
              <a:rPr lang="en-US" dirty="0" err="1"/>
              <a:t>ITextFormat</a:t>
            </a:r>
            <a:r>
              <a:rPr lang="en-US" dirty="0"/>
              <a:t> format, </a:t>
            </a:r>
            <a:r>
              <a:rPr lang="en-US" dirty="0" err="1"/>
              <a:t>IPrinter</a:t>
            </a:r>
            <a:r>
              <a:rPr lang="en-US" dirty="0"/>
              <a:t> printer)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printer.Print</a:t>
            </a:r>
            <a:r>
              <a:rPr lang="en-US" dirty="0"/>
              <a:t>(</a:t>
            </a:r>
            <a:r>
              <a:rPr lang="en-US" dirty="0" err="1"/>
              <a:t>formatter.Format</a:t>
            </a:r>
            <a:r>
              <a:rPr lang="en-US" dirty="0"/>
              <a:t>(text));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FilePrinter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private </a:t>
            </a:r>
            <a:r>
              <a:rPr lang="en-US" dirty="0" err="1"/>
              <a:t>FIle</a:t>
            </a:r>
            <a:r>
              <a:rPr lang="en-US" dirty="0"/>
              <a:t> file = new File();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PrintBoldDotMatrix</a:t>
            </a:r>
            <a:r>
              <a:rPr lang="en-US" dirty="0"/>
              <a:t>(</a:t>
            </a:r>
            <a:r>
              <a:rPr lang="en-US" dirty="0" err="1"/>
              <a:t>OutputText</a:t>
            </a:r>
            <a:r>
              <a:rPr lang="en-US" dirty="0"/>
              <a:t> output)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output.Print</a:t>
            </a:r>
            <a:r>
              <a:rPr lang="en-US" dirty="0"/>
              <a:t>(text, </a:t>
            </a:r>
            <a:br>
              <a:rPr lang="en-US" dirty="0"/>
            </a:br>
            <a:r>
              <a:rPr lang="en-US" dirty="0"/>
              <a:t>      new </a:t>
            </a:r>
            <a:r>
              <a:rPr lang="en-US" dirty="0" err="1"/>
              <a:t>BoldFormat</a:t>
            </a:r>
            <a:r>
              <a:rPr lang="en-US" dirty="0"/>
              <a:t>(), new </a:t>
            </a:r>
            <a:r>
              <a:rPr lang="en-US" dirty="0" err="1"/>
              <a:t>DotMatrixPrinter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80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DFDF610-D5EE-4C0E-8FD8-78C28B2C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>
                <a:solidFill>
                  <a:schemeClr val="accent6"/>
                </a:solidFill>
              </a:rPr>
              <a:t>D</a:t>
            </a:r>
            <a:r>
              <a:rPr lang="en-US" dirty="0" err="1"/>
              <a:t>Ip</a:t>
            </a:r>
            <a:r>
              <a:rPr lang="en-US" dirty="0"/>
              <a:t> – Test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F4E1AF-E700-4F33-A0C1-0A7F4F952F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B16AE4F-B737-4919-AD60-DE535B81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700" y="1693333"/>
            <a:ext cx="4889500" cy="46160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[Test Class]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OutputTextTests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[Test Method]</a:t>
            </a:r>
            <a:br>
              <a:rPr lang="en-US" dirty="0"/>
            </a:br>
            <a:r>
              <a:rPr lang="en-US" dirty="0"/>
              <a:t>  public class </a:t>
            </a:r>
            <a:r>
              <a:rPr lang="en-US" dirty="0" err="1"/>
              <a:t>OutputText_Print_Success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// Arrange</a:t>
            </a:r>
            <a:br>
              <a:rPr lang="en-US" dirty="0"/>
            </a:br>
            <a:r>
              <a:rPr lang="en-US" dirty="0"/>
              <a:t>    var format = new </a:t>
            </a:r>
            <a:r>
              <a:rPr lang="en-US" dirty="0" err="1"/>
              <a:t>TestFormat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var printer = new </a:t>
            </a:r>
            <a:r>
              <a:rPr lang="en-US" dirty="0" err="1"/>
              <a:t>TestPrinter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var text = “</a:t>
            </a:r>
            <a:r>
              <a:rPr lang="en-US" dirty="0" err="1"/>
              <a:t>TestText</a:t>
            </a:r>
            <a:r>
              <a:rPr lang="en-US" dirty="0"/>
              <a:t>”;</a:t>
            </a:r>
            <a:br>
              <a:rPr lang="en-US" dirty="0"/>
            </a:br>
            <a:r>
              <a:rPr lang="en-US" dirty="0"/>
              <a:t>    var output = new </a:t>
            </a:r>
            <a:r>
              <a:rPr lang="en-US" dirty="0" err="1"/>
              <a:t>OutputText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var expected = true;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// Act</a:t>
            </a:r>
            <a:br>
              <a:rPr lang="en-US" dirty="0"/>
            </a:br>
            <a:r>
              <a:rPr lang="en-US" dirty="0"/>
              <a:t>    var actual = </a:t>
            </a:r>
            <a:r>
              <a:rPr lang="en-US" dirty="0" err="1"/>
              <a:t>output.Print</a:t>
            </a:r>
            <a:r>
              <a:rPr lang="en-US" dirty="0"/>
              <a:t>(text, format, printer)</a:t>
            </a:r>
          </a:p>
          <a:p>
            <a:pPr marL="0" indent="0">
              <a:buNone/>
            </a:pPr>
            <a:r>
              <a:rPr lang="en-US" dirty="0"/>
              <a:t>     // Assert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Assert.AreEqual</a:t>
            </a:r>
            <a:r>
              <a:rPr lang="en-US" dirty="0"/>
              <a:t>(expected, actual);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globalnerdy.com/wordpress/wp-content/uploads/2009/07/dependency_inversion_principle.jpg">
            <a:extLst>
              <a:ext uri="{FF2B5EF4-FFF2-40B4-BE49-F238E27FC236}">
                <a16:creationId xmlns:a16="http://schemas.microsoft.com/office/drawing/2014/main" xmlns="" id="{93C1C0F7-C0AC-4251-BA4D-009CAAC5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C9AE08A-2E1D-4EBD-A0C3-6585EF14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8A54CCD-B62F-4704-9E89-12682FCD8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</a:rPr>
              <a:t>Q&amp;A</a:t>
            </a:r>
          </a:p>
        </p:txBody>
      </p:sp>
      <p:pic>
        <p:nvPicPr>
          <p:cNvPr id="12292" name="Picture 4" descr="https://jamesmccaffrey.files.wordpress.com/2016/08/worshipme.png?w=300&amp;h=246">
            <a:extLst>
              <a:ext uri="{FF2B5EF4-FFF2-40B4-BE49-F238E27FC236}">
                <a16:creationId xmlns:a16="http://schemas.microsoft.com/office/drawing/2014/main" xmlns="" id="{0340C0A9-3CA6-4726-BA23-0CF4C4986C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373782"/>
            <a:ext cx="4754880" cy="389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85BBCE-F2E6-4FE2-A61A-F0719727895B}"/>
              </a:ext>
            </a:extLst>
          </p:cNvPr>
          <p:cNvSpPr txBox="1"/>
          <p:nvPr/>
        </p:nvSpPr>
        <p:spPr>
          <a:xfrm>
            <a:off x="2759097" y="6325862"/>
            <a:ext cx="943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https://jamesmccaffrey.wordpress.com/2016/08/24/the-solid-design-principles-absolute-nonsense/</a:t>
            </a:r>
          </a:p>
        </p:txBody>
      </p:sp>
    </p:spTree>
    <p:extLst>
      <p:ext uri="{BB962C8B-B14F-4D97-AF65-F5344CB8AC3E}">
        <p14:creationId xmlns:p14="http://schemas.microsoft.com/office/powerpoint/2010/main" val="1048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1CB5E-B574-4F02-AA0C-04A435B1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00BB82-032F-4CCA-8C13-DA0310D0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400" dirty="0"/>
              <a:t>Before SOLID – brief explanation OOP principals</a:t>
            </a:r>
          </a:p>
          <a:p>
            <a:pPr lvl="2"/>
            <a:r>
              <a:rPr lang="en-US" sz="2000" dirty="0"/>
              <a:t>Abstraction, Encapsulation and Polymorphism</a:t>
            </a:r>
          </a:p>
          <a:p>
            <a:pPr lvl="1"/>
            <a:r>
              <a:rPr lang="en-US" sz="2400" dirty="0"/>
              <a:t>SOLID</a:t>
            </a:r>
          </a:p>
          <a:p>
            <a:pPr lvl="2"/>
            <a:r>
              <a:rPr lang="en-US" sz="2400" dirty="0"/>
              <a:t>Formal Definition – for those who want concise, dense information.</a:t>
            </a:r>
          </a:p>
          <a:p>
            <a:pPr lvl="2"/>
            <a:r>
              <a:rPr lang="en-US" sz="2400" dirty="0"/>
              <a:t>Practical Definition – to start your mental model.</a:t>
            </a:r>
          </a:p>
          <a:p>
            <a:pPr lvl="2"/>
            <a:r>
              <a:rPr lang="en-US" sz="2400" u="sng" dirty="0"/>
              <a:t>Example</a:t>
            </a:r>
            <a:r>
              <a:rPr lang="en-US" sz="2400" dirty="0"/>
              <a:t> – for the visually inclined and concrete-model lovers</a:t>
            </a:r>
          </a:p>
          <a:p>
            <a:pPr lvl="2"/>
            <a:r>
              <a:rPr lang="en-US" sz="2400" dirty="0"/>
              <a:t>Motivation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Ask questions!</a:t>
            </a:r>
          </a:p>
          <a:p>
            <a:pPr marL="128016" lvl="1" indent="0">
              <a:buNone/>
            </a:pPr>
            <a:r>
              <a:rPr lang="en-US" sz="2400" dirty="0"/>
              <a:t>Interrupt me!</a:t>
            </a:r>
          </a:p>
          <a:p>
            <a:pPr marL="128016" lvl="1" indent="0">
              <a:buNone/>
            </a:pPr>
            <a:r>
              <a:rPr lang="en-US" sz="2400" dirty="0"/>
              <a:t>Correct me!</a:t>
            </a:r>
          </a:p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Be prepared for some repetition.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3F58AC-2868-47A1-87D9-198D0752EC99}"/>
              </a:ext>
            </a:extLst>
          </p:cNvPr>
          <p:cNvSpPr txBox="1"/>
          <p:nvPr/>
        </p:nvSpPr>
        <p:spPr>
          <a:xfrm>
            <a:off x="5162056" y="5655407"/>
            <a:ext cx="1001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repetition. repetition. repetition. repetition. repetition. repetition. repetition. repetition. repetition.</a:t>
            </a:r>
          </a:p>
        </p:txBody>
      </p:sp>
    </p:spTree>
    <p:extLst>
      <p:ext uri="{BB962C8B-B14F-4D97-AF65-F5344CB8AC3E}">
        <p14:creationId xmlns:p14="http://schemas.microsoft.com/office/powerpoint/2010/main" val="35425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D6784-2C8F-4C65-8BAF-88407C70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10716E-0FF3-46A6-B94B-1C4A2FBF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Agile Principles, Patterns, and Practices</a:t>
            </a:r>
            <a:r>
              <a:rPr lang="en-US" dirty="0"/>
              <a:t> Robert Martin, Prentice Hall 2006</a:t>
            </a:r>
            <a:br>
              <a:rPr lang="en-US" dirty="0"/>
            </a:br>
            <a:r>
              <a:rPr lang="en-US" dirty="0"/>
              <a:t>Chapters concerning SOLID are free at: </a:t>
            </a:r>
            <a:r>
              <a:rPr lang="en-US" dirty="0">
                <a:hlinkClick r:id="rId2"/>
              </a:rPr>
              <a:t>http://butunclebob.com/ArticleS.UncleBob.PrinciplesOfOod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“You think you understand the Single Responsibility Principle” Series, James Ellis-Jones 2017, </a:t>
            </a:r>
            <a:r>
              <a:rPr lang="en-US" dirty="0" err="1"/>
              <a:t>Hackernoon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https://hackernoon.com/you-dont-understand-the-single-responsibility-principle-abfdd005b137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“The SOLID Principles, Explained with Motivational Posters.” – Joey </a:t>
            </a:r>
            <a:r>
              <a:rPr lang="en-US" dirty="0" err="1"/>
              <a:t>deVilla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https://blogs.msdn.microsoft.com/cdndevs/2009/07/15/the-solid-principles-explained-with-motivational-posters/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9B719-6125-47D1-86C5-9B1FAC15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primer -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A5A3B-D256-45D1-ACBA-4FC77FED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Object?  Instance of a Class.  A thing.</a:t>
            </a:r>
          </a:p>
          <a:p>
            <a:r>
              <a:rPr lang="en-US" sz="2400" dirty="0"/>
              <a:t>Object Oriented Programming?  Abstract Data Type with Inheritance and Polymorphism.</a:t>
            </a:r>
          </a:p>
          <a:p>
            <a:r>
              <a:rPr lang="en-US" sz="2400" dirty="0"/>
              <a:t>Abstraction? </a:t>
            </a:r>
          </a:p>
          <a:p>
            <a:pPr lvl="1"/>
            <a:r>
              <a:rPr lang="en-US" sz="2000" dirty="0"/>
              <a:t>“Removing physical, spatial or temporal details or attributes in the study of objects or systems in order to more closely attend to other details of interest.</a:t>
            </a:r>
          </a:p>
          <a:p>
            <a:pPr lvl="1"/>
            <a:r>
              <a:rPr lang="en-US" sz="2000" dirty="0"/>
              <a:t>“Concept-objects which are created by keeping common features or attributes to various concrete objects.  Factorization.”</a:t>
            </a:r>
          </a:p>
          <a:p>
            <a:pPr marL="128016" lvl="1" indent="0">
              <a:buNone/>
            </a:pPr>
            <a:r>
              <a:rPr lang="en-US" sz="2000" dirty="0"/>
              <a:t>Modeling real-world analog processes, objects or systems into digital analog automated processes.  Getting sand/lightning to do what we </a:t>
            </a:r>
            <a:r>
              <a:rPr lang="en-US" sz="2000" dirty="0" smtClean="0"/>
              <a:t>want it to</a:t>
            </a:r>
            <a:r>
              <a:rPr lang="en-US" sz="2000" dirty="0"/>
              <a:t>.</a:t>
            </a:r>
          </a:p>
          <a:p>
            <a:r>
              <a:rPr lang="en-US" sz="2400" dirty="0">
                <a:hlinkClick r:id="rId2"/>
              </a:rPr>
              <a:t>Example</a:t>
            </a:r>
            <a:endParaRPr lang="en-US" sz="2400" dirty="0"/>
          </a:p>
          <a:p>
            <a:r>
              <a:rPr lang="en-US" sz="2400" dirty="0"/>
              <a:t>Designing a Car.</a:t>
            </a:r>
          </a:p>
          <a:p>
            <a:pPr marL="12801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E84C9-CBA4-4098-8F83-196CE79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primer-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9490F5-E67D-4537-895F-AE44EA3D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Encapsulation?</a:t>
            </a:r>
          </a:p>
          <a:p>
            <a:pPr lvl="1"/>
            <a:r>
              <a:rPr lang="en-US" sz="2400" dirty="0"/>
              <a:t>Restrict Direct access to some of the objects components [information hiding]</a:t>
            </a:r>
          </a:p>
          <a:p>
            <a:pPr lvl="1"/>
            <a:r>
              <a:rPr lang="en-US" sz="2400" dirty="0"/>
              <a:t>Bundling data with methods [without hiding it].</a:t>
            </a:r>
          </a:p>
          <a:p>
            <a:pPr lvl="1"/>
            <a:r>
              <a:rPr lang="en-US" sz="2400" dirty="0"/>
              <a:t>Implementing an abstraction</a:t>
            </a:r>
          </a:p>
          <a:p>
            <a:pPr lvl="1"/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Car example:</a:t>
            </a:r>
          </a:p>
          <a:p>
            <a:pPr marL="128016" lvl="1" indent="0">
              <a:buNone/>
            </a:pPr>
            <a:r>
              <a:rPr lang="en-US" sz="2400" dirty="0"/>
              <a:t>Gas Pedal/Steering Wheel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1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7798F-8DF1-461A-9CF0-CB0107E1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primer -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4FB51-D0B5-441C-A23B-97171C9A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49" y="2277979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Polymorphism?</a:t>
            </a:r>
          </a:p>
          <a:p>
            <a:r>
              <a:rPr lang="en-US" dirty="0"/>
              <a:t>Single interface or symbol to represent multiple different types</a:t>
            </a:r>
          </a:p>
          <a:p>
            <a:r>
              <a:rPr lang="en-US" dirty="0"/>
              <a:t>Ad hoc/ Subtyping? Different implementations for different languages.</a:t>
            </a:r>
          </a:p>
          <a:p>
            <a:r>
              <a:rPr lang="en-US" dirty="0"/>
              <a:t>Parametric? Generics.  new List&lt;Type&gt;();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IAnimal</a:t>
            </a:r>
            <a:r>
              <a:rPr lang="en-US" dirty="0"/>
              <a:t> =&gt; Speak{};</a:t>
            </a:r>
          </a:p>
          <a:p>
            <a:r>
              <a:rPr lang="en-US" dirty="0"/>
              <a:t>Dog : </a:t>
            </a:r>
            <a:r>
              <a:rPr lang="en-US" dirty="0" err="1"/>
              <a:t>IAnimal</a:t>
            </a:r>
            <a:r>
              <a:rPr lang="en-US" dirty="0"/>
              <a:t> =&gt; Speak{“bark”}</a:t>
            </a:r>
            <a:br>
              <a:rPr lang="en-US" dirty="0"/>
            </a:br>
            <a:r>
              <a:rPr lang="en-US" dirty="0"/>
              <a:t>Cat : </a:t>
            </a:r>
            <a:r>
              <a:rPr lang="en-US" dirty="0" err="1" smtClean="0"/>
              <a:t>IAnimal</a:t>
            </a:r>
            <a:r>
              <a:rPr lang="en-US" dirty="0" smtClean="0"/>
              <a:t> </a:t>
            </a:r>
            <a:r>
              <a:rPr lang="en-US" dirty="0"/>
              <a:t>=&gt; Speak{“meow”}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Dog.Speak</a:t>
            </a:r>
            <a:r>
              <a:rPr lang="en-US" dirty="0" smtClean="0"/>
              <a:t> </a:t>
            </a:r>
            <a:r>
              <a:rPr lang="en-US" dirty="0"/>
              <a:t>“woof”</a:t>
            </a:r>
            <a:br>
              <a:rPr lang="en-US" dirty="0"/>
            </a:br>
            <a:r>
              <a:rPr lang="en-US" dirty="0" err="1"/>
              <a:t>Cat.Speak</a:t>
            </a:r>
            <a:r>
              <a:rPr lang="en-US" dirty="0"/>
              <a:t> “meow”</a:t>
            </a:r>
          </a:p>
        </p:txBody>
      </p:sp>
    </p:spTree>
    <p:extLst>
      <p:ext uri="{BB962C8B-B14F-4D97-AF65-F5344CB8AC3E}">
        <p14:creationId xmlns:p14="http://schemas.microsoft.com/office/powerpoint/2010/main" val="28816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1CE06-DCBA-4431-945E-DA99892F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28C7C-52FB-4428-BDB2-A5C905DD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Arranged by Robert Martin – 2000 (Not his only principles)</a:t>
            </a:r>
          </a:p>
          <a:p>
            <a:r>
              <a:rPr lang="en-US" dirty="0"/>
              <a:t>Coined by Michael Feathers</a:t>
            </a:r>
          </a:p>
          <a:p>
            <a:r>
              <a:rPr lang="en-US" dirty="0"/>
              <a:t>Acronym of Acronyms</a:t>
            </a:r>
          </a:p>
          <a:p>
            <a:r>
              <a:rPr lang="en-US" dirty="0"/>
              <a:t>“Five principles intended to make software designs more understandable, flexible and maintainable” – Wikipedia, “SOLID”</a:t>
            </a:r>
          </a:p>
          <a:p>
            <a:r>
              <a:rPr lang="en-US" dirty="0"/>
              <a:t>The internet has consensus that this is true. -- Google</a:t>
            </a:r>
          </a:p>
          <a:p>
            <a:endParaRPr lang="en-US" dirty="0"/>
          </a:p>
          <a:p>
            <a:r>
              <a:rPr lang="en-US" dirty="0"/>
              <a:t>Keep in mind examples of where you have seen this work/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nerdy.com/wordpress/wp-content/uploads/2009/07/solid_thumb.jpg">
            <a:extLst>
              <a:ext uri="{FF2B5EF4-FFF2-40B4-BE49-F238E27FC236}">
                <a16:creationId xmlns:a16="http://schemas.microsoft.com/office/drawing/2014/main" xmlns="" id="{7BCBF505-B8DD-4944-9112-EF8188526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000/0*BexdX1vV22goA_xR.gif">
            <a:extLst>
              <a:ext uri="{FF2B5EF4-FFF2-40B4-BE49-F238E27FC236}">
                <a16:creationId xmlns:a16="http://schemas.microsoft.com/office/drawing/2014/main" xmlns="" id="{2DAD2DC1-1C42-4A4F-99F7-1EF9B4DF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2305"/>
            <a:ext cx="762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FD464-DDB4-4465-85BC-E61F959F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chemeClr val="accent6"/>
                </a:solidFill>
              </a:rPr>
              <a:t>S</a:t>
            </a:r>
            <a:r>
              <a:rPr lang="en-US" dirty="0" err="1"/>
              <a:t>rp</a:t>
            </a:r>
            <a:r>
              <a:rPr lang="en-US" dirty="0"/>
              <a:t> - 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02CA3-44FC-42B2-B27B-B8E42DAE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“A class should have one, and only one, reason to change.” – Robert Martin</a:t>
            </a:r>
          </a:p>
          <a:p>
            <a:r>
              <a:rPr lang="en-US" dirty="0"/>
              <a:t>WUT?</a:t>
            </a:r>
          </a:p>
        </p:txBody>
      </p:sp>
    </p:spTree>
    <p:extLst>
      <p:ext uri="{BB962C8B-B14F-4D97-AF65-F5344CB8AC3E}">
        <p14:creationId xmlns:p14="http://schemas.microsoft.com/office/powerpoint/2010/main" val="32912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6498</TotalTime>
  <Words>943</Words>
  <Application>Microsoft Office PowerPoint</Application>
  <PresentationFormat>Widescreen</PresentationFormat>
  <Paragraphs>159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Tw Cen MT</vt:lpstr>
      <vt:lpstr>Tw Cen MT Condensed</vt:lpstr>
      <vt:lpstr>Wingdings</vt:lpstr>
      <vt:lpstr>Wingdings 3</vt:lpstr>
      <vt:lpstr>Integral</vt:lpstr>
      <vt:lpstr>SOLID Principles</vt:lpstr>
      <vt:lpstr>About me – Brett Carroll</vt:lpstr>
      <vt:lpstr>Agenda</vt:lpstr>
      <vt:lpstr>Object oriented Programming primer - ABSTRACTION</vt:lpstr>
      <vt:lpstr>Object oriented Programming primer- Encapsulation</vt:lpstr>
      <vt:lpstr>Object oriented programming primer - polymorphism</vt:lpstr>
      <vt:lpstr>SOLID</vt:lpstr>
      <vt:lpstr>PowerPoint Presentation</vt:lpstr>
      <vt:lpstr>Srp - Single responsibility Principle</vt:lpstr>
      <vt:lpstr>Srp – Practical definition </vt:lpstr>
      <vt:lpstr>Srp – Simple Example</vt:lpstr>
      <vt:lpstr>PowerPoint Presentation</vt:lpstr>
      <vt:lpstr>Ocp – Open closed principle</vt:lpstr>
      <vt:lpstr>Ocp – Practical Definition</vt:lpstr>
      <vt:lpstr>Ocp – simple example</vt:lpstr>
      <vt:lpstr>PowerPoint Presentation</vt:lpstr>
      <vt:lpstr>LSp – LisKov Substitution principle</vt:lpstr>
      <vt:lpstr>LSp – Practical Definition</vt:lpstr>
      <vt:lpstr>LSp – Simple example</vt:lpstr>
      <vt:lpstr>PowerPoint Presentation</vt:lpstr>
      <vt:lpstr>ISp – Interface segregation principle</vt:lpstr>
      <vt:lpstr>ISp – Practical definition</vt:lpstr>
      <vt:lpstr>PowerPoint Presentation</vt:lpstr>
      <vt:lpstr>DIp – Dependency inversion principle</vt:lpstr>
      <vt:lpstr>DIp – Practical Definition</vt:lpstr>
      <vt:lpstr>DIp – Simple example</vt:lpstr>
      <vt:lpstr>DIp – Test example</vt:lpstr>
      <vt:lpstr>PowerPoint Presentation</vt:lpstr>
      <vt:lpstr>Fin</vt:lpstr>
      <vt:lpstr>Resources TO get you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Brett Carroll</dc:creator>
  <cp:lastModifiedBy>Gisela Hinojosa</cp:lastModifiedBy>
  <cp:revision>48</cp:revision>
  <dcterms:created xsi:type="dcterms:W3CDTF">2018-09-08T18:48:15Z</dcterms:created>
  <dcterms:modified xsi:type="dcterms:W3CDTF">2018-09-25T02:00:38Z</dcterms:modified>
</cp:coreProperties>
</file>