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1" r:id="rId4"/>
    <p:sldId id="268" r:id="rId5"/>
    <p:sldId id="271" r:id="rId6"/>
    <p:sldId id="273" r:id="rId7"/>
    <p:sldId id="274" r:id="rId8"/>
    <p:sldId id="276" r:id="rId9"/>
    <p:sldId id="275" r:id="rId10"/>
    <p:sldId id="277" r:id="rId11"/>
    <p:sldId id="278" r:id="rId12"/>
    <p:sldId id="279" r:id="rId13"/>
    <p:sldId id="281" r:id="rId14"/>
    <p:sldId id="280" r:id="rId15"/>
    <p:sldId id="282" r:id="rId16"/>
    <p:sldId id="283" r:id="rId17"/>
    <p:sldId id="284" r:id="rId18"/>
    <p:sldId id="285" r:id="rId19"/>
    <p:sldId id="286" r:id="rId20"/>
    <p:sldId id="266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05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hem.libretexts.org/Courses/University_of_Kentucky/UK:_CHE_103_-_Chemistry_for_Allied_Health_(Soult)/Chapters/Chapter_14:_Biological_Molecules/14.3:_Phospholipids_in_Cell_Membrane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0BwhCYaYDn8EgN2M5MTkwM2EtNWFkZC00ZTI3LWFjZTUtNTFhZGZiYmUzODc1/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BC828-6BD1-4286-A099-023D18FD3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Locked &amp; Loaded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0DF4CD9-FC03-49C1-8D34-59D1A24F3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Locked in code.</a:t>
            </a:r>
          </a:p>
          <a:p>
            <a:r>
              <a:rPr lang="en-US" dirty="0"/>
              <a:t>Loaded implications.</a:t>
            </a:r>
          </a:p>
          <a:p>
            <a:r>
              <a:rPr lang="en-US" dirty="0"/>
              <a:t>Open Closed Principle.</a:t>
            </a:r>
          </a:p>
        </p:txBody>
      </p:sp>
    </p:spTree>
    <p:extLst>
      <p:ext uri="{BB962C8B-B14F-4D97-AF65-F5344CB8AC3E}">
        <p14:creationId xmlns:p14="http://schemas.microsoft.com/office/powerpoint/2010/main" val="39676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8B211D-04EE-4A05-B59D-76C0F381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8B2F39-ED6C-4BF4-A9AB-B2307AE3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/>
              <a:t>So what is closure?</a:t>
            </a:r>
          </a:p>
          <a:p>
            <a:pPr lvl="2"/>
            <a:r>
              <a:rPr lang="en-US" sz="2000" dirty="0"/>
              <a:t>Not the mathematical definition.</a:t>
            </a:r>
          </a:p>
          <a:p>
            <a:pPr lvl="2"/>
            <a:r>
              <a:rPr lang="en-US" sz="2000" dirty="0"/>
              <a:t>Not Clojure</a:t>
            </a:r>
          </a:p>
          <a:p>
            <a:pPr lvl="1"/>
            <a:r>
              <a:rPr lang="en-US" sz="2400" dirty="0"/>
              <a:t>Closed == done?</a:t>
            </a:r>
          </a:p>
          <a:p>
            <a:pPr lvl="1"/>
            <a:r>
              <a:rPr lang="en-US" sz="2400" dirty="0"/>
              <a:t>Who decides when it’s closed?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Close against developer modification </a:t>
            </a:r>
            <a:r>
              <a:rPr lang="en-US" sz="2400" u="sng" dirty="0"/>
              <a:t>and</a:t>
            </a:r>
            <a:r>
              <a:rPr lang="en-US" sz="2400" dirty="0"/>
              <a:t> client modification (data/state).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81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A5EBA1-6D73-4B3E-8273-B8B4071B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More closure –Private member variables [fields]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1036F3-E8E7-43D3-80E4-718B59EC0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2400" dirty="0"/>
              <a:t>When member variables (fields) change, every function that depends on those variables change.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Member methods are not closed to member variable changes;  However we expect other classes are closed against changes to those variables.</a:t>
            </a:r>
          </a:p>
          <a:p>
            <a:pPr lvl="2"/>
            <a:r>
              <a:rPr lang="en-US" sz="1800" dirty="0"/>
              <a:t>We have a name for this:  </a:t>
            </a:r>
            <a:r>
              <a:rPr lang="en-US" sz="1800" i="1" dirty="0"/>
              <a:t>ENCAPSULATION!!!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If you have variables that are constant, you can make them public if they are read only.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Guarded Properties. [Visual Studio Snippet: </a:t>
            </a:r>
            <a:r>
              <a:rPr lang="en-US" sz="2400" dirty="0" err="1"/>
              <a:t>propg</a:t>
            </a:r>
            <a:r>
              <a:rPr lang="en-US" sz="2400" dirty="0"/>
              <a:t> + TAB TAB]</a:t>
            </a:r>
          </a:p>
        </p:txBody>
      </p:sp>
    </p:spTree>
    <p:extLst>
      <p:ext uri="{BB962C8B-B14F-4D97-AF65-F5344CB8AC3E}">
        <p14:creationId xmlns:p14="http://schemas.microsoft.com/office/powerpoint/2010/main" val="360037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9A6D8E-0B89-4278-A807-2EFF00585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More closure – Global variables &amp; Run time type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1BD2A0-7B79-4C55-8699-320317553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/>
              <a:t>Global Variables</a:t>
            </a:r>
          </a:p>
          <a:p>
            <a:pPr lvl="2"/>
            <a:r>
              <a:rPr lang="en-US" sz="2000" dirty="0"/>
              <a:t>Similar risks as with public member variables.</a:t>
            </a:r>
          </a:p>
          <a:p>
            <a:pPr lvl="2"/>
            <a:r>
              <a:rPr lang="en-US" sz="2000" dirty="0"/>
              <a:t>Singletons? Pattern or Antipattern? [Discussion]</a:t>
            </a:r>
          </a:p>
          <a:p>
            <a:pPr lvl="2"/>
            <a:endParaRPr lang="en-US" sz="2000" dirty="0"/>
          </a:p>
          <a:p>
            <a:pPr lvl="1"/>
            <a:r>
              <a:rPr lang="en-US" sz="2400" dirty="0"/>
              <a:t>Run Time Type Identification </a:t>
            </a:r>
          </a:p>
          <a:p>
            <a:pPr lvl="2"/>
            <a:r>
              <a:rPr lang="en-US" sz="2000" dirty="0"/>
              <a:t>Checking type at run time</a:t>
            </a:r>
          </a:p>
          <a:p>
            <a:pPr lvl="2"/>
            <a:r>
              <a:rPr lang="en-US" sz="2000" dirty="0"/>
              <a:t>You generally get exceptions when something goes wrong.</a:t>
            </a:r>
          </a:p>
          <a:p>
            <a:pPr lvl="2"/>
            <a:r>
              <a:rPr lang="en-US" sz="2000" dirty="0"/>
              <a:t>Checking types couple your logic and types.  It is not closed against new types.</a:t>
            </a:r>
          </a:p>
          <a:p>
            <a:pPr marL="128016" lvl="1" indent="0">
              <a:buNone/>
            </a:pPr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2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FE79D9-CC1A-4EA6-8154-8E58C8FD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61E1D0-7E31-484F-B994-6FB483BE8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“… a strong plugin architecture is likely to be </a:t>
            </a:r>
            <a:r>
              <a:rPr lang="en-US" i="1" dirty="0"/>
              <a:t>the most important aspect</a:t>
            </a:r>
            <a:r>
              <a:rPr lang="en-US" dirty="0"/>
              <a:t> of future software systems.” </a:t>
            </a:r>
            <a:br>
              <a:rPr lang="en-US" dirty="0"/>
            </a:br>
            <a:r>
              <a:rPr lang="en-US" dirty="0"/>
              <a:t>								– Robert Martin</a:t>
            </a:r>
          </a:p>
          <a:p>
            <a:pPr lvl="1"/>
            <a:endParaRPr lang="en-US" b="1" dirty="0"/>
          </a:p>
        </p:txBody>
      </p:sp>
      <p:pic>
        <p:nvPicPr>
          <p:cNvPr id="2052" name="Picture 4" descr="Image result for full usb port hub">
            <a:extLst>
              <a:ext uri="{FF2B5EF4-FFF2-40B4-BE49-F238E27FC236}">
                <a16:creationId xmlns:a16="http://schemas.microsoft.com/office/drawing/2014/main" xmlns="" id="{68B6EC06-AE83-487C-B619-1855114C9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095" y="2827420"/>
            <a:ext cx="5743074" cy="358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58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79C8C1-EEDA-44EA-9110-E38928CD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Biology metaphor</a:t>
            </a:r>
            <a:endParaRPr lang="en-US" dirty="0"/>
          </a:p>
        </p:txBody>
      </p:sp>
      <p:pic>
        <p:nvPicPr>
          <p:cNvPr id="1026" name="Picture 2" descr="Image result for phospholipid bilayer">
            <a:extLst>
              <a:ext uri="{FF2B5EF4-FFF2-40B4-BE49-F238E27FC236}">
                <a16:creationId xmlns:a16="http://schemas.microsoft.com/office/drawing/2014/main" xmlns="" id="{5B86289D-3BF9-4507-96AA-D548408DE5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295" y="2284111"/>
            <a:ext cx="9720262" cy="398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60F0F29-29DB-4FB5-89E0-A14038A75F33}"/>
              </a:ext>
            </a:extLst>
          </p:cNvPr>
          <p:cNvSpPr txBox="1"/>
          <p:nvPr/>
        </p:nvSpPr>
        <p:spPr>
          <a:xfrm>
            <a:off x="288758" y="6448926"/>
            <a:ext cx="20076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https://chem.libretexts.org/Courses/University_of_Kentucky/UK%3A_CHE_103_-_Chemistry_for_Allied_Health_(Soult)/Chapters/Chapter_14%3A_Biological_Molecules/14.3%3A_Phospholipids_in_Cell_Membranes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69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95D6FE-7E97-464D-B4B3-366B098F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err="1">
                <a:solidFill>
                  <a:schemeClr val="accent6"/>
                </a:solidFill>
              </a:rPr>
              <a:t>O</a:t>
            </a:r>
            <a:r>
              <a:rPr lang="en-US" dirty="0" err="1"/>
              <a:t>cp</a:t>
            </a:r>
            <a:r>
              <a:rPr lang="en-US" dirty="0"/>
              <a:t> – simple 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83E2E054-CF4F-4420-888C-B5857DB219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4127" y="2286400"/>
            <a:ext cx="4965192" cy="4050552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xmlns="" id="{113B7C0C-5449-4C6F-AB4F-9F24B7D0AF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89319" y="2286400"/>
            <a:ext cx="5347131" cy="405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6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95D6FE-7E97-464D-B4B3-366B098F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For Extension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xmlns="" id="{57F8E8DD-B1E1-429C-9BAB-B86090CFE4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84164" y="2727158"/>
            <a:ext cx="6329726" cy="272256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C3408EA-D484-4979-A147-4D82C576B2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B2C7DCB-AD75-40C5-A3A3-7C7818F6F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456" y="2727158"/>
            <a:ext cx="5926620" cy="272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D9F5B-EF3D-44AE-B7D6-A3F67806F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 Architecture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xmlns="" id="{A1089B9C-7A4B-462A-A58D-E9A3A201C7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3938" y="2312532"/>
            <a:ext cx="5288630" cy="399033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E0676568-8300-4A5E-AB38-EB9641B336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2567" y="2312532"/>
            <a:ext cx="5470389" cy="399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5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90A539-8D0D-4B07-A0BD-B0136F78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Quiz - Is this method closed?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262A4CF-3ACB-4C7F-8CF5-90CD9255A1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3CA4AAA5-371B-4A14-9715-EEAE093955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4128" y="1834179"/>
            <a:ext cx="7674482" cy="486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6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0D0FCB-6BF7-4DDF-B3DE-785DF0CD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Quiz – Is this class closed?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186AB6A-11DE-4826-BDDE-221959096E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4450" y="2084832"/>
            <a:ext cx="6096249" cy="465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2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7C27F7-7E39-4709-87A9-E098F7E3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 – Brett </a:t>
            </a:r>
            <a:r>
              <a:rPr lang="en-US" dirty="0" err="1"/>
              <a:t>carroll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2F36BA-8681-4E1F-9E8A-F3FAB345E6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Software developer for eight years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Worked on many different teams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Certified Scrum Master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Worked in Agile (Successful/Challenged) &amp; Waterfall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Worked in ASM to XAML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Cares about Software Engineering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C78039E-9464-40F9-9F3A-E9524D6DE2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Hobbies:</a:t>
            </a:r>
          </a:p>
          <a:p>
            <a:pPr lvl="1"/>
            <a:r>
              <a:rPr lang="en-US" sz="2400" dirty="0"/>
              <a:t>Collecting Spider-Man comics since I was ~9.</a:t>
            </a:r>
          </a:p>
          <a:p>
            <a:pPr lvl="1"/>
            <a:r>
              <a:rPr lang="en-US" sz="2400" dirty="0"/>
              <a:t>Electronics</a:t>
            </a:r>
          </a:p>
          <a:p>
            <a:pPr lvl="1"/>
            <a:r>
              <a:rPr lang="en-US" sz="2400" dirty="0"/>
              <a:t>Audio Books (</a:t>
            </a:r>
            <a:r>
              <a:rPr lang="en-US" sz="2400" u="sng" dirty="0"/>
              <a:t>Algorithms to Live By</a:t>
            </a:r>
            <a:r>
              <a:rPr lang="en-US" sz="24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72765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FA9E01-6D7D-465F-A9E4-70E22915F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F553DD-06C2-435F-A18F-0FDFFCD53F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solidFill>
                  <a:schemeClr val="accent6"/>
                </a:solidFill>
              </a:rPr>
              <a:t>Open</a:t>
            </a:r>
            <a:r>
              <a:rPr lang="en-US" sz="2400" dirty="0"/>
              <a:t> = Write new code to change functionality.</a:t>
            </a:r>
          </a:p>
          <a:p>
            <a:pPr lvl="1"/>
            <a:r>
              <a:rPr lang="en-US" sz="2400" dirty="0">
                <a:solidFill>
                  <a:schemeClr val="accent2"/>
                </a:solidFill>
              </a:rPr>
              <a:t>Closed</a:t>
            </a:r>
            <a:r>
              <a:rPr lang="en-US" sz="2400" dirty="0"/>
              <a:t> = scope of functionality.</a:t>
            </a:r>
          </a:p>
          <a:p>
            <a:pPr lvl="1"/>
            <a:r>
              <a:rPr lang="en-US" sz="2400" dirty="0"/>
              <a:t>Use Encapsulation</a:t>
            </a:r>
          </a:p>
          <a:p>
            <a:pPr lvl="1"/>
            <a:endParaRPr lang="en-US" sz="2400" dirty="0"/>
          </a:p>
        </p:txBody>
      </p:sp>
      <p:pic>
        <p:nvPicPr>
          <p:cNvPr id="6" name="Picture 2" descr="http://www.globalnerdy.com/wordpress/wp-content/uploads/2009/07/openclosed_principle_thumb.jpg">
            <a:extLst>
              <a:ext uri="{FF2B5EF4-FFF2-40B4-BE49-F238E27FC236}">
                <a16:creationId xmlns:a16="http://schemas.microsoft.com/office/drawing/2014/main" xmlns="" id="{9EF694D3-CE6D-4749-9B4A-51DB82AF608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38" y="2514402"/>
            <a:ext cx="4754562" cy="3565921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93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61555E-6738-493B-A593-10511569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</a:t>
            </a:r>
          </a:p>
        </p:txBody>
      </p:sp>
      <p:pic>
        <p:nvPicPr>
          <p:cNvPr id="4" name="Picture 4" descr="https://jamesmccaffrey.files.wordpress.com/2016/08/worshipme.png?w=300&amp;h=246">
            <a:extLst>
              <a:ext uri="{FF2B5EF4-FFF2-40B4-BE49-F238E27FC236}">
                <a16:creationId xmlns:a16="http://schemas.microsoft.com/office/drawing/2014/main" xmlns="" id="{FB3D732E-5973-4FE3-B0CC-DD2368DC9C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94439"/>
            <a:ext cx="4648200" cy="381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52C2C6C-E2CA-44A6-826E-1B08BDD47ABF}"/>
              </a:ext>
            </a:extLst>
          </p:cNvPr>
          <p:cNvSpPr txBox="1"/>
          <p:nvPr/>
        </p:nvSpPr>
        <p:spPr>
          <a:xfrm>
            <a:off x="2061410" y="2767280"/>
            <a:ext cx="22797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A7DD0A1E-22D1-455C-A80C-CEF30F5B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C080288-D63D-4415-9381-E012B2B88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Closed Principle</a:t>
            </a:r>
          </a:p>
          <a:p>
            <a:pPr lvl="1"/>
            <a:r>
              <a:rPr lang="en-US" dirty="0"/>
              <a:t>What is it?</a:t>
            </a:r>
          </a:p>
          <a:p>
            <a:pPr lvl="1"/>
            <a:r>
              <a:rPr lang="en-US" dirty="0"/>
              <a:t>Where did it come from?</a:t>
            </a:r>
          </a:p>
          <a:p>
            <a:pPr lvl="2"/>
            <a:r>
              <a:rPr lang="en-US" dirty="0"/>
              <a:t>Bertrand Meyer</a:t>
            </a:r>
          </a:p>
          <a:p>
            <a:pPr lvl="2"/>
            <a:r>
              <a:rPr lang="en-US" dirty="0"/>
              <a:t>Robert “Uncle Bob” Martin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I have brought some from home</a:t>
            </a:r>
          </a:p>
          <a:p>
            <a:pPr lvl="2"/>
            <a:r>
              <a:rPr lang="en-US" dirty="0"/>
              <a:t>Be thinking about other practical examples</a:t>
            </a:r>
          </a:p>
          <a:p>
            <a:pPr lvl="1"/>
            <a:r>
              <a:rPr lang="en-US" dirty="0"/>
              <a:t>Discussion (Q&amp;A)</a:t>
            </a:r>
          </a:p>
        </p:txBody>
      </p:sp>
      <p:pic>
        <p:nvPicPr>
          <p:cNvPr id="8" name="Picture 2" descr="http://www.globalnerdy.com/wordpress/wp-content/uploads/2009/07/openclosed_principle_thumb.jpg">
            <a:extLst>
              <a:ext uri="{FF2B5EF4-FFF2-40B4-BE49-F238E27FC236}">
                <a16:creationId xmlns:a16="http://schemas.microsoft.com/office/drawing/2014/main" xmlns="" id="{5F10A9F2-4EF0-4793-915A-3F91F87E0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573" y="1102964"/>
            <a:ext cx="6202762" cy="4652071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46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res.cloudinary.com/practicaldev/image/fetch/s--XI1FFTvi--/c_limit%2Cf_auto%2Cfl_progressive%2Cq_auto%2Cw_880/http:/d33wubrfki0l68.cloudfront.net/d1820d6c153e116bb211cc3e4499de8a8a40cf8e/b43f4/assets/images/open_closed_1.png">
            <a:extLst>
              <a:ext uri="{FF2B5EF4-FFF2-40B4-BE49-F238E27FC236}">
                <a16:creationId xmlns:a16="http://schemas.microsoft.com/office/drawing/2014/main" xmlns="" id="{D8E8359C-044C-4CB4-AFDB-2176707D7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097530"/>
            <a:ext cx="8382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C26C28-CD27-49E2-8BF0-D56981703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err="1">
                <a:solidFill>
                  <a:schemeClr val="accent6"/>
                </a:solidFill>
              </a:rPr>
              <a:t>O</a:t>
            </a:r>
            <a:r>
              <a:rPr lang="en-US" dirty="0" err="1"/>
              <a:t>cp</a:t>
            </a:r>
            <a:r>
              <a:rPr lang="en-US" dirty="0"/>
              <a:t> – Open closed principle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8B64889-E62A-4E36-8286-B06271A41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sz="2400" dirty="0"/>
              <a:t>You should be able to extend a classes behavior, without modifying it.” </a:t>
            </a:r>
            <a:br>
              <a:rPr lang="en-US" sz="2400" dirty="0"/>
            </a:br>
            <a:r>
              <a:rPr lang="en-US" sz="2400" dirty="0"/>
              <a:t>								– Robert Martin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>
                <a:solidFill>
                  <a:schemeClr val="bg2"/>
                </a:solidFill>
              </a:rPr>
              <a:t>https://dev.to/satansdeer/openclosed-principle-86a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25E8ED-627D-4F36-B276-6F80DC52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err="1">
                <a:solidFill>
                  <a:schemeClr val="accent6"/>
                </a:solidFill>
              </a:rPr>
              <a:t>O</a:t>
            </a:r>
            <a:r>
              <a:rPr lang="en-US" dirty="0" err="1"/>
              <a:t>cp</a:t>
            </a:r>
            <a:r>
              <a:rPr lang="en-US" dirty="0"/>
              <a:t> – Practical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BED2C3-0A3B-48F5-9E39-63A33DC6B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dirty="0"/>
              <a:t>“Working code should only be written once.” – Me (&amp; some </a:t>
            </a:r>
            <a:r>
              <a:rPr lang="en-US" sz="2600" dirty="0" err="1"/>
              <a:t>XPers</a:t>
            </a:r>
            <a:r>
              <a:rPr lang="en-US" sz="2600" dirty="0"/>
              <a:t>, probably)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dirty="0"/>
              <a:t>Can I fix bugs?</a:t>
            </a:r>
          </a:p>
          <a:p>
            <a:pPr marL="0" indent="0">
              <a:buNone/>
            </a:pPr>
            <a:r>
              <a:rPr lang="en-US" sz="2600" dirty="0"/>
              <a:t>What if the requirements change?</a:t>
            </a:r>
          </a:p>
          <a:p>
            <a:pPr marL="0" indent="0">
              <a:buNone/>
            </a:pPr>
            <a:r>
              <a:rPr lang="en-US" sz="2600" dirty="0"/>
              <a:t>What if new algorithms are invented?</a:t>
            </a:r>
          </a:p>
          <a:p>
            <a:pPr marL="0" indent="0">
              <a:buNone/>
            </a:pPr>
            <a:r>
              <a:rPr lang="en-US" sz="2600" dirty="0"/>
              <a:t>What if I don’t do this?</a:t>
            </a:r>
          </a:p>
          <a:p>
            <a:pPr marL="0" indent="0">
              <a:buNone/>
            </a:pPr>
            <a:r>
              <a:rPr lang="en-US" sz="2600" dirty="0"/>
              <a:t>Should I guess when to use this rule?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I will give you answers this time!!!</a:t>
            </a:r>
          </a:p>
          <a:p>
            <a:endParaRPr lang="en-US" dirty="0"/>
          </a:p>
        </p:txBody>
      </p:sp>
      <p:pic>
        <p:nvPicPr>
          <p:cNvPr id="3074" name="Picture 2" descr="Image result for amoeba">
            <a:extLst>
              <a:ext uri="{FF2B5EF4-FFF2-40B4-BE49-F238E27FC236}">
                <a16:creationId xmlns:a16="http://schemas.microsoft.com/office/drawing/2014/main" xmlns="" id="{DDD748A2-155A-47F0-B855-E807D67A2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986" y="3840435"/>
            <a:ext cx="4768014" cy="301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49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3BE1A5-790A-4312-AA4D-4B65B0F3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should be both open and closed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B65700-5999-4B11-8F7C-5B7D4AF57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/>
              <a:t>A module is </a:t>
            </a:r>
            <a:r>
              <a:rPr lang="en-US" sz="2400" dirty="0">
                <a:solidFill>
                  <a:schemeClr val="accent6"/>
                </a:solidFill>
              </a:rPr>
              <a:t>open</a:t>
            </a:r>
            <a:r>
              <a:rPr lang="en-US" sz="2400" dirty="0"/>
              <a:t> if it can be expanded.</a:t>
            </a:r>
          </a:p>
          <a:p>
            <a:pPr lvl="1"/>
            <a:r>
              <a:rPr lang="en-US" sz="2400" dirty="0"/>
              <a:t>A module is </a:t>
            </a:r>
            <a:r>
              <a:rPr lang="en-US" sz="2400" dirty="0">
                <a:solidFill>
                  <a:schemeClr val="accent2"/>
                </a:solidFill>
              </a:rPr>
              <a:t>closed</a:t>
            </a:r>
            <a:r>
              <a:rPr lang="en-US" sz="2400" dirty="0"/>
              <a:t> if it is ready to be consumed by clients.</a:t>
            </a:r>
          </a:p>
          <a:p>
            <a:pPr lvl="1"/>
            <a:r>
              <a:rPr lang="en-US" sz="2400" i="1" dirty="0"/>
              <a:t>OOP was new when this was created.</a:t>
            </a:r>
          </a:p>
          <a:p>
            <a:pPr lvl="1"/>
            <a:endParaRPr lang="en-US" sz="2400" i="1" dirty="0"/>
          </a:p>
          <a:p>
            <a:pPr lvl="1"/>
            <a:r>
              <a:rPr lang="en-US" sz="2400" i="1" dirty="0"/>
              <a:t>What if a “module” A receives new clients that require new functionality?</a:t>
            </a:r>
          </a:p>
          <a:p>
            <a:pPr lvl="1"/>
            <a:r>
              <a:rPr lang="en-US" sz="2400" i="1" dirty="0"/>
              <a:t>Copy it? </a:t>
            </a:r>
            <a:r>
              <a:rPr lang="en-US" sz="2400" i="1" dirty="0">
                <a:sym typeface="Wingdings" panose="05000000000000000000" pitchFamily="2" charset="2"/>
              </a:rPr>
              <a:t></a:t>
            </a:r>
            <a:endParaRPr lang="en-US" sz="2400" i="1" dirty="0"/>
          </a:p>
          <a:p>
            <a:pPr lvl="1"/>
            <a:endParaRPr lang="en-US" sz="1600" i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12C2429-3CB2-4A0F-A8AA-946DA1C5C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129" y="4297680"/>
            <a:ext cx="4615291" cy="18445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2CD360D-F4DC-4791-8813-7F7C65FA561E}"/>
              </a:ext>
            </a:extLst>
          </p:cNvPr>
          <p:cNvSpPr txBox="1"/>
          <p:nvPr/>
        </p:nvSpPr>
        <p:spPr>
          <a:xfrm>
            <a:off x="2100711" y="6390455"/>
            <a:ext cx="10091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Object-Oriented Software Construction SECOND EDITION, Bertrand Meyer Chapter 3 Section 3 Five Principles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7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42EA8E-7559-4814-87A6-F01C4541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and closed?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2B69FAD-18A9-4DD5-B7DB-D648DD052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>
            <a:normAutofit fontScale="92500"/>
          </a:bodyPr>
          <a:lstStyle/>
          <a:p>
            <a:pPr lvl="1"/>
            <a:r>
              <a:rPr lang="en-US" sz="2400" dirty="0"/>
              <a:t>How can A be closed (has clients) and be open (can be expanded)?</a:t>
            </a:r>
          </a:p>
          <a:p>
            <a:pPr lvl="1"/>
            <a:r>
              <a:rPr lang="en-US" sz="2400" dirty="0"/>
              <a:t>Let’s use inheritance.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A is still closed. A’, once completed, is closed.</a:t>
            </a:r>
          </a:p>
          <a:p>
            <a:pPr lvl="1"/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E20A3D8-4F40-4362-B5D5-5F45DD087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094" y="3281136"/>
            <a:ext cx="5591955" cy="2324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2C626B5-E3C4-4B13-A743-863FB472A94F}"/>
              </a:ext>
            </a:extLst>
          </p:cNvPr>
          <p:cNvSpPr txBox="1"/>
          <p:nvPr/>
        </p:nvSpPr>
        <p:spPr>
          <a:xfrm>
            <a:off x="2100711" y="6390455"/>
            <a:ext cx="10091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Object-Oriented Software Construction SECOND EDITION, Bertrand Meyer Chapter 3 Section 3 Five Principles</a:t>
            </a:r>
          </a:p>
          <a:p>
            <a:endParaRPr lang="en-US" dirty="0"/>
          </a:p>
        </p:txBody>
      </p:sp>
      <p:pic>
        <p:nvPicPr>
          <p:cNvPr id="4100" name="Picture 4" descr="Related image">
            <a:extLst>
              <a:ext uri="{FF2B5EF4-FFF2-40B4-BE49-F238E27FC236}">
                <a16:creationId xmlns:a16="http://schemas.microsoft.com/office/drawing/2014/main" xmlns="" id="{703E6685-5233-42E4-8016-4D75F39D1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43134" y="4150826"/>
            <a:ext cx="4183982" cy="223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58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5C8D63-CAB0-4E69-995C-1FB3AD2C1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2FF6EB-2DFF-4B7B-AF90-5653DAE4D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 smtClean="0"/>
              <a:t>“If </a:t>
            </a:r>
            <a:r>
              <a:rPr lang="en-US" sz="3200" dirty="0"/>
              <a:t>you can add additional functionality at no extra complication, do so</a:t>
            </a:r>
            <a:r>
              <a:rPr lang="en-US" sz="3200" dirty="0" smtClean="0"/>
              <a:t>.”</a:t>
            </a:r>
            <a:endParaRPr lang="en-US" sz="3200" dirty="0"/>
          </a:p>
          <a:p>
            <a:pPr lvl="1"/>
            <a:r>
              <a:rPr lang="en-US" sz="3200" dirty="0" smtClean="0"/>
              <a:t>“This </a:t>
            </a:r>
            <a:r>
              <a:rPr lang="en-US" sz="3200" dirty="0"/>
              <a:t>is not a way to address design flaws, let alone bugs</a:t>
            </a:r>
            <a:r>
              <a:rPr lang="en-US" sz="3200" dirty="0" smtClean="0"/>
              <a:t>.”</a:t>
            </a:r>
            <a:endParaRPr lang="en-US" sz="3200" dirty="0"/>
          </a:p>
          <a:p>
            <a:pPr lvl="2"/>
            <a:r>
              <a:rPr lang="en-US" sz="2400" dirty="0"/>
              <a:t>“If there is something wrong with a module, you should fix it – not leave the original as it is and try to correct the problem in a derived module [(Unless you don’t own the code.)]”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5C469FC-7651-4D75-8E37-BF2B39C77DC9}"/>
              </a:ext>
            </a:extLst>
          </p:cNvPr>
          <p:cNvSpPr txBox="1"/>
          <p:nvPr/>
        </p:nvSpPr>
        <p:spPr>
          <a:xfrm>
            <a:off x="2100711" y="6390455"/>
            <a:ext cx="10091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Object-Oriented Software Construction SECOND EDITION, Bertrand Meyer Chapter 3 Section 3 Five Principles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1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D67B04-CFED-4D22-806D-F2E8B693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Open for extension; Closed for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AB2A9F-11CA-43C3-A51E-F53E7FA0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solidFill>
                  <a:schemeClr val="accent6"/>
                </a:solidFill>
              </a:rPr>
              <a:t>Open</a:t>
            </a:r>
            <a:r>
              <a:rPr lang="en-US" sz="2400" dirty="0"/>
              <a:t> for extension – Make the module behave in new/different ways as requirements change.</a:t>
            </a:r>
          </a:p>
          <a:p>
            <a:pPr lvl="1"/>
            <a:r>
              <a:rPr lang="en-US" sz="2400" dirty="0">
                <a:solidFill>
                  <a:schemeClr val="accent2"/>
                </a:solidFill>
              </a:rPr>
              <a:t>Closed</a:t>
            </a:r>
            <a:r>
              <a:rPr lang="en-US" sz="2400" dirty="0"/>
              <a:t> for Modification – No one is allowed to make source code changes.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F48D6B3-5C97-4C16-801D-2159FD331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845" y="3757955"/>
            <a:ext cx="4929104" cy="17885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D1DF434-57D9-42E3-88C3-5D514B163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463" y="3429000"/>
            <a:ext cx="4804408" cy="33279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DC85AF9-CECF-45AF-821A-478E7B274A39}"/>
              </a:ext>
            </a:extLst>
          </p:cNvPr>
          <p:cNvSpPr txBox="1"/>
          <p:nvPr/>
        </p:nvSpPr>
        <p:spPr>
          <a:xfrm>
            <a:off x="907564" y="6572304"/>
            <a:ext cx="1128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https://drive.google.com/file/d/0BwhCYaYDn8EgN2M5MTkwM2EtNWFkZC00ZTI3LWFjZTUtNTFhZGZiYmUzODc1/view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01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6487</TotalTime>
  <Words>693</Words>
  <Application>Microsoft Office PowerPoint</Application>
  <PresentationFormat>Widescreen</PresentationFormat>
  <Paragraphs>113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Tw Cen MT</vt:lpstr>
      <vt:lpstr>Tw Cen MT Condensed</vt:lpstr>
      <vt:lpstr>Wingdings</vt:lpstr>
      <vt:lpstr>Wingdings 3</vt:lpstr>
      <vt:lpstr>Integral</vt:lpstr>
      <vt:lpstr>Locked &amp; Loaded</vt:lpstr>
      <vt:lpstr>ABOUT ME – Brett carroll</vt:lpstr>
      <vt:lpstr>Agenda</vt:lpstr>
      <vt:lpstr>Ocp – Open closed principle</vt:lpstr>
      <vt:lpstr>Ocp – Practical Definition</vt:lpstr>
      <vt:lpstr>Modules should be both open and closed</vt:lpstr>
      <vt:lpstr>Open and closed?</vt:lpstr>
      <vt:lpstr>miscellany</vt:lpstr>
      <vt:lpstr>Open for extension; Closed for modification</vt:lpstr>
      <vt:lpstr>Getting closure</vt:lpstr>
      <vt:lpstr>More closure –Private member variables [fields] </vt:lpstr>
      <vt:lpstr>More closure – Global variables &amp; Run time type IDENTIFICATION</vt:lpstr>
      <vt:lpstr>Plugin architecture</vt:lpstr>
      <vt:lpstr>Biology metaphor</vt:lpstr>
      <vt:lpstr>Ocp – simple example</vt:lpstr>
      <vt:lpstr>Open For Extension</vt:lpstr>
      <vt:lpstr>Plugin Architecture</vt:lpstr>
      <vt:lpstr>Pop Quiz - Is this method closed?</vt:lpstr>
      <vt:lpstr>Pop Quiz – Is this class closed?</vt:lpstr>
      <vt:lpstr>Summary</vt:lpstr>
      <vt:lpstr>FIN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Locked &amp; Loaded</dc:title>
  <dc:creator>Brett Carroll</dc:creator>
  <cp:lastModifiedBy>Gisela Hinojosa</cp:lastModifiedBy>
  <cp:revision>33</cp:revision>
  <dcterms:created xsi:type="dcterms:W3CDTF">2019-04-26T19:18:17Z</dcterms:created>
  <dcterms:modified xsi:type="dcterms:W3CDTF">2019-05-14T02:32:21Z</dcterms:modified>
</cp:coreProperties>
</file>