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CE773-F95F-4567-8A56-B4DA7261DA4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2A4CD0A-2A45-4CD9-A5C6-0DC415699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358CABB-E32D-443A-8043-321A6C6DDDE6}"/>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5" name="Marcador de pie de página 4">
            <a:extLst>
              <a:ext uri="{FF2B5EF4-FFF2-40B4-BE49-F238E27FC236}">
                <a16:creationId xmlns:a16="http://schemas.microsoft.com/office/drawing/2014/main" id="{AC57CDE2-2F53-4FB9-BFBE-CAE21FB7D81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34652A-FCAC-4367-B3A5-0B7036DE64E8}"/>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185800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B4B91-77EB-46BD-8B8F-B12CBCE7B0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4A484B-5EB7-4D1C-A750-8AEFC20687D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35E4C23-001D-432B-9D1B-2777821E7393}"/>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5" name="Marcador de pie de página 4">
            <a:extLst>
              <a:ext uri="{FF2B5EF4-FFF2-40B4-BE49-F238E27FC236}">
                <a16:creationId xmlns:a16="http://schemas.microsoft.com/office/drawing/2014/main" id="{8238126F-A594-4303-80F8-4B217E7B7C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6BCA5C3-A5A9-4A83-AF57-71B3DFC4FB0B}"/>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6411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081A2F0-D0C1-46FB-A8B5-222BFA523D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C002D3-DD34-41A2-A27C-448B307943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CD52FC5-8001-4B08-ABA7-0EC1FA35570E}"/>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5" name="Marcador de pie de página 4">
            <a:extLst>
              <a:ext uri="{FF2B5EF4-FFF2-40B4-BE49-F238E27FC236}">
                <a16:creationId xmlns:a16="http://schemas.microsoft.com/office/drawing/2014/main" id="{38C3AA40-5825-472B-9FE7-BBCCE8D30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03F117E-1736-4B18-A226-B2BCFDC209B9}"/>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250986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BCA13-07BA-4CEE-8A41-8634587C21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EC200A1-5E6C-4695-9D0B-138EBC1295C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C38C669-FC25-4A32-A26B-DA18CEAEAAE8}"/>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5" name="Marcador de pie de página 4">
            <a:extLst>
              <a:ext uri="{FF2B5EF4-FFF2-40B4-BE49-F238E27FC236}">
                <a16:creationId xmlns:a16="http://schemas.microsoft.com/office/drawing/2014/main" id="{2C83F881-B542-4640-8454-CFFDDB12CA3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A5B087-7D15-430C-B7F9-F6D3C52FA4F2}"/>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414534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09684-BFE4-405C-9154-F035A65D8D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21E6176-D9C6-4F77-A1FE-2D9377F5EC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23E1D42-FC75-494A-A5E6-F44C78A116B5}"/>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5" name="Marcador de pie de página 4">
            <a:extLst>
              <a:ext uri="{FF2B5EF4-FFF2-40B4-BE49-F238E27FC236}">
                <a16:creationId xmlns:a16="http://schemas.microsoft.com/office/drawing/2014/main" id="{2DAFE9B0-267D-4F53-B76E-C1612C2714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5A0BB38-BFBF-4DF5-A81F-D56E603022CD}"/>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193340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148E7-8B36-4836-B391-E94824830D6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A5EA8E8-1205-419B-83D0-6C7E468A820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7C758BA-85F5-4C40-8AF6-0AC83EB5BB4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3170BEC-DD43-4C9D-A451-7CD931C43EB0}"/>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6" name="Marcador de pie de página 5">
            <a:extLst>
              <a:ext uri="{FF2B5EF4-FFF2-40B4-BE49-F238E27FC236}">
                <a16:creationId xmlns:a16="http://schemas.microsoft.com/office/drawing/2014/main" id="{BF2644EE-8C59-42DE-A5BD-D0C62584C23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6B2CDA3-67E8-40D6-BA7D-9BF839D49C96}"/>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409400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68914-DCF0-4577-A432-72AD04E91E2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D225888-9F2F-4CFA-86F3-48FC520DB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1DCE391-137F-4C37-8337-984FF16BFD8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A948CD79-81C2-4E14-9744-C24CDBE74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F774F5-6570-4923-B934-D427A38818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351DE3B-20C8-4478-8341-E5020F7EA7C9}"/>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8" name="Marcador de pie de página 7">
            <a:extLst>
              <a:ext uri="{FF2B5EF4-FFF2-40B4-BE49-F238E27FC236}">
                <a16:creationId xmlns:a16="http://schemas.microsoft.com/office/drawing/2014/main" id="{52089909-08FA-402C-967D-78ED68B76F0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86C2BDF-D2DA-4667-9D0A-396C447F7900}"/>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206337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137B5-3BA8-48F3-90F2-7AEB37F757E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A35BE59-8814-4E45-B3B4-D59000572E64}"/>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4" name="Marcador de pie de página 3">
            <a:extLst>
              <a:ext uri="{FF2B5EF4-FFF2-40B4-BE49-F238E27FC236}">
                <a16:creationId xmlns:a16="http://schemas.microsoft.com/office/drawing/2014/main" id="{322CCBD1-DD5F-4D08-89F0-D9558B28E11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CD31B1D-97FC-4523-9BA8-94EA792B5B56}"/>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295369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D07A892-E544-47E6-B8BF-530D17F79FD8}"/>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3" name="Marcador de pie de página 2">
            <a:extLst>
              <a:ext uri="{FF2B5EF4-FFF2-40B4-BE49-F238E27FC236}">
                <a16:creationId xmlns:a16="http://schemas.microsoft.com/office/drawing/2014/main" id="{4D9741C8-78A6-4164-A7EE-15FD2259962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249337C-A3D0-4382-84C1-2DD7610DB5CB}"/>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54101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02ACB7-1D98-4FD3-AA3A-572003C499B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CA78E55-C5BA-49F5-A797-C49F295F5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4653C9F-E084-4EA9-A362-4BD9CBF2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B8698C-AE13-450D-961E-217477865E55}"/>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6" name="Marcador de pie de página 5">
            <a:extLst>
              <a:ext uri="{FF2B5EF4-FFF2-40B4-BE49-F238E27FC236}">
                <a16:creationId xmlns:a16="http://schemas.microsoft.com/office/drawing/2014/main" id="{DCB1E89C-50F9-449B-9469-3E02B7ABE3E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9708680-AA86-43C3-9BFA-55D9562B241D}"/>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222086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BEA02-D423-4BC2-9A37-E129C3862E8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D739328-669C-429E-91BC-911E364A9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2FC841C-B48A-4B7A-B731-9E039F7D0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BF280E7-7DF2-4528-A40B-7B08472091F4}"/>
              </a:ext>
            </a:extLst>
          </p:cNvPr>
          <p:cNvSpPr>
            <a:spLocks noGrp="1"/>
          </p:cNvSpPr>
          <p:nvPr>
            <p:ph type="dt" sz="half" idx="10"/>
          </p:nvPr>
        </p:nvSpPr>
        <p:spPr/>
        <p:txBody>
          <a:bodyPr/>
          <a:lstStyle/>
          <a:p>
            <a:fld id="{15D41B71-BD15-48AB-BC92-0E5985A65D0C}" type="datetimeFigureOut">
              <a:rPr lang="es-CO" smtClean="0"/>
              <a:t>13/08/2023</a:t>
            </a:fld>
            <a:endParaRPr lang="es-CO"/>
          </a:p>
        </p:txBody>
      </p:sp>
      <p:sp>
        <p:nvSpPr>
          <p:cNvPr id="6" name="Marcador de pie de página 5">
            <a:extLst>
              <a:ext uri="{FF2B5EF4-FFF2-40B4-BE49-F238E27FC236}">
                <a16:creationId xmlns:a16="http://schemas.microsoft.com/office/drawing/2014/main" id="{53E123D2-B0B4-48A8-A7DC-E9B4D8A7096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2288A6C-53B2-467A-B346-00C3C2C79FE8}"/>
              </a:ext>
            </a:extLst>
          </p:cNvPr>
          <p:cNvSpPr>
            <a:spLocks noGrp="1"/>
          </p:cNvSpPr>
          <p:nvPr>
            <p:ph type="sldNum" sz="quarter" idx="12"/>
          </p:nvPr>
        </p:nvSpPr>
        <p:spPr/>
        <p:txBody>
          <a:bodyPr/>
          <a:lstStyle/>
          <a:p>
            <a:fld id="{93562920-4474-48BC-B088-72C955C5A8E5}" type="slidenum">
              <a:rPr lang="es-CO" smtClean="0"/>
              <a:t>‹Nº›</a:t>
            </a:fld>
            <a:endParaRPr lang="es-CO"/>
          </a:p>
        </p:txBody>
      </p:sp>
    </p:spTree>
    <p:extLst>
      <p:ext uri="{BB962C8B-B14F-4D97-AF65-F5344CB8AC3E}">
        <p14:creationId xmlns:p14="http://schemas.microsoft.com/office/powerpoint/2010/main" val="279191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35F6F9-4CAC-4872-8EFF-6A5843601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AB067A-E9BA-4C46-9FA6-4B07AD3A3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813EF7C-A9EA-41A5-9269-AA86C2C5A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41B71-BD15-48AB-BC92-0E5985A65D0C}" type="datetimeFigureOut">
              <a:rPr lang="es-CO" smtClean="0"/>
              <a:t>13/08/2023</a:t>
            </a:fld>
            <a:endParaRPr lang="es-CO"/>
          </a:p>
        </p:txBody>
      </p:sp>
      <p:sp>
        <p:nvSpPr>
          <p:cNvPr id="5" name="Marcador de pie de página 4">
            <a:extLst>
              <a:ext uri="{FF2B5EF4-FFF2-40B4-BE49-F238E27FC236}">
                <a16:creationId xmlns:a16="http://schemas.microsoft.com/office/drawing/2014/main" id="{28BD4A9C-CDD8-4410-95DD-BDA09D930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29E943C-2B25-488F-9B97-ACCE92AC2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62920-4474-48BC-B088-72C955C5A8E5}" type="slidenum">
              <a:rPr lang="es-CO" smtClean="0"/>
              <a:t>‹Nº›</a:t>
            </a:fld>
            <a:endParaRPr lang="es-CO"/>
          </a:p>
        </p:txBody>
      </p:sp>
    </p:spTree>
    <p:extLst>
      <p:ext uri="{BB962C8B-B14F-4D97-AF65-F5344CB8AC3E}">
        <p14:creationId xmlns:p14="http://schemas.microsoft.com/office/powerpoint/2010/main" val="577147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Prueba_de_Shapiro%E2%80%93Wilk"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7FFA2-391C-477F-A096-17F7C4A03471}"/>
              </a:ext>
            </a:extLst>
          </p:cNvPr>
          <p:cNvSpPr>
            <a:spLocks noGrp="1"/>
          </p:cNvSpPr>
          <p:nvPr>
            <p:ph type="ctrTitle"/>
          </p:nvPr>
        </p:nvSpPr>
        <p:spPr/>
        <p:txBody>
          <a:bodyPr/>
          <a:lstStyle/>
          <a:p>
            <a:r>
              <a:rPr lang="es-CO" dirty="0"/>
              <a:t>Unidad 1</a:t>
            </a:r>
          </a:p>
        </p:txBody>
      </p:sp>
      <p:sp>
        <p:nvSpPr>
          <p:cNvPr id="3" name="Subtítulo 2">
            <a:extLst>
              <a:ext uri="{FF2B5EF4-FFF2-40B4-BE49-F238E27FC236}">
                <a16:creationId xmlns:a16="http://schemas.microsoft.com/office/drawing/2014/main" id="{2B53F094-8E25-44F6-B7F8-DC2C252504E5}"/>
              </a:ext>
            </a:extLst>
          </p:cNvPr>
          <p:cNvSpPr>
            <a:spLocks noGrp="1"/>
          </p:cNvSpPr>
          <p:nvPr>
            <p:ph type="subTitle" idx="1"/>
          </p:nvPr>
        </p:nvSpPr>
        <p:spPr>
          <a:xfrm>
            <a:off x="1524000" y="3602038"/>
            <a:ext cx="9144000" cy="492442"/>
          </a:xfrm>
        </p:spPr>
        <p:txBody>
          <a:bodyPr>
            <a:noAutofit/>
          </a:bodyPr>
          <a:lstStyle/>
          <a:p>
            <a:r>
              <a:rPr lang="es-CO" sz="4000" dirty="0"/>
              <a:t>Análisis previo de los datos</a:t>
            </a:r>
          </a:p>
        </p:txBody>
      </p:sp>
      <p:sp>
        <p:nvSpPr>
          <p:cNvPr id="4" name="Subtítulo 2">
            <a:extLst>
              <a:ext uri="{FF2B5EF4-FFF2-40B4-BE49-F238E27FC236}">
                <a16:creationId xmlns:a16="http://schemas.microsoft.com/office/drawing/2014/main" id="{8AA875FA-735D-4705-89E7-99ADAF4EB47D}"/>
              </a:ext>
            </a:extLst>
          </p:cNvPr>
          <p:cNvSpPr txBox="1">
            <a:spLocks/>
          </p:cNvSpPr>
          <p:nvPr/>
        </p:nvSpPr>
        <p:spPr>
          <a:xfrm>
            <a:off x="1524000" y="4186555"/>
            <a:ext cx="9144000" cy="4924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sz="4000" dirty="0"/>
              <a:t>Verificación supuesto de normalidad</a:t>
            </a:r>
          </a:p>
        </p:txBody>
      </p:sp>
    </p:spTree>
    <p:extLst>
      <p:ext uri="{BB962C8B-B14F-4D97-AF65-F5344CB8AC3E}">
        <p14:creationId xmlns:p14="http://schemas.microsoft.com/office/powerpoint/2010/main" val="408324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249BF0F-8010-4140-9FF2-491B31FD66A0}"/>
              </a:ext>
            </a:extLst>
          </p:cNvPr>
          <p:cNvPicPr>
            <a:picLocks noChangeAspect="1"/>
          </p:cNvPicPr>
          <p:nvPr/>
        </p:nvPicPr>
        <p:blipFill>
          <a:blip r:embed="rId2"/>
          <a:stretch>
            <a:fillRect/>
          </a:stretch>
        </p:blipFill>
        <p:spPr>
          <a:xfrm>
            <a:off x="1559633" y="1690688"/>
            <a:ext cx="8672139" cy="4619608"/>
          </a:xfrm>
          <a:prstGeom prst="rect">
            <a:avLst/>
          </a:prstGeom>
        </p:spPr>
      </p:pic>
      <p:sp>
        <p:nvSpPr>
          <p:cNvPr id="6" name="Título 1">
            <a:extLst>
              <a:ext uri="{FF2B5EF4-FFF2-40B4-BE49-F238E27FC236}">
                <a16:creationId xmlns:a16="http://schemas.microsoft.com/office/drawing/2014/main" id="{548CB1D9-C9A3-4F54-905E-219128ADDABB}"/>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Tree>
    <p:extLst>
      <p:ext uri="{BB962C8B-B14F-4D97-AF65-F5344CB8AC3E}">
        <p14:creationId xmlns:p14="http://schemas.microsoft.com/office/powerpoint/2010/main" val="118687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46492D-840A-4F00-A1C4-4B02ACAE1B2A}"/>
              </a:ext>
            </a:extLst>
          </p:cNvPr>
          <p:cNvSpPr>
            <a:spLocks noGrp="1"/>
          </p:cNvSpPr>
          <p:nvPr>
            <p:ph idx="1"/>
          </p:nvPr>
        </p:nvSpPr>
        <p:spPr>
          <a:xfrm>
            <a:off x="838200" y="1825625"/>
            <a:ext cx="10515600" cy="2310946"/>
          </a:xfrm>
        </p:spPr>
        <p:txBody>
          <a:bodyPr/>
          <a:lstStyle/>
          <a:p>
            <a:pPr marL="514350" indent="-514350">
              <a:buAutoNum type="arabicPeriod"/>
            </a:pPr>
            <a:r>
              <a:rPr lang="es-CO" dirty="0"/>
              <a:t>Histogramas de frecuencia vs densidad</a:t>
            </a:r>
          </a:p>
          <a:p>
            <a:pPr marL="514350" indent="-514350">
              <a:buAutoNum type="arabicPeriod"/>
            </a:pPr>
            <a:r>
              <a:rPr lang="es-CO" dirty="0"/>
              <a:t>Gráficos Q-Q de probabilidad normal</a:t>
            </a:r>
          </a:p>
          <a:p>
            <a:pPr marL="514350" indent="-514350">
              <a:buAutoNum type="arabicPeriod"/>
            </a:pPr>
            <a:r>
              <a:rPr lang="es-CO" b="1" dirty="0">
                <a:solidFill>
                  <a:srgbClr val="FF0000"/>
                </a:solidFill>
              </a:rPr>
              <a:t>Test de Shapiro-Wilk</a:t>
            </a:r>
          </a:p>
          <a:p>
            <a:pPr marL="514350" indent="-514350">
              <a:buAutoNum type="arabicPeriod"/>
            </a:pPr>
            <a:r>
              <a:rPr lang="es-CO" dirty="0"/>
              <a:t>Test de </a:t>
            </a:r>
            <a:r>
              <a:rPr lang="es-CO" dirty="0" err="1"/>
              <a:t>Kolmogorov-Smirnov</a:t>
            </a:r>
            <a:endParaRPr lang="es-CO" dirty="0"/>
          </a:p>
        </p:txBody>
      </p:sp>
      <p:sp>
        <p:nvSpPr>
          <p:cNvPr id="4" name="Título 1">
            <a:extLst>
              <a:ext uri="{FF2B5EF4-FFF2-40B4-BE49-F238E27FC236}">
                <a16:creationId xmlns:a16="http://schemas.microsoft.com/office/drawing/2014/main" id="{BE4357F6-62D3-4AE2-A554-45B029FA1DBA}"/>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Tree>
    <p:extLst>
      <p:ext uri="{BB962C8B-B14F-4D97-AF65-F5344CB8AC3E}">
        <p14:creationId xmlns:p14="http://schemas.microsoft.com/office/powerpoint/2010/main" val="265897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46492D-840A-4F00-A1C4-4B02ACAE1B2A}"/>
              </a:ext>
            </a:extLst>
          </p:cNvPr>
          <p:cNvSpPr>
            <a:spLocks noGrp="1"/>
          </p:cNvSpPr>
          <p:nvPr>
            <p:ph idx="1"/>
          </p:nvPr>
        </p:nvSpPr>
        <p:spPr>
          <a:xfrm>
            <a:off x="838200" y="1825625"/>
            <a:ext cx="10515600" cy="595358"/>
          </a:xfrm>
        </p:spPr>
        <p:txBody>
          <a:bodyPr/>
          <a:lstStyle/>
          <a:p>
            <a:pPr marL="0" indent="0" algn="ctr">
              <a:buNone/>
            </a:pPr>
            <a:r>
              <a:rPr lang="es-CO" b="1" dirty="0">
                <a:solidFill>
                  <a:srgbClr val="FF0000"/>
                </a:solidFill>
              </a:rPr>
              <a:t>Test de Shapiro-Wilk</a:t>
            </a:r>
          </a:p>
          <a:p>
            <a:pPr marL="0" indent="0">
              <a:buNone/>
            </a:pPr>
            <a:endParaRPr lang="es-CO" b="1" dirty="0">
              <a:solidFill>
                <a:srgbClr val="FF0000"/>
              </a:solidFill>
            </a:endParaRPr>
          </a:p>
        </p:txBody>
      </p:sp>
      <p:sp>
        <p:nvSpPr>
          <p:cNvPr id="4" name="Título 1">
            <a:extLst>
              <a:ext uri="{FF2B5EF4-FFF2-40B4-BE49-F238E27FC236}">
                <a16:creationId xmlns:a16="http://schemas.microsoft.com/office/drawing/2014/main" id="{BE4357F6-62D3-4AE2-A554-45B029FA1DBA}"/>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pic>
        <p:nvPicPr>
          <p:cNvPr id="7" name="Imagen 6">
            <a:extLst>
              <a:ext uri="{FF2B5EF4-FFF2-40B4-BE49-F238E27FC236}">
                <a16:creationId xmlns:a16="http://schemas.microsoft.com/office/drawing/2014/main" id="{9E84A4B4-85E6-45C1-9C18-3B43165AC55C}"/>
              </a:ext>
            </a:extLst>
          </p:cNvPr>
          <p:cNvPicPr>
            <a:picLocks noChangeAspect="1"/>
          </p:cNvPicPr>
          <p:nvPr/>
        </p:nvPicPr>
        <p:blipFill>
          <a:blip r:embed="rId2"/>
          <a:stretch>
            <a:fillRect/>
          </a:stretch>
        </p:blipFill>
        <p:spPr>
          <a:xfrm>
            <a:off x="526764" y="2344667"/>
            <a:ext cx="11138472" cy="977950"/>
          </a:xfrm>
          <a:prstGeom prst="rect">
            <a:avLst/>
          </a:prstGeom>
        </p:spPr>
      </p:pic>
      <p:sp>
        <p:nvSpPr>
          <p:cNvPr id="9" name="CuadroTexto 8">
            <a:extLst>
              <a:ext uri="{FF2B5EF4-FFF2-40B4-BE49-F238E27FC236}">
                <a16:creationId xmlns:a16="http://schemas.microsoft.com/office/drawing/2014/main" id="{227D0D01-6DAA-4D21-A404-156605CF45EC}"/>
              </a:ext>
            </a:extLst>
          </p:cNvPr>
          <p:cNvSpPr txBox="1"/>
          <p:nvPr/>
        </p:nvSpPr>
        <p:spPr>
          <a:xfrm>
            <a:off x="838200" y="5846544"/>
            <a:ext cx="6416040" cy="369332"/>
          </a:xfrm>
          <a:prstGeom prst="rect">
            <a:avLst/>
          </a:prstGeom>
          <a:noFill/>
        </p:spPr>
        <p:txBody>
          <a:bodyPr wrap="square">
            <a:spAutoFit/>
          </a:bodyPr>
          <a:lstStyle/>
          <a:p>
            <a:r>
              <a:rPr lang="es-CO" dirty="0">
                <a:hlinkClick r:id="rId3"/>
              </a:rPr>
              <a:t>https://es.wikipedia.org/wiki/Prueba_de_Shapiro%E2%80%93Wilk</a:t>
            </a:r>
            <a:r>
              <a:rPr lang="es-CO" dirty="0"/>
              <a:t> </a:t>
            </a:r>
          </a:p>
        </p:txBody>
      </p:sp>
      <p:pic>
        <p:nvPicPr>
          <p:cNvPr id="11" name="Imagen 10">
            <a:extLst>
              <a:ext uri="{FF2B5EF4-FFF2-40B4-BE49-F238E27FC236}">
                <a16:creationId xmlns:a16="http://schemas.microsoft.com/office/drawing/2014/main" id="{876E7AC5-70A3-4CC9-83AA-98D2066EC93B}"/>
              </a:ext>
            </a:extLst>
          </p:cNvPr>
          <p:cNvPicPr>
            <a:picLocks noChangeAspect="1"/>
          </p:cNvPicPr>
          <p:nvPr/>
        </p:nvPicPr>
        <p:blipFill>
          <a:blip r:embed="rId4"/>
          <a:stretch>
            <a:fillRect/>
          </a:stretch>
        </p:blipFill>
        <p:spPr>
          <a:xfrm>
            <a:off x="4326988" y="3429000"/>
            <a:ext cx="3538024" cy="2257668"/>
          </a:xfrm>
          <a:prstGeom prst="rect">
            <a:avLst/>
          </a:prstGeom>
        </p:spPr>
      </p:pic>
    </p:spTree>
    <p:extLst>
      <p:ext uri="{BB962C8B-B14F-4D97-AF65-F5344CB8AC3E}">
        <p14:creationId xmlns:p14="http://schemas.microsoft.com/office/powerpoint/2010/main" val="277760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46492D-840A-4F00-A1C4-4B02ACAE1B2A}"/>
              </a:ext>
            </a:extLst>
          </p:cNvPr>
          <p:cNvSpPr>
            <a:spLocks noGrp="1"/>
          </p:cNvSpPr>
          <p:nvPr>
            <p:ph idx="1"/>
          </p:nvPr>
        </p:nvSpPr>
        <p:spPr>
          <a:xfrm>
            <a:off x="838200" y="1825625"/>
            <a:ext cx="10515600" cy="595358"/>
          </a:xfrm>
        </p:spPr>
        <p:txBody>
          <a:bodyPr/>
          <a:lstStyle/>
          <a:p>
            <a:pPr marL="0" indent="0" algn="ctr">
              <a:buNone/>
            </a:pPr>
            <a:r>
              <a:rPr lang="es-CO" b="1" dirty="0">
                <a:solidFill>
                  <a:srgbClr val="FF0000"/>
                </a:solidFill>
              </a:rPr>
              <a:t>Test de Shapiro-Wilk</a:t>
            </a:r>
          </a:p>
          <a:p>
            <a:pPr marL="0" indent="0" algn="ctr">
              <a:buNone/>
            </a:pPr>
            <a:endParaRPr lang="es-CO" b="1" dirty="0">
              <a:solidFill>
                <a:srgbClr val="FF0000"/>
              </a:solidFill>
            </a:endParaRPr>
          </a:p>
          <a:p>
            <a:pPr marL="0" indent="0">
              <a:buNone/>
            </a:pPr>
            <a:endParaRPr lang="es-CO" b="1" dirty="0">
              <a:solidFill>
                <a:srgbClr val="FF0000"/>
              </a:solidFill>
            </a:endParaRPr>
          </a:p>
        </p:txBody>
      </p:sp>
      <p:sp>
        <p:nvSpPr>
          <p:cNvPr id="4" name="Título 1">
            <a:extLst>
              <a:ext uri="{FF2B5EF4-FFF2-40B4-BE49-F238E27FC236}">
                <a16:creationId xmlns:a16="http://schemas.microsoft.com/office/drawing/2014/main" id="{BE4357F6-62D3-4AE2-A554-45B029FA1DBA}"/>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
        <p:nvSpPr>
          <p:cNvPr id="8" name="CuadroTexto 7">
            <a:extLst>
              <a:ext uri="{FF2B5EF4-FFF2-40B4-BE49-F238E27FC236}">
                <a16:creationId xmlns:a16="http://schemas.microsoft.com/office/drawing/2014/main" id="{67098A53-F6EF-4902-B9B8-42C1A9A4F519}"/>
              </a:ext>
            </a:extLst>
          </p:cNvPr>
          <p:cNvSpPr txBox="1"/>
          <p:nvPr/>
        </p:nvSpPr>
        <p:spPr>
          <a:xfrm>
            <a:off x="838200" y="2341155"/>
            <a:ext cx="60960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i="0" dirty="0">
                <a:effectLst/>
                <a:latin typeface="Google Sans"/>
              </a:rPr>
              <a:t>La potencia de una prueba de hipótesis en estadística se refiere a la probabilidad de rechazar una hipótesis nula que es falsa; o dicho de otra forma, representa la probabilidad de aceptar una hipótesis alternativa como verdadera cuando así lo es.</a:t>
            </a:r>
            <a:endParaRPr lang="es-CO" dirty="0"/>
          </a:p>
        </p:txBody>
      </p:sp>
      <p:sp>
        <p:nvSpPr>
          <p:cNvPr id="10" name="CuadroTexto 9">
            <a:extLst>
              <a:ext uri="{FF2B5EF4-FFF2-40B4-BE49-F238E27FC236}">
                <a16:creationId xmlns:a16="http://schemas.microsoft.com/office/drawing/2014/main" id="{D2757770-4CC5-45F7-86D4-2C1849A7A492}"/>
              </a:ext>
            </a:extLst>
          </p:cNvPr>
          <p:cNvSpPr txBox="1"/>
          <p:nvPr/>
        </p:nvSpPr>
        <p:spPr>
          <a:xfrm>
            <a:off x="838200" y="3989282"/>
            <a:ext cx="6096000"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CO" dirty="0"/>
              <a:t>El valor de W se encuentra entre cero y uno. Valores pequeños de W conducen al rechazo de la normalidad mientras que un valor de uno indica normalidad de los datos (1).</a:t>
            </a:r>
          </a:p>
        </p:txBody>
      </p:sp>
      <p:pic>
        <p:nvPicPr>
          <p:cNvPr id="12" name="Imagen 11">
            <a:extLst>
              <a:ext uri="{FF2B5EF4-FFF2-40B4-BE49-F238E27FC236}">
                <a16:creationId xmlns:a16="http://schemas.microsoft.com/office/drawing/2014/main" id="{20D004B8-826C-4D29-9C28-0C6832DEB85B}"/>
              </a:ext>
            </a:extLst>
          </p:cNvPr>
          <p:cNvPicPr>
            <a:picLocks noChangeAspect="1"/>
          </p:cNvPicPr>
          <p:nvPr/>
        </p:nvPicPr>
        <p:blipFill>
          <a:blip r:embed="rId2"/>
          <a:stretch>
            <a:fillRect/>
          </a:stretch>
        </p:blipFill>
        <p:spPr>
          <a:xfrm>
            <a:off x="7644954" y="2767149"/>
            <a:ext cx="3538024" cy="2257668"/>
          </a:xfrm>
          <a:prstGeom prst="rect">
            <a:avLst/>
          </a:prstGeom>
          <a:ln w="88900" cap="sq" cmpd="thickThin">
            <a:solidFill>
              <a:srgbClr val="FF0000"/>
            </a:solidFill>
            <a:prstDash val="solid"/>
            <a:miter lim="800000"/>
          </a:ln>
          <a:effectLst>
            <a:innerShdw blurRad="76200">
              <a:srgbClr val="000000"/>
            </a:innerShdw>
          </a:effectLst>
        </p:spPr>
      </p:pic>
      <p:sp>
        <p:nvSpPr>
          <p:cNvPr id="13" name="CuadroTexto 12">
            <a:extLst>
              <a:ext uri="{FF2B5EF4-FFF2-40B4-BE49-F238E27FC236}">
                <a16:creationId xmlns:a16="http://schemas.microsoft.com/office/drawing/2014/main" id="{95D86ABF-98A4-4C81-A25A-9782F5CBA392}"/>
              </a:ext>
            </a:extLst>
          </p:cNvPr>
          <p:cNvSpPr txBox="1"/>
          <p:nvPr/>
        </p:nvSpPr>
        <p:spPr>
          <a:xfrm>
            <a:off x="618308" y="5922556"/>
            <a:ext cx="10921721" cy="646331"/>
          </a:xfrm>
          <a:prstGeom prst="rect">
            <a:avLst/>
          </a:prstGeom>
          <a:noFill/>
        </p:spPr>
        <p:txBody>
          <a:bodyPr wrap="square">
            <a:spAutoFit/>
          </a:bodyPr>
          <a:lstStyle/>
          <a:p>
            <a:r>
              <a:rPr lang="en-US" b="0" i="0" dirty="0">
                <a:solidFill>
                  <a:srgbClr val="222222"/>
                </a:solidFill>
                <a:effectLst/>
                <a:latin typeface="Arial" panose="020B0604020202020204" pitchFamily="34" charset="0"/>
              </a:rPr>
              <a:t>(</a:t>
            </a:r>
            <a:r>
              <a:rPr lang="en-US" dirty="0">
                <a:solidFill>
                  <a:srgbClr val="222222"/>
                </a:solidFill>
                <a:latin typeface="Arial" panose="020B0604020202020204" pitchFamily="34" charset="0"/>
              </a:rPr>
              <a:t>1) </a:t>
            </a:r>
            <a:r>
              <a:rPr lang="en-US" b="0" i="0" dirty="0">
                <a:solidFill>
                  <a:srgbClr val="222222"/>
                </a:solidFill>
                <a:effectLst/>
                <a:latin typeface="Arial" panose="020B0604020202020204" pitchFamily="34" charset="0"/>
              </a:rPr>
              <a:t>Razali, N. M., &amp; Wah, Y. B. (2011). Power comparisons of </a:t>
            </a:r>
            <a:r>
              <a:rPr lang="en-US" b="0" i="0" dirty="0" err="1">
                <a:solidFill>
                  <a:srgbClr val="222222"/>
                </a:solidFill>
                <a:effectLst/>
                <a:latin typeface="Arial" panose="020B0604020202020204" pitchFamily="34" charset="0"/>
              </a:rPr>
              <a:t>shapiro</a:t>
            </a:r>
            <a:r>
              <a:rPr lang="en-US" b="0" i="0" dirty="0">
                <a:solidFill>
                  <a:srgbClr val="222222"/>
                </a:solidFill>
                <a:effectLst/>
                <a:latin typeface="Arial" panose="020B0604020202020204" pitchFamily="34" charset="0"/>
              </a:rPr>
              <a:t>-wilk, </a:t>
            </a:r>
            <a:r>
              <a:rPr lang="en-US" b="0" i="0" dirty="0" err="1">
                <a:solidFill>
                  <a:srgbClr val="222222"/>
                </a:solidFill>
                <a:effectLst/>
                <a:latin typeface="Arial" panose="020B0604020202020204" pitchFamily="34" charset="0"/>
              </a:rPr>
              <a:t>kolmogorov-smirnov</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lilliefors</a:t>
            </a:r>
            <a:r>
              <a:rPr lang="en-US" b="0" i="0" dirty="0">
                <a:solidFill>
                  <a:srgbClr val="222222"/>
                </a:solidFill>
                <a:effectLst/>
                <a:latin typeface="Arial" panose="020B0604020202020204" pitchFamily="34" charset="0"/>
              </a:rPr>
              <a:t> and </a:t>
            </a:r>
            <a:r>
              <a:rPr lang="en-US" b="0" i="0" dirty="0" err="1">
                <a:solidFill>
                  <a:srgbClr val="222222"/>
                </a:solidFill>
                <a:effectLst/>
                <a:latin typeface="Arial" panose="020B0604020202020204" pitchFamily="34" charset="0"/>
              </a:rPr>
              <a:t>anderson</a:t>
            </a:r>
            <a:r>
              <a:rPr lang="en-US" b="0" i="0" dirty="0">
                <a:solidFill>
                  <a:srgbClr val="222222"/>
                </a:solidFill>
                <a:effectLst/>
                <a:latin typeface="Arial" panose="020B0604020202020204" pitchFamily="34" charset="0"/>
              </a:rPr>
              <a:t>-darling tests. </a:t>
            </a:r>
            <a:r>
              <a:rPr lang="en-US" b="0" i="1" dirty="0">
                <a:solidFill>
                  <a:srgbClr val="222222"/>
                </a:solidFill>
                <a:effectLst/>
                <a:latin typeface="Arial" panose="020B0604020202020204" pitchFamily="34" charset="0"/>
              </a:rPr>
              <a:t>Journal of statistical modeling and analytics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(1), 21-33.</a:t>
            </a:r>
            <a:endParaRPr lang="es-CO" dirty="0"/>
          </a:p>
        </p:txBody>
      </p:sp>
    </p:spTree>
    <p:extLst>
      <p:ext uri="{BB962C8B-B14F-4D97-AF65-F5344CB8AC3E}">
        <p14:creationId xmlns:p14="http://schemas.microsoft.com/office/powerpoint/2010/main" val="324035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46492D-840A-4F00-A1C4-4B02ACAE1B2A}"/>
              </a:ext>
            </a:extLst>
          </p:cNvPr>
          <p:cNvSpPr>
            <a:spLocks noGrp="1"/>
          </p:cNvSpPr>
          <p:nvPr>
            <p:ph idx="1"/>
          </p:nvPr>
        </p:nvSpPr>
        <p:spPr>
          <a:xfrm>
            <a:off x="838200" y="1825625"/>
            <a:ext cx="10515600" cy="2310946"/>
          </a:xfrm>
        </p:spPr>
        <p:txBody>
          <a:bodyPr/>
          <a:lstStyle/>
          <a:p>
            <a:pPr marL="514350" indent="-514350">
              <a:buAutoNum type="arabicPeriod"/>
            </a:pPr>
            <a:r>
              <a:rPr lang="es-CO" dirty="0"/>
              <a:t>Histogramas de frecuencia vs densidad</a:t>
            </a:r>
          </a:p>
          <a:p>
            <a:pPr marL="514350" indent="-514350">
              <a:buAutoNum type="arabicPeriod"/>
            </a:pPr>
            <a:r>
              <a:rPr lang="es-CO" dirty="0"/>
              <a:t>Gráficos Q-Q de probabilidad normal</a:t>
            </a:r>
          </a:p>
          <a:p>
            <a:pPr marL="514350" indent="-514350">
              <a:buAutoNum type="arabicPeriod"/>
            </a:pPr>
            <a:r>
              <a:rPr lang="es-CO" dirty="0"/>
              <a:t>Test de Shapiro-Wilk</a:t>
            </a:r>
          </a:p>
          <a:p>
            <a:pPr marL="514350" indent="-514350">
              <a:buAutoNum type="arabicPeriod"/>
            </a:pPr>
            <a:r>
              <a:rPr lang="es-CO" b="1" dirty="0">
                <a:solidFill>
                  <a:srgbClr val="FF0000"/>
                </a:solidFill>
              </a:rPr>
              <a:t>Test de </a:t>
            </a:r>
            <a:r>
              <a:rPr lang="es-CO" b="1" dirty="0" err="1">
                <a:solidFill>
                  <a:srgbClr val="FF0000"/>
                </a:solidFill>
              </a:rPr>
              <a:t>Kolmogorov-Smirnov</a:t>
            </a:r>
            <a:endParaRPr lang="es-CO" b="1" dirty="0">
              <a:solidFill>
                <a:srgbClr val="FF0000"/>
              </a:solidFill>
            </a:endParaRPr>
          </a:p>
        </p:txBody>
      </p:sp>
      <p:sp>
        <p:nvSpPr>
          <p:cNvPr id="4" name="Título 1">
            <a:extLst>
              <a:ext uri="{FF2B5EF4-FFF2-40B4-BE49-F238E27FC236}">
                <a16:creationId xmlns:a16="http://schemas.microsoft.com/office/drawing/2014/main" id="{BE4357F6-62D3-4AE2-A554-45B029FA1DBA}"/>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Tree>
    <p:extLst>
      <p:ext uri="{BB962C8B-B14F-4D97-AF65-F5344CB8AC3E}">
        <p14:creationId xmlns:p14="http://schemas.microsoft.com/office/powerpoint/2010/main" val="378041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46492D-840A-4F00-A1C4-4B02ACAE1B2A}"/>
              </a:ext>
            </a:extLst>
          </p:cNvPr>
          <p:cNvSpPr>
            <a:spLocks noGrp="1"/>
          </p:cNvSpPr>
          <p:nvPr>
            <p:ph idx="1"/>
          </p:nvPr>
        </p:nvSpPr>
        <p:spPr>
          <a:xfrm>
            <a:off x="838200" y="1825625"/>
            <a:ext cx="10515600" cy="2310946"/>
          </a:xfrm>
        </p:spPr>
        <p:txBody>
          <a:bodyPr/>
          <a:lstStyle/>
          <a:p>
            <a:pPr marL="0" indent="0">
              <a:buNone/>
            </a:pPr>
            <a:r>
              <a:rPr lang="es-CO" b="1" dirty="0">
                <a:solidFill>
                  <a:srgbClr val="FF0000"/>
                </a:solidFill>
              </a:rPr>
              <a:t>Test de </a:t>
            </a:r>
            <a:r>
              <a:rPr lang="es-CO" b="1" dirty="0" err="1">
                <a:solidFill>
                  <a:srgbClr val="FF0000"/>
                </a:solidFill>
              </a:rPr>
              <a:t>Kolmogorov-Smirnov</a:t>
            </a:r>
            <a:r>
              <a:rPr lang="es-CO" b="1" dirty="0">
                <a:solidFill>
                  <a:srgbClr val="FF0000"/>
                </a:solidFill>
              </a:rPr>
              <a:t> </a:t>
            </a:r>
            <a:r>
              <a:rPr lang="es-CO" b="1" dirty="0"/>
              <a:t>(con la corrección </a:t>
            </a:r>
            <a:r>
              <a:rPr lang="es-CO" b="1" dirty="0" err="1"/>
              <a:t>Lilliefors</a:t>
            </a:r>
            <a:r>
              <a:rPr lang="es-CO" b="1" dirty="0"/>
              <a:t>)</a:t>
            </a:r>
          </a:p>
          <a:p>
            <a:pPr marL="0" indent="0">
              <a:buNone/>
            </a:pPr>
            <a:endParaRPr lang="es-CO" b="1" dirty="0">
              <a:solidFill>
                <a:srgbClr val="FF0000"/>
              </a:solidFill>
            </a:endParaRPr>
          </a:p>
        </p:txBody>
      </p:sp>
      <p:sp>
        <p:nvSpPr>
          <p:cNvPr id="4" name="Título 1">
            <a:extLst>
              <a:ext uri="{FF2B5EF4-FFF2-40B4-BE49-F238E27FC236}">
                <a16:creationId xmlns:a16="http://schemas.microsoft.com/office/drawing/2014/main" id="{BE4357F6-62D3-4AE2-A554-45B029FA1DBA}"/>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
        <p:nvSpPr>
          <p:cNvPr id="5" name="CuadroTexto 4">
            <a:extLst>
              <a:ext uri="{FF2B5EF4-FFF2-40B4-BE49-F238E27FC236}">
                <a16:creationId xmlns:a16="http://schemas.microsoft.com/office/drawing/2014/main" id="{45628C73-7A94-4857-897E-9565034AD179}"/>
              </a:ext>
            </a:extLst>
          </p:cNvPr>
          <p:cNvSpPr txBox="1"/>
          <p:nvPr/>
        </p:nvSpPr>
        <p:spPr>
          <a:xfrm>
            <a:off x="716279" y="5569545"/>
            <a:ext cx="10918371" cy="923330"/>
          </a:xfrm>
          <a:prstGeom prst="rect">
            <a:avLst/>
          </a:prstGeom>
          <a:noFill/>
        </p:spPr>
        <p:txBody>
          <a:bodyPr wrap="square">
            <a:spAutoFit/>
          </a:bodyPr>
          <a:lstStyle/>
          <a:p>
            <a:r>
              <a:rPr lang="es-CO" b="0" i="0" dirty="0">
                <a:solidFill>
                  <a:srgbClr val="212121"/>
                </a:solidFill>
                <a:effectLst/>
                <a:latin typeface="Roboto" panose="02000000000000000000" pitchFamily="2" charset="0"/>
              </a:rPr>
              <a:t>(2) Mishra P, Pandey CM, Singh U, Gupta A, </a:t>
            </a:r>
            <a:r>
              <a:rPr lang="es-CO" b="0" i="0" dirty="0" err="1">
                <a:solidFill>
                  <a:srgbClr val="212121"/>
                </a:solidFill>
                <a:effectLst/>
                <a:latin typeface="Roboto" panose="02000000000000000000" pitchFamily="2" charset="0"/>
              </a:rPr>
              <a:t>Sahu</a:t>
            </a:r>
            <a:r>
              <a:rPr lang="es-CO" b="0" i="0" dirty="0">
                <a:solidFill>
                  <a:srgbClr val="212121"/>
                </a:solidFill>
                <a:effectLst/>
                <a:latin typeface="Roboto" panose="02000000000000000000" pitchFamily="2" charset="0"/>
              </a:rPr>
              <a:t> C, </a:t>
            </a:r>
            <a:r>
              <a:rPr lang="es-CO" b="0" i="0" dirty="0" err="1">
                <a:solidFill>
                  <a:srgbClr val="212121"/>
                </a:solidFill>
                <a:effectLst/>
                <a:latin typeface="Roboto" panose="02000000000000000000" pitchFamily="2" charset="0"/>
              </a:rPr>
              <a:t>Keshri</a:t>
            </a:r>
            <a:r>
              <a:rPr lang="es-CO" b="0" i="0" dirty="0">
                <a:solidFill>
                  <a:srgbClr val="212121"/>
                </a:solidFill>
                <a:effectLst/>
                <a:latin typeface="Roboto" panose="02000000000000000000" pitchFamily="2" charset="0"/>
              </a:rPr>
              <a:t> A. </a:t>
            </a:r>
            <a:r>
              <a:rPr lang="es-CO" b="0" i="0" dirty="0" err="1">
                <a:solidFill>
                  <a:srgbClr val="212121"/>
                </a:solidFill>
                <a:effectLst/>
                <a:latin typeface="Roboto" panose="02000000000000000000" pitchFamily="2" charset="0"/>
              </a:rPr>
              <a:t>Descriptive</a:t>
            </a:r>
            <a:r>
              <a:rPr lang="es-CO" b="0" i="0" dirty="0">
                <a:solidFill>
                  <a:srgbClr val="212121"/>
                </a:solidFill>
                <a:effectLst/>
                <a:latin typeface="Roboto" panose="02000000000000000000" pitchFamily="2" charset="0"/>
              </a:rPr>
              <a:t> </a:t>
            </a:r>
            <a:r>
              <a:rPr lang="es-CO" b="0" i="0" dirty="0" err="1">
                <a:solidFill>
                  <a:srgbClr val="212121"/>
                </a:solidFill>
                <a:effectLst/>
                <a:latin typeface="Roboto" panose="02000000000000000000" pitchFamily="2" charset="0"/>
              </a:rPr>
              <a:t>statistics</a:t>
            </a:r>
            <a:r>
              <a:rPr lang="es-CO" b="0" i="0" dirty="0">
                <a:solidFill>
                  <a:srgbClr val="212121"/>
                </a:solidFill>
                <a:effectLst/>
                <a:latin typeface="Roboto" panose="02000000000000000000" pitchFamily="2" charset="0"/>
              </a:rPr>
              <a:t> and </a:t>
            </a:r>
            <a:r>
              <a:rPr lang="es-CO" b="0" i="0" dirty="0" err="1">
                <a:solidFill>
                  <a:srgbClr val="212121"/>
                </a:solidFill>
                <a:effectLst/>
                <a:latin typeface="Roboto" panose="02000000000000000000" pitchFamily="2" charset="0"/>
              </a:rPr>
              <a:t>normality</a:t>
            </a:r>
            <a:r>
              <a:rPr lang="es-CO" b="0" i="0" dirty="0">
                <a:solidFill>
                  <a:srgbClr val="212121"/>
                </a:solidFill>
                <a:effectLst/>
                <a:latin typeface="Roboto" panose="02000000000000000000" pitchFamily="2" charset="0"/>
              </a:rPr>
              <a:t> </a:t>
            </a:r>
            <a:r>
              <a:rPr lang="es-CO" b="0" i="0" dirty="0" err="1">
                <a:solidFill>
                  <a:srgbClr val="212121"/>
                </a:solidFill>
                <a:effectLst/>
                <a:latin typeface="Roboto" panose="02000000000000000000" pitchFamily="2" charset="0"/>
              </a:rPr>
              <a:t>tests</a:t>
            </a:r>
            <a:r>
              <a:rPr lang="es-CO" b="0" i="0" dirty="0">
                <a:solidFill>
                  <a:srgbClr val="212121"/>
                </a:solidFill>
                <a:effectLst/>
                <a:latin typeface="Roboto" panose="02000000000000000000" pitchFamily="2" charset="0"/>
              </a:rPr>
              <a:t> </a:t>
            </a:r>
            <a:r>
              <a:rPr lang="es-CO" b="0" i="0" dirty="0" err="1">
                <a:solidFill>
                  <a:srgbClr val="212121"/>
                </a:solidFill>
                <a:effectLst/>
                <a:latin typeface="Roboto" panose="02000000000000000000" pitchFamily="2" charset="0"/>
              </a:rPr>
              <a:t>for</a:t>
            </a:r>
            <a:r>
              <a:rPr lang="es-CO" b="0" i="0" dirty="0">
                <a:solidFill>
                  <a:srgbClr val="212121"/>
                </a:solidFill>
                <a:effectLst/>
                <a:latin typeface="Roboto" panose="02000000000000000000" pitchFamily="2" charset="0"/>
              </a:rPr>
              <a:t> </a:t>
            </a:r>
            <a:r>
              <a:rPr lang="es-CO" b="0" i="0" dirty="0" err="1">
                <a:solidFill>
                  <a:srgbClr val="212121"/>
                </a:solidFill>
                <a:effectLst/>
                <a:latin typeface="Roboto" panose="02000000000000000000" pitchFamily="2" charset="0"/>
              </a:rPr>
              <a:t>statistical</a:t>
            </a:r>
            <a:r>
              <a:rPr lang="es-CO" b="0" i="0" dirty="0">
                <a:solidFill>
                  <a:srgbClr val="212121"/>
                </a:solidFill>
                <a:effectLst/>
                <a:latin typeface="Roboto" panose="02000000000000000000" pitchFamily="2" charset="0"/>
              </a:rPr>
              <a:t> data. Ann </a:t>
            </a:r>
            <a:r>
              <a:rPr lang="es-CO" b="0" i="0" dirty="0" err="1">
                <a:solidFill>
                  <a:srgbClr val="212121"/>
                </a:solidFill>
                <a:effectLst/>
                <a:latin typeface="Roboto" panose="02000000000000000000" pitchFamily="2" charset="0"/>
              </a:rPr>
              <a:t>Card</a:t>
            </a:r>
            <a:r>
              <a:rPr lang="es-CO" b="0" i="0" dirty="0">
                <a:solidFill>
                  <a:srgbClr val="212121"/>
                </a:solidFill>
                <a:effectLst/>
                <a:latin typeface="Roboto" panose="02000000000000000000" pitchFamily="2" charset="0"/>
              </a:rPr>
              <a:t> </a:t>
            </a:r>
            <a:r>
              <a:rPr lang="es-CO" b="0" i="0" dirty="0" err="1">
                <a:solidFill>
                  <a:srgbClr val="212121"/>
                </a:solidFill>
                <a:effectLst/>
                <a:latin typeface="Roboto" panose="02000000000000000000" pitchFamily="2" charset="0"/>
              </a:rPr>
              <a:t>Anaesth</a:t>
            </a:r>
            <a:r>
              <a:rPr lang="es-CO" b="0" i="0" dirty="0">
                <a:solidFill>
                  <a:srgbClr val="212121"/>
                </a:solidFill>
                <a:effectLst/>
                <a:latin typeface="Roboto" panose="02000000000000000000" pitchFamily="2" charset="0"/>
              </a:rPr>
              <a:t>. 2019 Jan-Mar;22(1):67-72. </a:t>
            </a:r>
            <a:r>
              <a:rPr lang="es-CO" b="0" i="0" dirty="0" err="1">
                <a:solidFill>
                  <a:srgbClr val="212121"/>
                </a:solidFill>
                <a:effectLst/>
                <a:latin typeface="Roboto" panose="02000000000000000000" pitchFamily="2" charset="0"/>
              </a:rPr>
              <a:t>doi</a:t>
            </a:r>
            <a:r>
              <a:rPr lang="es-CO" b="0" i="0" dirty="0">
                <a:solidFill>
                  <a:srgbClr val="212121"/>
                </a:solidFill>
                <a:effectLst/>
                <a:latin typeface="Roboto" panose="02000000000000000000" pitchFamily="2" charset="0"/>
              </a:rPr>
              <a:t>: 10.4103/aca.ACA_157_18. PMID: 30648682; PMCID: PMC6350423.</a:t>
            </a:r>
            <a:endParaRPr lang="es-CO" dirty="0"/>
          </a:p>
        </p:txBody>
      </p:sp>
      <p:sp>
        <p:nvSpPr>
          <p:cNvPr id="7" name="CuadroTexto 6">
            <a:extLst>
              <a:ext uri="{FF2B5EF4-FFF2-40B4-BE49-F238E27FC236}">
                <a16:creationId xmlns:a16="http://schemas.microsoft.com/office/drawing/2014/main" id="{96613EC8-4E17-45C7-8951-16DD83A685EF}"/>
              </a:ext>
            </a:extLst>
          </p:cNvPr>
          <p:cNvSpPr txBox="1"/>
          <p:nvPr/>
        </p:nvSpPr>
        <p:spPr>
          <a:xfrm>
            <a:off x="505097" y="2606289"/>
            <a:ext cx="11181805" cy="224676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CO" sz="2800" dirty="0"/>
              <a:t>La prueba de Shapiro-Wilk es el método más apropiado para tamaños de muestra pequeños (n&lt;50 muestras), aunque también se puede manejar en tamaños de muestra más grandes, mientras que </a:t>
            </a:r>
            <a:r>
              <a:rPr lang="es-CO" sz="2800" b="1" dirty="0">
                <a:solidFill>
                  <a:srgbClr val="FF0000"/>
                </a:solidFill>
              </a:rPr>
              <a:t>la prueba de </a:t>
            </a:r>
            <a:r>
              <a:rPr lang="es-CO" sz="2800" b="1" dirty="0" err="1">
                <a:solidFill>
                  <a:srgbClr val="FF0000"/>
                </a:solidFill>
              </a:rPr>
              <a:t>Kolmogorov-Smirnov</a:t>
            </a:r>
            <a:r>
              <a:rPr lang="es-CO" sz="2800" b="1" dirty="0">
                <a:solidFill>
                  <a:srgbClr val="FF0000"/>
                </a:solidFill>
              </a:rPr>
              <a:t> se usa para n ≥50</a:t>
            </a:r>
            <a:r>
              <a:rPr lang="es-CO" sz="2800" dirty="0"/>
              <a:t>. Para las dos pruebas anteriores, la hipótesis nula establece que los datos se toman de una población distribuida normal.</a:t>
            </a:r>
          </a:p>
        </p:txBody>
      </p:sp>
    </p:spTree>
    <p:extLst>
      <p:ext uri="{BB962C8B-B14F-4D97-AF65-F5344CB8AC3E}">
        <p14:creationId xmlns:p14="http://schemas.microsoft.com/office/powerpoint/2010/main" val="22495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F608D-9867-4340-AE63-3A1DD049F39F}"/>
              </a:ext>
            </a:extLst>
          </p:cNvPr>
          <p:cNvSpPr>
            <a:spLocks noGrp="1"/>
          </p:cNvSpPr>
          <p:nvPr>
            <p:ph type="title"/>
          </p:nvPr>
        </p:nvSpPr>
        <p:spPr/>
        <p:txBody>
          <a:bodyPr/>
          <a:lstStyle/>
          <a:p>
            <a:pPr algn="ctr"/>
            <a:r>
              <a:rPr lang="es-CO" dirty="0"/>
              <a:t>Verificación del supuesto de normalidad</a:t>
            </a:r>
          </a:p>
        </p:txBody>
      </p:sp>
      <p:sp>
        <p:nvSpPr>
          <p:cNvPr id="3" name="Marcador de contenido 2">
            <a:extLst>
              <a:ext uri="{FF2B5EF4-FFF2-40B4-BE49-F238E27FC236}">
                <a16:creationId xmlns:a16="http://schemas.microsoft.com/office/drawing/2014/main" id="{B85A097E-F0D5-4845-A47A-A02F474C25E2}"/>
              </a:ext>
            </a:extLst>
          </p:cNvPr>
          <p:cNvSpPr>
            <a:spLocks noGrp="1"/>
          </p:cNvSpPr>
          <p:nvPr>
            <p:ph idx="1"/>
          </p:nvPr>
        </p:nvSpPr>
        <p:spPr>
          <a:xfrm>
            <a:off x="5388428" y="1690688"/>
            <a:ext cx="5965372" cy="4318226"/>
          </a:xfrm>
        </p:spPr>
        <p:txBody>
          <a:bodyPr>
            <a:normAutofit/>
          </a:bodyPr>
          <a:lstStyle/>
          <a:p>
            <a:pPr marL="0" indent="0" algn="just">
              <a:buNone/>
            </a:pPr>
            <a:r>
              <a:rPr lang="es-ES" sz="2400" dirty="0"/>
              <a:t>Todos los tests estadísticos formales para evaluar la normalidad no responden en forma 100% certera si esta hipótesis es válida, pues están afectos a los errores de tipo falso positivo (I) y falso negativo (II). </a:t>
            </a:r>
          </a:p>
          <a:p>
            <a:pPr marL="0" indent="0" algn="just">
              <a:buNone/>
            </a:pPr>
            <a:r>
              <a:rPr lang="es-ES" sz="2400" dirty="0"/>
              <a:t>Por lo tanto, las pruebas estadísticas en la práctica no confirman que los datos experimentales sean Normales, sino que </a:t>
            </a:r>
            <a:r>
              <a:rPr lang="es-ES" sz="2400" b="1" dirty="0"/>
              <a:t>nos indican si el modelo Normal es razonable o no</a:t>
            </a:r>
            <a:r>
              <a:rPr lang="es-ES" sz="2400" dirty="0"/>
              <a:t>. Si lo es, actuamos como si “fuesen” normales y </a:t>
            </a:r>
            <a:r>
              <a:rPr lang="es-ES" sz="2400" b="1" dirty="0"/>
              <a:t>hacemos inferencia estadística</a:t>
            </a:r>
            <a:r>
              <a:rPr lang="es-ES" sz="2400" dirty="0"/>
              <a:t> a partir de las propiedades de la Normal.</a:t>
            </a:r>
            <a:endParaRPr lang="es-CO" sz="2400" dirty="0"/>
          </a:p>
        </p:txBody>
      </p:sp>
      <p:pic>
        <p:nvPicPr>
          <p:cNvPr id="5" name="Imagen 4">
            <a:extLst>
              <a:ext uri="{FF2B5EF4-FFF2-40B4-BE49-F238E27FC236}">
                <a16:creationId xmlns:a16="http://schemas.microsoft.com/office/drawing/2014/main" id="{BFD5ECC6-2EB9-41E7-86C4-D46A8C863206}"/>
              </a:ext>
            </a:extLst>
          </p:cNvPr>
          <p:cNvPicPr>
            <a:picLocks noChangeAspect="1"/>
          </p:cNvPicPr>
          <p:nvPr/>
        </p:nvPicPr>
        <p:blipFill>
          <a:blip r:embed="rId2"/>
          <a:stretch>
            <a:fillRect/>
          </a:stretch>
        </p:blipFill>
        <p:spPr>
          <a:xfrm>
            <a:off x="1207917" y="2347535"/>
            <a:ext cx="3516877" cy="2664034"/>
          </a:xfrm>
          <a:prstGeom prst="rect">
            <a:avLst/>
          </a:prstGeom>
        </p:spPr>
      </p:pic>
    </p:spTree>
    <p:extLst>
      <p:ext uri="{BB962C8B-B14F-4D97-AF65-F5344CB8AC3E}">
        <p14:creationId xmlns:p14="http://schemas.microsoft.com/office/powerpoint/2010/main" val="141483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88ABDF-224F-46DB-9618-5653DD50931A}"/>
              </a:ext>
            </a:extLst>
          </p:cNvPr>
          <p:cNvSpPr>
            <a:spLocks noGrp="1"/>
          </p:cNvSpPr>
          <p:nvPr>
            <p:ph type="title"/>
          </p:nvPr>
        </p:nvSpPr>
        <p:spPr/>
        <p:txBody>
          <a:bodyPr/>
          <a:lstStyle/>
          <a:p>
            <a:pPr algn="ctr"/>
            <a:r>
              <a:rPr lang="es-CO" dirty="0"/>
              <a:t>Verificación del supuesto de normalidad</a:t>
            </a:r>
          </a:p>
        </p:txBody>
      </p:sp>
      <p:pic>
        <p:nvPicPr>
          <p:cNvPr id="1026" name="Picture 2" descr="Suposiciones frecuentes sobre los datos (Parte 2: Normalidad e igual  varianza)">
            <a:extLst>
              <a:ext uri="{FF2B5EF4-FFF2-40B4-BE49-F238E27FC236}">
                <a16:creationId xmlns:a16="http://schemas.microsoft.com/office/drawing/2014/main" id="{3CA97E49-D5F7-44D1-BE58-265A9B24C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7" y="2214426"/>
            <a:ext cx="97250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0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46492D-840A-4F00-A1C4-4B02ACAE1B2A}"/>
              </a:ext>
            </a:extLst>
          </p:cNvPr>
          <p:cNvSpPr>
            <a:spLocks noGrp="1"/>
          </p:cNvSpPr>
          <p:nvPr>
            <p:ph idx="1"/>
          </p:nvPr>
        </p:nvSpPr>
        <p:spPr>
          <a:xfrm>
            <a:off x="838200" y="1825625"/>
            <a:ext cx="10515600" cy="2310946"/>
          </a:xfrm>
        </p:spPr>
        <p:txBody>
          <a:bodyPr/>
          <a:lstStyle/>
          <a:p>
            <a:pPr marL="514350" indent="-514350">
              <a:buAutoNum type="arabicPeriod"/>
            </a:pPr>
            <a:r>
              <a:rPr lang="es-CO" dirty="0"/>
              <a:t>Histogramas de frecuencia vs densidad</a:t>
            </a:r>
          </a:p>
          <a:p>
            <a:pPr marL="514350" indent="-514350">
              <a:buAutoNum type="arabicPeriod"/>
            </a:pPr>
            <a:r>
              <a:rPr lang="es-CO" dirty="0"/>
              <a:t>Gráficos Q-Q de probabilidad normal</a:t>
            </a:r>
          </a:p>
          <a:p>
            <a:pPr marL="514350" indent="-514350">
              <a:buAutoNum type="arabicPeriod"/>
            </a:pPr>
            <a:r>
              <a:rPr lang="es-CO" dirty="0"/>
              <a:t>Test de Shapiro-Wilk</a:t>
            </a:r>
          </a:p>
          <a:p>
            <a:pPr marL="514350" indent="-514350">
              <a:buAutoNum type="arabicPeriod"/>
            </a:pPr>
            <a:r>
              <a:rPr lang="es-CO" dirty="0"/>
              <a:t>Test de </a:t>
            </a:r>
            <a:r>
              <a:rPr lang="es-CO" dirty="0" err="1"/>
              <a:t>Kolmogorov-Smirnov</a:t>
            </a:r>
            <a:endParaRPr lang="es-CO" dirty="0"/>
          </a:p>
        </p:txBody>
      </p:sp>
      <p:sp>
        <p:nvSpPr>
          <p:cNvPr id="4" name="Título 1">
            <a:extLst>
              <a:ext uri="{FF2B5EF4-FFF2-40B4-BE49-F238E27FC236}">
                <a16:creationId xmlns:a16="http://schemas.microsoft.com/office/drawing/2014/main" id="{BE4357F6-62D3-4AE2-A554-45B029FA1DBA}"/>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Tree>
    <p:extLst>
      <p:ext uri="{BB962C8B-B14F-4D97-AF65-F5344CB8AC3E}">
        <p14:creationId xmlns:p14="http://schemas.microsoft.com/office/powerpoint/2010/main" val="371496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46492D-840A-4F00-A1C4-4B02ACAE1B2A}"/>
              </a:ext>
            </a:extLst>
          </p:cNvPr>
          <p:cNvSpPr>
            <a:spLocks noGrp="1"/>
          </p:cNvSpPr>
          <p:nvPr>
            <p:ph idx="1"/>
          </p:nvPr>
        </p:nvSpPr>
        <p:spPr>
          <a:xfrm>
            <a:off x="838200" y="1825624"/>
            <a:ext cx="10515600" cy="3051175"/>
          </a:xfrm>
        </p:spPr>
        <p:txBody>
          <a:bodyPr>
            <a:normAutofit/>
          </a:bodyPr>
          <a:lstStyle/>
          <a:p>
            <a:pPr marL="514350" indent="-514350">
              <a:buAutoNum type="arabicPeriod"/>
            </a:pPr>
            <a:r>
              <a:rPr lang="es-CO" dirty="0"/>
              <a:t>Histogramas de frecuencia vs densidad</a:t>
            </a:r>
          </a:p>
          <a:p>
            <a:pPr marL="514350" indent="-514350">
              <a:buAutoNum type="arabicPeriod"/>
            </a:pPr>
            <a:r>
              <a:rPr lang="es-CO" dirty="0"/>
              <a:t>Gráficos Q-Q de probabilidad normal</a:t>
            </a:r>
          </a:p>
          <a:p>
            <a:pPr marL="0" indent="0">
              <a:buNone/>
            </a:pPr>
            <a:endParaRPr lang="es-CO" dirty="0"/>
          </a:p>
          <a:p>
            <a:pPr marL="0" indent="0" algn="just">
              <a:buNone/>
            </a:pPr>
            <a:r>
              <a:rPr lang="es-ES" dirty="0"/>
              <a:t>Estos gráficos le darán una primera aproximación para evaluar el supuesto de normalidad. </a:t>
            </a:r>
            <a:endParaRPr lang="es-CO" dirty="0"/>
          </a:p>
        </p:txBody>
      </p:sp>
      <p:sp>
        <p:nvSpPr>
          <p:cNvPr id="4" name="Título 1">
            <a:extLst>
              <a:ext uri="{FF2B5EF4-FFF2-40B4-BE49-F238E27FC236}">
                <a16:creationId xmlns:a16="http://schemas.microsoft.com/office/drawing/2014/main" id="{BE4357F6-62D3-4AE2-A554-45B029FA1DBA}"/>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Tree>
    <p:extLst>
      <p:ext uri="{BB962C8B-B14F-4D97-AF65-F5344CB8AC3E}">
        <p14:creationId xmlns:p14="http://schemas.microsoft.com/office/powerpoint/2010/main" val="381606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3C3EBA-3F28-4C03-A412-F53E4C424B32}"/>
              </a:ext>
            </a:extLst>
          </p:cNvPr>
          <p:cNvSpPr>
            <a:spLocks noGrp="1"/>
          </p:cNvSpPr>
          <p:nvPr>
            <p:ph idx="1"/>
          </p:nvPr>
        </p:nvSpPr>
        <p:spPr>
          <a:xfrm>
            <a:off x="838200" y="1825625"/>
            <a:ext cx="10515600" cy="2816044"/>
          </a:xfrm>
        </p:spPr>
        <p:txBody>
          <a:bodyPr>
            <a:normAutofit fontScale="92500" lnSpcReduction="20000"/>
          </a:bodyPr>
          <a:lstStyle/>
          <a:p>
            <a:pPr marL="0" indent="0">
              <a:buNone/>
            </a:pPr>
            <a:r>
              <a:rPr lang="es-ES" dirty="0"/>
              <a:t>Simulemos un conjunto de 100 observaciones que siguen una distribución normal con media 10 desviación estándar 10</a:t>
            </a:r>
          </a:p>
          <a:p>
            <a:pPr marL="0" indent="0">
              <a:buNone/>
            </a:pPr>
            <a:r>
              <a:rPr lang="es-ES" dirty="0"/>
              <a:t>set.seed(123)</a:t>
            </a:r>
          </a:p>
          <a:p>
            <a:pPr marL="0" indent="0">
              <a:buNone/>
            </a:pPr>
            <a:r>
              <a:rPr lang="es-ES" dirty="0"/>
              <a:t>n &lt;- 100 </a:t>
            </a:r>
          </a:p>
          <a:p>
            <a:pPr marL="0" indent="0">
              <a:buNone/>
            </a:pPr>
            <a:r>
              <a:rPr lang="es-ES" dirty="0"/>
              <a:t>mu &lt;- 10</a:t>
            </a:r>
          </a:p>
          <a:p>
            <a:pPr marL="0" indent="0">
              <a:buNone/>
            </a:pPr>
            <a:r>
              <a:rPr lang="es-ES" dirty="0"/>
              <a:t>sigma &lt;- 1</a:t>
            </a:r>
          </a:p>
          <a:p>
            <a:pPr marL="0" indent="0">
              <a:buNone/>
            </a:pPr>
            <a:r>
              <a:rPr lang="es-ES" dirty="0"/>
              <a:t>x &lt;- rnorm(n, mu, sigma)</a:t>
            </a:r>
            <a:endParaRPr lang="es-CO" dirty="0"/>
          </a:p>
        </p:txBody>
      </p:sp>
      <p:sp>
        <p:nvSpPr>
          <p:cNvPr id="6" name="Título 1">
            <a:extLst>
              <a:ext uri="{FF2B5EF4-FFF2-40B4-BE49-F238E27FC236}">
                <a16:creationId xmlns:a16="http://schemas.microsoft.com/office/drawing/2014/main" id="{2A54D406-08BF-4E93-BDA5-0831630FD41B}"/>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Tree>
    <p:extLst>
      <p:ext uri="{BB962C8B-B14F-4D97-AF65-F5344CB8AC3E}">
        <p14:creationId xmlns:p14="http://schemas.microsoft.com/office/powerpoint/2010/main" val="162174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A54D406-08BF-4E93-BDA5-0831630FD41B}"/>
              </a:ext>
            </a:extLst>
          </p:cNvPr>
          <p:cNvSpPr>
            <a:spLocks noGrp="1"/>
          </p:cNvSpPr>
          <p:nvPr>
            <p:ph type="title"/>
          </p:nvPr>
        </p:nvSpPr>
        <p:spPr>
          <a:xfrm>
            <a:off x="838200" y="0"/>
            <a:ext cx="10515600" cy="1325563"/>
          </a:xfrm>
        </p:spPr>
        <p:txBody>
          <a:bodyPr/>
          <a:lstStyle/>
          <a:p>
            <a:pPr algn="ctr"/>
            <a:r>
              <a:rPr lang="es-CO" dirty="0"/>
              <a:t>Verificación del supuesto de normalidad</a:t>
            </a:r>
          </a:p>
        </p:txBody>
      </p:sp>
      <p:pic>
        <p:nvPicPr>
          <p:cNvPr id="5" name="Imagen 4">
            <a:extLst>
              <a:ext uri="{FF2B5EF4-FFF2-40B4-BE49-F238E27FC236}">
                <a16:creationId xmlns:a16="http://schemas.microsoft.com/office/drawing/2014/main" id="{C57C5AD4-27DB-48EE-A8C3-981AF652ADCC}"/>
              </a:ext>
            </a:extLst>
          </p:cNvPr>
          <p:cNvPicPr>
            <a:picLocks noChangeAspect="1"/>
          </p:cNvPicPr>
          <p:nvPr/>
        </p:nvPicPr>
        <p:blipFill>
          <a:blip r:embed="rId2"/>
          <a:stretch>
            <a:fillRect/>
          </a:stretch>
        </p:blipFill>
        <p:spPr>
          <a:xfrm>
            <a:off x="838200" y="1325563"/>
            <a:ext cx="10097170" cy="5220451"/>
          </a:xfrm>
          <a:prstGeom prst="rect">
            <a:avLst/>
          </a:prstGeom>
        </p:spPr>
      </p:pic>
    </p:spTree>
    <p:extLst>
      <p:ext uri="{BB962C8B-B14F-4D97-AF65-F5344CB8AC3E}">
        <p14:creationId xmlns:p14="http://schemas.microsoft.com/office/powerpoint/2010/main" val="291726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A54D406-08BF-4E93-BDA5-0831630FD41B}"/>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
        <p:nvSpPr>
          <p:cNvPr id="8" name="CuadroTexto 7">
            <a:extLst>
              <a:ext uri="{FF2B5EF4-FFF2-40B4-BE49-F238E27FC236}">
                <a16:creationId xmlns:a16="http://schemas.microsoft.com/office/drawing/2014/main" id="{0BD2C40A-DD96-486B-83CB-8227B25936D1}"/>
              </a:ext>
            </a:extLst>
          </p:cNvPr>
          <p:cNvSpPr txBox="1"/>
          <p:nvPr/>
        </p:nvSpPr>
        <p:spPr>
          <a:xfrm>
            <a:off x="1219200" y="1690688"/>
            <a:ext cx="6096000" cy="1323439"/>
          </a:xfrm>
          <a:prstGeom prst="rect">
            <a:avLst/>
          </a:prstGeom>
          <a:noFill/>
        </p:spPr>
        <p:txBody>
          <a:bodyPr wrap="square">
            <a:spAutoFit/>
          </a:bodyPr>
          <a:lstStyle/>
          <a:p>
            <a:pPr algn="just"/>
            <a:r>
              <a:rPr lang="es-ES" sz="2000" b="0" i="0" dirty="0">
                <a:solidFill>
                  <a:srgbClr val="222222"/>
                </a:solidFill>
                <a:effectLst/>
              </a:rPr>
              <a:t>Un </a:t>
            </a:r>
            <a:r>
              <a:rPr lang="es-ES" sz="2000" b="1" i="0" dirty="0">
                <a:solidFill>
                  <a:srgbClr val="222222"/>
                </a:solidFill>
                <a:effectLst/>
              </a:rPr>
              <a:t>gráfico QQ</a:t>
            </a:r>
            <a:r>
              <a:rPr lang="es-ES" sz="2000" b="0" i="0" dirty="0">
                <a:solidFill>
                  <a:srgbClr val="222222"/>
                </a:solidFill>
                <a:effectLst/>
              </a:rPr>
              <a:t> , abreviatura de </a:t>
            </a:r>
            <a:r>
              <a:rPr lang="es-ES" sz="2000" b="1" i="0" dirty="0">
                <a:solidFill>
                  <a:srgbClr val="222222"/>
                </a:solidFill>
                <a:effectLst/>
              </a:rPr>
              <a:t>gráfico</a:t>
            </a:r>
            <a:r>
              <a:rPr lang="es-ES" sz="2000" b="0" i="0" dirty="0">
                <a:solidFill>
                  <a:srgbClr val="222222"/>
                </a:solidFill>
                <a:effectLst/>
              </a:rPr>
              <a:t> «cuantiles-cuantiles», es un tipo de gráfico que podemos usar para determinar si un conjunto de datos proviene o no de alguna distribución teórica.</a:t>
            </a:r>
            <a:endParaRPr lang="es-CO" sz="2000" dirty="0"/>
          </a:p>
        </p:txBody>
      </p:sp>
      <p:sp>
        <p:nvSpPr>
          <p:cNvPr id="9" name="CuadroTexto 8">
            <a:extLst>
              <a:ext uri="{FF2B5EF4-FFF2-40B4-BE49-F238E27FC236}">
                <a16:creationId xmlns:a16="http://schemas.microsoft.com/office/drawing/2014/main" id="{A6C0DD1F-6488-4A6F-B43C-8C79CD648F07}"/>
              </a:ext>
            </a:extLst>
          </p:cNvPr>
          <p:cNvSpPr txBox="1"/>
          <p:nvPr/>
        </p:nvSpPr>
        <p:spPr>
          <a:xfrm>
            <a:off x="5257800" y="3429000"/>
            <a:ext cx="6096000" cy="1938992"/>
          </a:xfrm>
          <a:prstGeom prst="rect">
            <a:avLst/>
          </a:prstGeom>
          <a:noFill/>
        </p:spPr>
        <p:txBody>
          <a:bodyPr wrap="square">
            <a:spAutoFit/>
          </a:bodyPr>
          <a:lstStyle/>
          <a:p>
            <a:pPr algn="just"/>
            <a:r>
              <a:rPr lang="es-ES" sz="2000" b="0" i="0" dirty="0">
                <a:solidFill>
                  <a:srgbClr val="222222"/>
                </a:solidFill>
                <a:effectLst/>
              </a:rPr>
              <a:t>Aunque un gráfico QQ </a:t>
            </a:r>
            <a:r>
              <a:rPr lang="es-ES" sz="2000" b="1" i="0" dirty="0">
                <a:solidFill>
                  <a:srgbClr val="222222"/>
                </a:solidFill>
                <a:effectLst/>
              </a:rPr>
              <a:t>no es una prueba estadística formal</a:t>
            </a:r>
            <a:r>
              <a:rPr lang="es-ES" sz="2000" b="0" i="0" dirty="0">
                <a:solidFill>
                  <a:srgbClr val="222222"/>
                </a:solidFill>
                <a:effectLst/>
              </a:rPr>
              <a:t>, proporciona una manera fácil de verificar </a:t>
            </a:r>
            <a:r>
              <a:rPr lang="es-ES" sz="2000" b="1" i="0" dirty="0">
                <a:solidFill>
                  <a:srgbClr val="222222"/>
                </a:solidFill>
                <a:effectLst/>
              </a:rPr>
              <a:t>visualmente si un conjunto de datos sigue una distribución normal</a:t>
            </a:r>
            <a:r>
              <a:rPr lang="es-ES" sz="2000" b="0" i="0" dirty="0">
                <a:solidFill>
                  <a:srgbClr val="222222"/>
                </a:solidFill>
                <a:effectLst/>
              </a:rPr>
              <a:t> y, de no ser así, cómo se viola esta suposición y qué puntos de datos pueden causar esta violación.</a:t>
            </a:r>
            <a:endParaRPr lang="es-CO" sz="2000" dirty="0"/>
          </a:p>
        </p:txBody>
      </p:sp>
    </p:spTree>
    <p:extLst>
      <p:ext uri="{BB962C8B-B14F-4D97-AF65-F5344CB8AC3E}">
        <p14:creationId xmlns:p14="http://schemas.microsoft.com/office/powerpoint/2010/main" val="427539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A54D406-08BF-4E93-BDA5-0831630FD41B}"/>
              </a:ext>
            </a:extLst>
          </p:cNvPr>
          <p:cNvSpPr>
            <a:spLocks noGrp="1"/>
          </p:cNvSpPr>
          <p:nvPr>
            <p:ph type="title"/>
          </p:nvPr>
        </p:nvSpPr>
        <p:spPr>
          <a:xfrm>
            <a:off x="838200" y="365125"/>
            <a:ext cx="10515600" cy="1325563"/>
          </a:xfrm>
        </p:spPr>
        <p:txBody>
          <a:bodyPr/>
          <a:lstStyle/>
          <a:p>
            <a:pPr algn="ctr"/>
            <a:r>
              <a:rPr lang="es-CO" dirty="0"/>
              <a:t>Verificación del supuesto de normalidad</a:t>
            </a:r>
          </a:p>
        </p:txBody>
      </p:sp>
      <p:sp>
        <p:nvSpPr>
          <p:cNvPr id="8" name="CuadroTexto 7">
            <a:extLst>
              <a:ext uri="{FF2B5EF4-FFF2-40B4-BE49-F238E27FC236}">
                <a16:creationId xmlns:a16="http://schemas.microsoft.com/office/drawing/2014/main" id="{0BD2C40A-DD96-486B-83CB-8227B25936D1}"/>
              </a:ext>
            </a:extLst>
          </p:cNvPr>
          <p:cNvSpPr txBox="1"/>
          <p:nvPr/>
        </p:nvSpPr>
        <p:spPr>
          <a:xfrm>
            <a:off x="1219200" y="1690688"/>
            <a:ext cx="4876800" cy="2246769"/>
          </a:xfrm>
          <a:prstGeom prst="rect">
            <a:avLst/>
          </a:prstGeom>
          <a:noFill/>
        </p:spPr>
        <p:txBody>
          <a:bodyPr wrap="square">
            <a:spAutoFit/>
          </a:bodyPr>
          <a:lstStyle/>
          <a:p>
            <a:pPr algn="just"/>
            <a:r>
              <a:rPr lang="es-ES" sz="2000" b="0" i="0" dirty="0">
                <a:solidFill>
                  <a:srgbClr val="222222"/>
                </a:solidFill>
                <a:effectLst/>
                <a:latin typeface="actor"/>
              </a:rPr>
              <a:t>Los gráficos QQ identifican los cuantiles en los datos de la muestra y los grafican contra los cuantiles de una distribución teórica. En la mayoría de los casos se utiliza la distribución normal, pero en realidad se puede crear una gráfica QQ para cualquier distribución teórica.</a:t>
            </a:r>
            <a:endParaRPr lang="es-CO" sz="2000" dirty="0"/>
          </a:p>
        </p:txBody>
      </p:sp>
      <p:sp>
        <p:nvSpPr>
          <p:cNvPr id="9" name="CuadroTexto 8">
            <a:extLst>
              <a:ext uri="{FF2B5EF4-FFF2-40B4-BE49-F238E27FC236}">
                <a16:creationId xmlns:a16="http://schemas.microsoft.com/office/drawing/2014/main" id="{A6C0DD1F-6488-4A6F-B43C-8C79CD648F07}"/>
              </a:ext>
            </a:extLst>
          </p:cNvPr>
          <p:cNvSpPr txBox="1"/>
          <p:nvPr/>
        </p:nvSpPr>
        <p:spPr>
          <a:xfrm>
            <a:off x="1219200" y="4526796"/>
            <a:ext cx="3779520" cy="1631216"/>
          </a:xfrm>
          <a:prstGeom prst="rect">
            <a:avLst/>
          </a:prstGeom>
          <a:noFill/>
        </p:spPr>
        <p:txBody>
          <a:bodyPr wrap="square">
            <a:spAutoFit/>
          </a:bodyPr>
          <a:lstStyle/>
          <a:p>
            <a:pPr algn="just"/>
            <a:r>
              <a:rPr lang="es-ES" sz="2000" b="1" i="0" dirty="0">
                <a:solidFill>
                  <a:srgbClr val="FF0000"/>
                </a:solidFill>
                <a:effectLst/>
                <a:latin typeface="actor"/>
              </a:rPr>
              <a:t>Si los puntos de datos caen a lo largo de una línea diagonal recta en una gráfica QQ, es probable que el conjunto de datos siga una distribución normal.</a:t>
            </a:r>
            <a:endParaRPr lang="es-CO" sz="2000" b="1" dirty="0">
              <a:solidFill>
                <a:srgbClr val="FF0000"/>
              </a:solidFill>
            </a:endParaRPr>
          </a:p>
        </p:txBody>
      </p:sp>
      <p:pic>
        <p:nvPicPr>
          <p:cNvPr id="3" name="Imagen 2">
            <a:extLst>
              <a:ext uri="{FF2B5EF4-FFF2-40B4-BE49-F238E27FC236}">
                <a16:creationId xmlns:a16="http://schemas.microsoft.com/office/drawing/2014/main" id="{91D4F446-8E2A-49CA-A1A0-BF8A52CB689E}"/>
              </a:ext>
            </a:extLst>
          </p:cNvPr>
          <p:cNvPicPr>
            <a:picLocks noChangeAspect="1"/>
          </p:cNvPicPr>
          <p:nvPr/>
        </p:nvPicPr>
        <p:blipFill rotWithShape="1">
          <a:blip r:embed="rId2"/>
          <a:srcRect/>
          <a:stretch/>
        </p:blipFill>
        <p:spPr>
          <a:xfrm>
            <a:off x="6477000" y="1788714"/>
            <a:ext cx="4636499" cy="4297486"/>
          </a:xfrm>
          <a:prstGeom prst="rect">
            <a:avLst/>
          </a:prstGeom>
        </p:spPr>
      </p:pic>
    </p:spTree>
    <p:extLst>
      <p:ext uri="{BB962C8B-B14F-4D97-AF65-F5344CB8AC3E}">
        <p14:creationId xmlns:p14="http://schemas.microsoft.com/office/powerpoint/2010/main" val="19558982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732</Words>
  <Application>Microsoft Office PowerPoint</Application>
  <PresentationFormat>Panorámica</PresentationFormat>
  <Paragraphs>54</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actor</vt:lpstr>
      <vt:lpstr>Arial</vt:lpstr>
      <vt:lpstr>Calibri</vt:lpstr>
      <vt:lpstr>Calibri Light</vt:lpstr>
      <vt:lpstr>Google Sans</vt:lpstr>
      <vt:lpstr>Roboto</vt:lpstr>
      <vt:lpstr>Tema de Office</vt:lpstr>
      <vt:lpstr>Unidad 1</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lpstr>Verificación del supuesto de normalidad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1</dc:title>
  <dc:creator>Seminario Matemáticas</dc:creator>
  <cp:lastModifiedBy>Seminario Matemáticas</cp:lastModifiedBy>
  <cp:revision>117</cp:revision>
  <dcterms:created xsi:type="dcterms:W3CDTF">2023-08-04T05:02:21Z</dcterms:created>
  <dcterms:modified xsi:type="dcterms:W3CDTF">2023-08-14T04:19:52Z</dcterms:modified>
</cp:coreProperties>
</file>