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40"/>
  </p:notesMasterIdLst>
  <p:sldIdLst>
    <p:sldId id="288" r:id="rId5"/>
    <p:sldId id="289" r:id="rId6"/>
    <p:sldId id="290" r:id="rId7"/>
    <p:sldId id="291" r:id="rId8"/>
    <p:sldId id="292" r:id="rId9"/>
    <p:sldId id="265" r:id="rId10"/>
    <p:sldId id="266" r:id="rId11"/>
    <p:sldId id="300" r:id="rId12"/>
    <p:sldId id="301" r:id="rId13"/>
    <p:sldId id="310" r:id="rId14"/>
    <p:sldId id="316" r:id="rId15"/>
    <p:sldId id="302" r:id="rId16"/>
    <p:sldId id="307" r:id="rId17"/>
    <p:sldId id="303" r:id="rId18"/>
    <p:sldId id="308" r:id="rId19"/>
    <p:sldId id="309" r:id="rId20"/>
    <p:sldId id="305" r:id="rId21"/>
    <p:sldId id="312" r:id="rId22"/>
    <p:sldId id="314" r:id="rId23"/>
    <p:sldId id="315" r:id="rId24"/>
    <p:sldId id="327" r:id="rId25"/>
    <p:sldId id="326" r:id="rId26"/>
    <p:sldId id="318" r:id="rId27"/>
    <p:sldId id="320" r:id="rId28"/>
    <p:sldId id="321" r:id="rId29"/>
    <p:sldId id="322" r:id="rId30"/>
    <p:sldId id="323" r:id="rId31"/>
    <p:sldId id="324" r:id="rId32"/>
    <p:sldId id="325" r:id="rId33"/>
    <p:sldId id="319" r:id="rId34"/>
    <p:sldId id="328" r:id="rId35"/>
    <p:sldId id="329" r:id="rId36"/>
    <p:sldId id="330" r:id="rId37"/>
    <p:sldId id="317" r:id="rId38"/>
    <p:sldId id="275" r:id="rId39"/>
  </p:sldIdLst>
  <p:sldSz cx="9144000" cy="5143500" type="screen16x9"/>
  <p:notesSz cx="6858000" cy="9144000"/>
  <p:embeddedFontLst>
    <p:embeddedFont>
      <p:font typeface="Century Gothic" panose="020B0502020202020204" pitchFamily="3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1"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B3089-A640-4AC7-A205-CAB70A0F3CA1}" v="51" dt="2024-11-26T07:37:50.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66" autoAdjust="0"/>
  </p:normalViewPr>
  <p:slideViewPr>
    <p:cSldViewPr snapToGrid="0">
      <p:cViewPr varScale="1">
        <p:scale>
          <a:sx n="87" d="100"/>
          <a:sy n="87" d="100"/>
        </p:scale>
        <p:origin x="90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76" Type="http://schemas.microsoft.com/office/2015/10/relationships/revisionInfo" Target="revisionInfo.xml"/><Relationship Id="rId7" Type="http://schemas.openxmlformats.org/officeDocument/2006/relationships/slide" Target="slides/slide3.xml"/><Relationship Id="rId71"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74"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4.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font" Target="fonts/font1.fntdata"/><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Planilha1!$B$1</c:f>
              <c:strCache>
                <c:ptCount val="1"/>
                <c:pt idx="0">
                  <c:v>Parametros (Em Milhões)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Planilha1!$A$2:$A$4</c:f>
              <c:strCache>
                <c:ptCount val="3"/>
                <c:pt idx="0">
                  <c:v>GPT 1</c:v>
                </c:pt>
                <c:pt idx="1">
                  <c:v>GPT 2</c:v>
                </c:pt>
                <c:pt idx="2">
                  <c:v>GPT 3</c:v>
                </c:pt>
              </c:strCache>
            </c:strRef>
          </c:cat>
          <c:val>
            <c:numRef>
              <c:f>Planilha1!$B$2:$B$4</c:f>
              <c:numCache>
                <c:formatCode>General</c:formatCode>
                <c:ptCount val="3"/>
                <c:pt idx="0">
                  <c:v>175</c:v>
                </c:pt>
                <c:pt idx="1">
                  <c:v>1500</c:v>
                </c:pt>
                <c:pt idx="2">
                  <c:v>175000</c:v>
                </c:pt>
              </c:numCache>
            </c:numRef>
          </c:val>
          <c:extLst>
            <c:ext xmlns:c16="http://schemas.microsoft.com/office/drawing/2014/chart" uri="{C3380CC4-5D6E-409C-BE32-E72D297353CC}">
              <c16:uniqueId val="{00000000-0A61-4F34-8B3A-E84626BB3BA0}"/>
            </c:ext>
          </c:extLst>
        </c:ser>
        <c:dLbls>
          <c:dLblPos val="outEnd"/>
          <c:showLegendKey val="0"/>
          <c:showVal val="1"/>
          <c:showCatName val="0"/>
          <c:showSerName val="0"/>
          <c:showPercent val="0"/>
          <c:showBubbleSize val="0"/>
        </c:dLbls>
        <c:gapWidth val="444"/>
        <c:overlap val="-90"/>
        <c:axId val="648574224"/>
        <c:axId val="648583824"/>
      </c:barChart>
      <c:catAx>
        <c:axId val="648574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pt-BR"/>
          </a:p>
        </c:txPr>
        <c:crossAx val="648583824"/>
        <c:crosses val="autoZero"/>
        <c:auto val="1"/>
        <c:lblAlgn val="ctr"/>
        <c:lblOffset val="100"/>
        <c:noMultiLvlLbl val="0"/>
      </c:catAx>
      <c:valAx>
        <c:axId val="648583824"/>
        <c:scaling>
          <c:orientation val="minMax"/>
        </c:scaling>
        <c:delete val="1"/>
        <c:axPos val="l"/>
        <c:numFmt formatCode="General" sourceLinked="1"/>
        <c:majorTickMark val="none"/>
        <c:minorTickMark val="none"/>
        <c:tickLblPos val="nextTo"/>
        <c:crossAx val="6485742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D605168A-F342-B530-3CAE-33846E834639}"/>
            </a:ext>
          </a:extLst>
        </p:cNvPr>
        <p:cNvGrpSpPr/>
        <p:nvPr/>
      </p:nvGrpSpPr>
      <p:grpSpPr>
        <a:xfrm>
          <a:off x="0" y="0"/>
          <a:ext cx="0" cy="0"/>
          <a:chOff x="0" y="0"/>
          <a:chExt cx="0" cy="0"/>
        </a:xfrm>
      </p:grpSpPr>
      <p:sp>
        <p:nvSpPr>
          <p:cNvPr id="151" name="Google Shape;151;p2:notes">
            <a:extLst>
              <a:ext uri="{FF2B5EF4-FFF2-40B4-BE49-F238E27FC236}">
                <a16:creationId xmlns:a16="http://schemas.microsoft.com/office/drawing/2014/main" id="{D79B4967-1968-5FA8-06D8-EA022088B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a:extLst>
              <a:ext uri="{FF2B5EF4-FFF2-40B4-BE49-F238E27FC236}">
                <a16:creationId xmlns:a16="http://schemas.microsoft.com/office/drawing/2014/main" id="{E852A356-304B-08AC-A708-A2B15AE93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4515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B6806D68-0954-841A-ABC3-3E0F84516A2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A05C9CD3-A165-8E45-2C61-B6EA8B3DF6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AA5AE6F7-48DD-5E90-EFCF-79B71935EAB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700646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76602655-AEA6-B8F8-6F79-50A03CAB5A32}"/>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0D7DF90A-FEA7-5676-5CC4-BDC4BC8408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D388BF49-A46F-484D-A072-C22FC0229D3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36626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2BC480AE-C5F5-AB55-141E-0B6AD962415B}"/>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266ACCEE-6629-3C0A-C778-2D1D78411C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B7A80EA-DED0-CFCF-973C-CDDD1F122D0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4227847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0B2D09C-D286-1039-8E32-B7967BBC6752}"/>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87C0FD8-985D-C8F9-86AF-84C9124C4F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A5135944-BD91-BB66-FC8F-DB61F0DE516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26293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FEB5D354-F8DB-1C43-F09E-FE6E12942727}"/>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C7F6569-6A47-9B42-667F-F7129C2E2E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2900DC6-D1ED-BD4A-C5E9-1C86CEF4508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88079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EEBD409-1DEA-4C8E-576D-085F7C7F9A89}"/>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2B788A91-7BEF-09F3-386E-24B787E61A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E8571F6-1A96-B099-57EB-5DA0C4D407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654805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A11F84BE-ED6B-B4DA-00A1-1FB67612EA9E}"/>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CFC733A7-D26E-BD1C-0B2E-3C53CC0374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BC9A5D3-F2CB-62A3-6A1E-91A552CDA13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940368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0E2AC43-2EEF-F260-8954-51D16241509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0B28E8BF-79B4-3842-A923-87E43E8E12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B17497A-2C87-146C-6FE9-1A8A11069A7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10601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26AD20CB-06B6-2F09-07DE-4E58E9E2FA78}"/>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9E879E98-9782-05F0-2BFA-7C8B458DDE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41FC776C-3E20-4FFE-7586-7CFF031EB11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77554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A036D346-DEA6-FDF7-FF3E-E19A6C251F5C}"/>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D246FABB-8A71-CB26-7BBF-DC5E21B14F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367D9D77-9797-A7F8-516A-CC27AED66A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69900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A0F36AB8-D56A-7358-0ACF-4ACA4AE2DEFC}"/>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9905F573-7B0D-F8CA-A0DA-0E5EF39D34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10B0C4F1-3DF8-7414-5F5B-39065B61B18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b="0" i="0" dirty="0">
                <a:solidFill>
                  <a:srgbClr val="E6E6E6"/>
                </a:solidFill>
                <a:effectLst/>
                <a:latin typeface="Segoe UI" panose="020B0502040204020203" pitchFamily="34" charset="0"/>
              </a:rPr>
              <a:t>Pablo is a passionate technology enthusiast, Software Engineer, and </a:t>
            </a:r>
            <a:r>
              <a:rPr lang="en-US" b="0" i="0" dirty="0" err="1">
                <a:solidFill>
                  <a:srgbClr val="E6E6E6"/>
                </a:solidFill>
                <a:effectLst/>
                <a:latin typeface="Segoe UI" panose="020B0502040204020203" pitchFamily="34" charset="0"/>
              </a:rPr>
              <a:t>SysAdmin</a:t>
            </a:r>
            <a:r>
              <a:rPr lang="en-US" b="0" i="0" dirty="0">
                <a:solidFill>
                  <a:srgbClr val="E6E6E6"/>
                </a:solidFill>
                <a:effectLst/>
                <a:latin typeface="Segoe UI" panose="020B0502040204020203" pitchFamily="34" charset="0"/>
              </a:rPr>
              <a:t> with a rich and diverse background. As a former Microsoft Learn Student Ambassador, he has been deeply involved in the tech community. Pablo thrives on the rapid pace of technological growth and is dedicated to advocating for cutting-edge technology integration among future IT professionals. With experience spanning from startups to Fortune 500 companies, Pablo has tackled technology in various forms and capacities. He is now a proud member of the Microsoft Advocacy team, specializing in Application Development. Pablo is committed to bridging communities—students, startups, developers, and corporate entities—through the power of .NET, Python, Azure, AI, and the broader Microsoft stack. His mission is to foster a collaborative and innovative tech ecosystem for a brighter future.</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do Lema da Microsoft</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pessoal</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conversar</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muito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esportes</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ler</a:t>
            </a:r>
            <a:r>
              <a:rPr lang="en-US" b="0" i="0" dirty="0">
                <a:solidFill>
                  <a:srgbClr val="E6E6E6"/>
                </a:solidFill>
                <a:effectLst/>
                <a:latin typeface="Segoe UI" panose="020B0502040204020203" pitchFamily="34" charset="0"/>
              </a:rPr>
              <a:t> e </a:t>
            </a:r>
            <a:r>
              <a:rPr lang="en-US" b="0" i="0" dirty="0" err="1">
                <a:solidFill>
                  <a:srgbClr val="E6E6E6"/>
                </a:solidFill>
                <a:effectLst/>
                <a:latin typeface="Segoe UI" panose="020B0502040204020203" pitchFamily="34" charset="0"/>
              </a:rPr>
              <a:t>compreender</a:t>
            </a:r>
            <a:r>
              <a:rPr lang="en-US" b="0" i="0" dirty="0">
                <a:solidFill>
                  <a:srgbClr val="E6E6E6"/>
                </a:solidFill>
                <a:effectLst/>
                <a:latin typeface="Segoe UI" panose="020B0502040204020203" pitchFamily="34" charset="0"/>
              </a:rPr>
              <a:t> o </a:t>
            </a:r>
            <a:r>
              <a:rPr lang="en-US" b="0" i="0" dirty="0" err="1">
                <a:solidFill>
                  <a:srgbClr val="E6E6E6"/>
                </a:solidFill>
                <a:effectLst/>
                <a:latin typeface="Segoe UI" panose="020B0502040204020203" pitchFamily="34" charset="0"/>
              </a:rPr>
              <a:t>mundo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além</a:t>
            </a:r>
            <a:r>
              <a:rPr lang="en-US" b="0" i="0" dirty="0">
                <a:solidFill>
                  <a:srgbClr val="E6E6E6"/>
                </a:solidFill>
                <a:effectLst/>
                <a:latin typeface="Segoe UI" panose="020B0502040204020203" pitchFamily="34" charset="0"/>
              </a:rPr>
              <a:t> do </a:t>
            </a:r>
            <a:r>
              <a:rPr lang="en-US" b="0" i="0" dirty="0" err="1">
                <a:solidFill>
                  <a:srgbClr val="E6E6E6"/>
                </a:solidFill>
                <a:effectLst/>
                <a:latin typeface="Segoe UI" panose="020B0502040204020203" pitchFamily="34" charset="0"/>
              </a:rPr>
              <a:t>basico</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Me </a:t>
            </a:r>
            <a:r>
              <a:rPr lang="en-US" b="0" i="0" dirty="0" err="1">
                <a:solidFill>
                  <a:srgbClr val="E6E6E6"/>
                </a:solidFill>
                <a:effectLst/>
                <a:latin typeface="Segoe UI" panose="020B0502040204020203" pitchFamily="34" charset="0"/>
              </a:rPr>
              <a:t>encontrem</a:t>
            </a:r>
            <a:r>
              <a:rPr lang="en-US" b="0" i="0" dirty="0">
                <a:solidFill>
                  <a:srgbClr val="E6E6E6"/>
                </a:solidFill>
                <a:effectLst/>
                <a:latin typeface="Segoe UI" panose="020B0502040204020203" pitchFamily="34" charset="0"/>
              </a:rPr>
              <a:t> no LinkedIn, Instagram e TikTok</a:t>
            </a:r>
          </a:p>
          <a:p>
            <a:pPr algn="l"/>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97001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C687E253-E4F2-7000-89D1-80C42ADACE59}"/>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2207B1C5-1581-DC95-2A69-91E4FC4120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D935166A-B69E-F5F7-652D-6C530F9F6E9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648217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73FC02D-D038-292E-FB9F-B41C7D89ED0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6FDA0E2-B192-8FD1-E803-D6F0CDCB25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EABA6028-02A4-7F11-4920-2DD906F7F0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206911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1728B0F-2012-58D4-9AF7-CF19E911DD98}"/>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9ED543E-B337-E32E-AD06-B6F81593D8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98DB87D-F7E8-3C82-4DB8-D64766FB0B2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783476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24222B2-7E40-E38F-611D-9D95814848D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608B19DC-9F32-9DB4-B20F-E1D22144E0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B6994CE7-7ED2-937F-77EF-EEF35819AA8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83351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9106409-B10E-FC35-472A-E0DF74AE0506}"/>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B4EE363-6AA3-B1F4-6C0F-B69A9E3805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536AF70-6D4C-B0EA-2A16-4190F523CD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4239045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EDE8BF4B-56DC-DE5C-DC51-FEFE18F9BBA8}"/>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406CC98-EE24-EAAC-8BDC-CD513DC37A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5BD7773-1916-FD64-FDBD-6B3A247D6FB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661254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ACC2997-1DD2-6274-CC80-17F53D7E8145}"/>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472BB526-3F00-7061-4C4D-C2F6A7CD6D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BA677EE-F9BB-4759-3DA7-F7279EF9F08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540814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4A036F3-15A1-DDF9-99CB-F14A0B23E46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3CAE2072-65F8-A12F-D999-B58EB0C37A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E702DEE4-108A-D38C-6ED0-29876FF528A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905015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08667A4-407A-3DA9-EECA-7524E650A44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BB40F5F-4054-47BA-24A3-DD4F81EA8C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A11B3A1-0B43-F371-9E6E-900E473207B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564458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CEE632F2-328B-93C2-0404-0A3942708F9D}"/>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8A1824D5-8B2F-F8F0-2DA6-E73FB4D383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1FC6AA6F-82BE-7B08-648E-281899CFECE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76135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8A5ED4C2-F0B7-A54D-E4D5-02DA0EAFDA45}"/>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01C26E3B-A84B-6E14-0CAB-ECB830E42E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B6B20BB9-C26E-D370-D6E3-40F2D7DAAEF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Tenho alguns motivos de estar aqui</a:t>
            </a:r>
          </a:p>
          <a:p>
            <a:pPr marL="0" lvl="0" indent="0" algn="l" rtl="0">
              <a:lnSpc>
                <a:spcPct val="100000"/>
              </a:lnSpc>
              <a:spcBef>
                <a:spcPts val="0"/>
              </a:spcBef>
              <a:spcAft>
                <a:spcPts val="0"/>
              </a:spcAft>
              <a:buClr>
                <a:schemeClr val="dk1"/>
              </a:buClr>
              <a:buSzPts val="1100"/>
              <a:buFont typeface="Arial"/>
              <a:buNone/>
            </a:pPr>
            <a:r>
              <a:rPr lang="pt-BR" dirty="0"/>
              <a:t>Um, ajudar vocês a quebrarem um pouco o medo e os conceitos com IA, sejam eles ruins ou bons.</a:t>
            </a:r>
          </a:p>
          <a:p>
            <a:pPr marL="0" lvl="0" indent="0" algn="l" rtl="0">
              <a:lnSpc>
                <a:spcPct val="100000"/>
              </a:lnSpc>
              <a:spcBef>
                <a:spcPts val="0"/>
              </a:spcBef>
              <a:spcAft>
                <a:spcPts val="0"/>
              </a:spcAft>
              <a:buClr>
                <a:schemeClr val="dk1"/>
              </a:buClr>
              <a:buSzPts val="1100"/>
              <a:buFont typeface="Arial"/>
              <a:buNone/>
            </a:pPr>
            <a:r>
              <a:rPr lang="pt-BR" dirty="0"/>
              <a:t>Dois, entender que nada é do acaso</a:t>
            </a:r>
          </a:p>
          <a:p>
            <a:pPr marL="0" lvl="0" indent="0" algn="l" rtl="0">
              <a:lnSpc>
                <a:spcPct val="100000"/>
              </a:lnSpc>
              <a:spcBef>
                <a:spcPts val="0"/>
              </a:spcBef>
              <a:spcAft>
                <a:spcPts val="0"/>
              </a:spcAft>
              <a:buClr>
                <a:schemeClr val="dk1"/>
              </a:buClr>
              <a:buSzPts val="1100"/>
              <a:buFont typeface="Arial"/>
              <a:buNone/>
            </a:pPr>
            <a:r>
              <a:rPr lang="pt-BR" dirty="0"/>
              <a:t>Três, compreender como o </a:t>
            </a:r>
            <a:r>
              <a:rPr lang="pt-BR" dirty="0" err="1"/>
              <a:t>Copilot</a:t>
            </a:r>
            <a:r>
              <a:rPr lang="pt-BR" dirty="0"/>
              <a:t> funciona, os benefícios e também como vocês podem usar ele INTEIRO, do inicio até mais avançados</a:t>
            </a:r>
          </a:p>
          <a:p>
            <a:pPr marL="0" lvl="0" indent="0" algn="l" rtl="0">
              <a:lnSpc>
                <a:spcPct val="100000"/>
              </a:lnSpc>
              <a:spcBef>
                <a:spcPts val="0"/>
              </a:spcBef>
              <a:spcAft>
                <a:spcPts val="0"/>
              </a:spcAft>
              <a:buClr>
                <a:schemeClr val="dk1"/>
              </a:buClr>
              <a:buSzPts val="1100"/>
              <a:buFont typeface="Arial"/>
              <a:buNone/>
            </a:pPr>
            <a:r>
              <a:rPr lang="pt-BR" dirty="0"/>
              <a:t>Quatro, ter pensamento crítico em como usar e pensar na revolução da IA</a:t>
            </a:r>
            <a:endParaRPr dirty="0"/>
          </a:p>
        </p:txBody>
      </p:sp>
    </p:spTree>
    <p:extLst>
      <p:ext uri="{BB962C8B-B14F-4D97-AF65-F5344CB8AC3E}">
        <p14:creationId xmlns:p14="http://schemas.microsoft.com/office/powerpoint/2010/main" val="13197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23AE3301-0E1E-8444-15F8-9F9A2DB2547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A92091D-F4E0-ADB5-742E-377CF28BD1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7796E803-E6BE-797B-7A57-84EC8AD9E3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92269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709FFDEA-5FF0-7634-9B70-A83B95F4BDF9}"/>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9A10AD5-C9DF-15EA-275E-F039F7218A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07E3C670-6377-B495-7BC6-3148797A41B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07985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2EF31004-E4B0-F58E-8957-6F8BC835EC01}"/>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3BF6F6F7-8C66-FF91-D41F-85F5C960AC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72554F16-7E2B-3702-811F-084FACDD4ED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675790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A8AE6A62-12FD-F752-3987-058E4FB05765}"/>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C005D488-E057-5822-4008-1FA38E5ECE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D32261B-52C8-865F-894C-9AB2365B959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127203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8D66441E-7AE3-C1A5-8950-22CA99014214}"/>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E347B302-38B8-91DF-7111-54631FFE84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6C0B8980-5FA0-CDC2-AA29-1ADD5C2617D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2377958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B9893D0C-B10B-DFB6-1110-79218EB75D8B}"/>
            </a:ext>
          </a:extLst>
        </p:cNvPr>
        <p:cNvGrpSpPr/>
        <p:nvPr/>
      </p:nvGrpSpPr>
      <p:grpSpPr>
        <a:xfrm>
          <a:off x="0" y="0"/>
          <a:ext cx="0" cy="0"/>
          <a:chOff x="0" y="0"/>
          <a:chExt cx="0" cy="0"/>
        </a:xfrm>
      </p:grpSpPr>
      <p:sp>
        <p:nvSpPr>
          <p:cNvPr id="172" name="Google Shape;172;g116295da5bc_0_62:notes">
            <a:extLst>
              <a:ext uri="{FF2B5EF4-FFF2-40B4-BE49-F238E27FC236}">
                <a16:creationId xmlns:a16="http://schemas.microsoft.com/office/drawing/2014/main" id="{4A0AA116-12A0-F8BC-ECB7-D4E0A7121D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16295da5bc_0_62:notes">
            <a:extLst>
              <a:ext uri="{FF2B5EF4-FFF2-40B4-BE49-F238E27FC236}">
                <a16:creationId xmlns:a16="http://schemas.microsoft.com/office/drawing/2014/main" id="{2B750634-31A5-D794-6CF0-B3F7EE3A3F0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356625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B1E220E7-5B1E-C663-A3F5-9A8928AC886D}"/>
            </a:ext>
          </a:extLst>
        </p:cNvPr>
        <p:cNvGrpSpPr/>
        <p:nvPr/>
      </p:nvGrpSpPr>
      <p:grpSpPr>
        <a:xfrm>
          <a:off x="0" y="0"/>
          <a:ext cx="0" cy="0"/>
          <a:chOff x="0" y="0"/>
          <a:chExt cx="0" cy="0"/>
        </a:xfrm>
      </p:grpSpPr>
      <p:sp>
        <p:nvSpPr>
          <p:cNvPr id="179" name="Google Shape;179;p17:notes">
            <a:extLst>
              <a:ext uri="{FF2B5EF4-FFF2-40B4-BE49-F238E27FC236}">
                <a16:creationId xmlns:a16="http://schemas.microsoft.com/office/drawing/2014/main" id="{97C357BD-03E9-0B6B-2707-167C13FC8C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a:extLst>
              <a:ext uri="{FF2B5EF4-FFF2-40B4-BE49-F238E27FC236}">
                <a16:creationId xmlns:a16="http://schemas.microsoft.com/office/drawing/2014/main" id="{BE18D69E-0161-583F-AE37-BAA9BEB6D57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endParaRPr dirty="0"/>
          </a:p>
        </p:txBody>
      </p:sp>
    </p:spTree>
    <p:extLst>
      <p:ext uri="{BB962C8B-B14F-4D97-AF65-F5344CB8AC3E}">
        <p14:creationId xmlns:p14="http://schemas.microsoft.com/office/powerpoint/2010/main" val="1900155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CAE80E1-746A-6A53-5A49-FE41962768F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041D6C60-A1C4-ED25-B4BC-A7F2F98406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90F7EE8-C83A-AC14-C95E-998F694541C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2531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486FAC5-3E3B-60F6-C99D-57945AA753D7}"/>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CCDECD32-1F24-05CE-E788-0E6814E6A6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763D0BAF-0276-D2DE-B15C-3907BBBBA0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35194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12/9/2024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features/copilot/" TargetMode="External"/><Relationship Id="rId7"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hyperlink" Target="https://arxiv.org/abs/1706.03762" TargetMode="External"/><Relationship Id="rId5" Type="http://schemas.openxmlformats.org/officeDocument/2006/relationships/hyperlink" Target="https://openai.com/index/language-unsupervised/" TargetMode="External"/><Relationship Id="rId4" Type="http://schemas.openxmlformats.org/officeDocument/2006/relationships/hyperlink" Target="https://github.blog/news-insights/product-news/introducing-github-copilot-ai-pair-programm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hyperlink" Target="https://docs.github.com/en/copilot/about-github-copilot/what-is-github-copilot" TargetMode="External"/><Relationship Id="rId7"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hyperlink" Target="https://github.com/customer-stories/accenture" TargetMode="External"/><Relationship Id="rId5" Type="http://schemas.openxmlformats.org/officeDocument/2006/relationships/hyperlink" Target="https://github.com/customer-stories/duolingo" TargetMode="External"/><Relationship Id="rId4" Type="http://schemas.openxmlformats.org/officeDocument/2006/relationships/hyperlink" Target="https://platform.openai.com/tokenizer"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B6E26CE2-E644-7694-C47F-6FA605A67C1C}"/>
            </a:ext>
          </a:extLst>
        </p:cNvPr>
        <p:cNvGrpSpPr/>
        <p:nvPr/>
      </p:nvGrpSpPr>
      <p:grpSpPr>
        <a:xfrm>
          <a:off x="0" y="0"/>
          <a:ext cx="0" cy="0"/>
          <a:chOff x="0" y="0"/>
          <a:chExt cx="0" cy="0"/>
        </a:xfrm>
      </p:grpSpPr>
      <p:sp>
        <p:nvSpPr>
          <p:cNvPr id="154" name="Google Shape;154;p2">
            <a:extLst>
              <a:ext uri="{FF2B5EF4-FFF2-40B4-BE49-F238E27FC236}">
                <a16:creationId xmlns:a16="http://schemas.microsoft.com/office/drawing/2014/main" id="{117F3CFD-DD6C-3000-7464-1F016E51FF0E}"/>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000" b="1" dirty="0">
                <a:solidFill>
                  <a:srgbClr val="040A24"/>
                </a:solidFill>
                <a:latin typeface="Calibri"/>
                <a:ea typeface="Calibri"/>
                <a:cs typeface="Calibri"/>
                <a:sym typeface="Calibri"/>
              </a:rPr>
              <a:t>Pablo Lopes</a:t>
            </a:r>
            <a:endParaRPr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000" dirty="0">
                <a:solidFill>
                  <a:srgbClr val="040A24"/>
                </a:solidFill>
                <a:latin typeface="Calibri"/>
                <a:ea typeface="Calibri"/>
                <a:cs typeface="Calibri"/>
                <a:sym typeface="Calibri"/>
              </a:rPr>
              <a:t>Cloud </a:t>
            </a:r>
            <a:r>
              <a:rPr lang="pt-BR" sz="2000" dirty="0" err="1">
                <a:solidFill>
                  <a:srgbClr val="040A24"/>
                </a:solidFill>
                <a:latin typeface="Calibri"/>
                <a:ea typeface="Calibri"/>
                <a:cs typeface="Calibri"/>
                <a:sym typeface="Calibri"/>
              </a:rPr>
              <a:t>Advocate</a:t>
            </a:r>
            <a:r>
              <a:rPr lang="pt-BR" sz="2000" dirty="0">
                <a:solidFill>
                  <a:srgbClr val="040A24"/>
                </a:solidFill>
                <a:latin typeface="Calibri"/>
                <a:ea typeface="Calibri"/>
                <a:cs typeface="Calibri"/>
                <a:sym typeface="Calibri"/>
              </a:rPr>
              <a:t> @ Microsoft</a:t>
            </a:r>
            <a:endParaRPr sz="20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000" b="1" i="0" u="none" strike="noStrike" cap="none" dirty="0">
                <a:solidFill>
                  <a:srgbClr val="040A24"/>
                </a:solidFill>
                <a:latin typeface="Calibri"/>
                <a:ea typeface="Calibri"/>
                <a:cs typeface="Calibri"/>
                <a:sym typeface="Calibri"/>
              </a:rPr>
              <a:t>@</a:t>
            </a:r>
            <a:r>
              <a:rPr lang="en-US" sz="2000" b="1" dirty="0">
                <a:solidFill>
                  <a:srgbClr val="040A24"/>
                </a:solidFill>
                <a:latin typeface="Calibri"/>
                <a:ea typeface="Calibri"/>
                <a:cs typeface="Calibri"/>
                <a:sym typeface="Calibri"/>
              </a:rPr>
              <a:t>techdevpablo – IG + TikTok</a:t>
            </a:r>
          </a:p>
          <a:p>
            <a:pPr marL="0" marR="0" lvl="0" indent="0" algn="l" rtl="0">
              <a:lnSpc>
                <a:spcPct val="100000"/>
              </a:lnSpc>
              <a:spcBef>
                <a:spcPts val="1000"/>
              </a:spcBef>
              <a:spcAft>
                <a:spcPts val="0"/>
              </a:spcAft>
              <a:buClr>
                <a:srgbClr val="000000"/>
              </a:buClr>
              <a:buSzPts val="1600"/>
              <a:buFont typeface="Arial"/>
              <a:buNone/>
            </a:pPr>
            <a:r>
              <a:rPr lang="en-US" sz="2000" b="1" dirty="0">
                <a:solidFill>
                  <a:srgbClr val="040A24"/>
                </a:solidFill>
                <a:latin typeface="Calibri"/>
                <a:ea typeface="Calibri"/>
                <a:cs typeface="Calibri"/>
                <a:sym typeface="Calibri"/>
              </a:rPr>
              <a:t>/in/</a:t>
            </a:r>
            <a:r>
              <a:rPr lang="en-US" sz="2000" b="1" dirty="0" err="1">
                <a:solidFill>
                  <a:srgbClr val="040A24"/>
                </a:solidFill>
                <a:latin typeface="Calibri"/>
                <a:ea typeface="Calibri"/>
                <a:cs typeface="Calibri"/>
                <a:sym typeface="Calibri"/>
              </a:rPr>
              <a:t>pablonuneslopes</a:t>
            </a:r>
            <a:r>
              <a:rPr lang="en-US" sz="2000" b="1" dirty="0">
                <a:solidFill>
                  <a:srgbClr val="040A24"/>
                </a:solidFill>
                <a:latin typeface="Calibri"/>
                <a:ea typeface="Calibri"/>
                <a:cs typeface="Calibri"/>
                <a:sym typeface="Calibri"/>
              </a:rPr>
              <a:t> - LinkedIn</a:t>
            </a:r>
            <a:endParaRPr sz="2000" b="1" i="0" u="none" strike="noStrike" cap="none" dirty="0">
              <a:solidFill>
                <a:srgbClr val="040A24"/>
              </a:solidFill>
              <a:latin typeface="Calibri"/>
              <a:ea typeface="Calibri"/>
              <a:cs typeface="Calibri"/>
              <a:sym typeface="Calibri"/>
            </a:endParaRPr>
          </a:p>
        </p:txBody>
      </p:sp>
      <p:sp>
        <p:nvSpPr>
          <p:cNvPr id="155" name="Google Shape;155;p2">
            <a:extLst>
              <a:ext uri="{FF2B5EF4-FFF2-40B4-BE49-F238E27FC236}">
                <a16:creationId xmlns:a16="http://schemas.microsoft.com/office/drawing/2014/main" id="{11880961-5CF6-C902-5848-2CCB78E55F68}"/>
              </a:ext>
            </a:extLst>
          </p:cNvPr>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a:solidFill>
                  <a:srgbClr val="EA4E60"/>
                </a:solidFill>
                <a:latin typeface="Century Gothic"/>
                <a:ea typeface="Century Gothic"/>
                <a:cs typeface="Century Gothic"/>
              </a:rPr>
              <a:t>O </a:t>
            </a:r>
            <a:r>
              <a:rPr lang="en-US" sz="5000" b="1" dirty="0" err="1">
                <a:solidFill>
                  <a:srgbClr val="EA4E60"/>
                </a:solidFill>
                <a:latin typeface="Century Gothic"/>
                <a:ea typeface="Century Gothic"/>
                <a:cs typeface="Century Gothic"/>
              </a:rPr>
              <a:t>quê</a:t>
            </a:r>
            <a:r>
              <a:rPr lang="en-US" sz="5000" b="1" dirty="0">
                <a:solidFill>
                  <a:srgbClr val="EA4E60"/>
                </a:solidFill>
                <a:latin typeface="Century Gothic"/>
                <a:ea typeface="Century Gothic"/>
                <a:cs typeface="Century Gothic"/>
              </a:rPr>
              <a:t> é o GitHub Copilot?</a:t>
            </a:r>
          </a:p>
        </p:txBody>
      </p:sp>
      <p:pic>
        <p:nvPicPr>
          <p:cNvPr id="2" name="Imagem 3">
            <a:extLst>
              <a:ext uri="{FF2B5EF4-FFF2-40B4-BE49-F238E27FC236}">
                <a16:creationId xmlns:a16="http://schemas.microsoft.com/office/drawing/2014/main" id="{7538A6DF-D0B0-1D50-282C-A4E0A7FF3F7A}"/>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DF01793E-3537-2F93-D904-48BA134D38E4}"/>
              </a:ext>
            </a:extLst>
          </p:cNvPr>
          <p:cNvSpPr>
            <a:spLocks noGrp="1"/>
          </p:cNvSpPr>
          <p:nvPr>
            <p:ph type="sldNum" idx="12"/>
          </p:nvPr>
        </p:nvSpPr>
        <p:spPr/>
        <p:txBody>
          <a:bodyPr/>
          <a:lstStyle/>
          <a:p>
            <a:r>
              <a:rPr lang="en-US" dirty="0"/>
              <a:t>[</a:t>
            </a:r>
            <a:fld id="{00000000-1234-1234-1234-123412341234}" type="slidenum">
              <a:rPr lang="en-US">
                <a:solidFill>
                  <a:srgbClr val="EA4E60"/>
                </a:solidFill>
              </a:rPr>
              <a:t>1</a:t>
            </a:fld>
            <a:r>
              <a:rPr lang="en-US" dirty="0"/>
              <a:t>]</a:t>
            </a:r>
            <a:endParaRPr lang="pt-BR" dirty="0"/>
          </a:p>
        </p:txBody>
      </p:sp>
    </p:spTree>
    <p:extLst>
      <p:ext uri="{BB962C8B-B14F-4D97-AF65-F5344CB8AC3E}">
        <p14:creationId xmlns:p14="http://schemas.microsoft.com/office/powerpoint/2010/main" val="27082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D1C20D1B-D5FA-2841-01BA-846BCBA17610}"/>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F631EBA2-4319-E15B-083E-40CECAE2078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i="1" dirty="0">
                <a:solidFill>
                  <a:srgbClr val="EA4E60"/>
                </a:solidFill>
                <a:latin typeface="Century Gothic"/>
                <a:ea typeface="Century Gothic"/>
                <a:cs typeface="Century Gothic"/>
                <a:sym typeface="Century Gothic"/>
              </a:rPr>
              <a:t>Transformers</a:t>
            </a:r>
            <a:endParaRPr lang="en-US" sz="4000" b="1" i="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9FE51E9-5232-439C-8D98-121B2A80F2BC}"/>
              </a:ext>
            </a:extLst>
          </p:cNvPr>
          <p:cNvSpPr>
            <a:spLocks noGrp="1"/>
          </p:cNvSpPr>
          <p:nvPr>
            <p:ph type="sldNum" idx="12"/>
          </p:nvPr>
        </p:nvSpPr>
        <p:spPr/>
        <p:txBody>
          <a:bodyPr/>
          <a:lstStyle/>
          <a:p>
            <a:r>
              <a:rPr lang="en-US"/>
              <a:t>[</a:t>
            </a:r>
            <a:fld id="{00000000-1234-1234-1234-123412341234}" type="slidenum">
              <a:rPr lang="en-US">
                <a:solidFill>
                  <a:srgbClr val="EA4E60"/>
                </a:solidFill>
              </a:rPr>
              <a:t>10</a:t>
            </a:fld>
            <a:r>
              <a:rPr lang="en-US"/>
              <a:t>]</a:t>
            </a:r>
            <a:endParaRPr lang="pt-BR"/>
          </a:p>
        </p:txBody>
      </p:sp>
      <p:pic>
        <p:nvPicPr>
          <p:cNvPr id="5" name="Imagem 3">
            <a:extLst>
              <a:ext uri="{FF2B5EF4-FFF2-40B4-BE49-F238E27FC236}">
                <a16:creationId xmlns:a16="http://schemas.microsoft.com/office/drawing/2014/main" id="{132E49A7-3003-7A60-7BD9-7E2792B4150A}"/>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Diagrama&#10;&#10;Descrição gerada automaticamente">
            <a:extLst>
              <a:ext uri="{FF2B5EF4-FFF2-40B4-BE49-F238E27FC236}">
                <a16:creationId xmlns:a16="http://schemas.microsoft.com/office/drawing/2014/main" id="{7DD9527B-27FF-0B28-15D1-620BA262658A}"/>
              </a:ext>
            </a:extLst>
          </p:cNvPr>
          <p:cNvPicPr>
            <a:picLocks noChangeAspect="1"/>
          </p:cNvPicPr>
          <p:nvPr/>
        </p:nvPicPr>
        <p:blipFill>
          <a:blip r:embed="rId4"/>
          <a:stretch>
            <a:fillRect/>
          </a:stretch>
        </p:blipFill>
        <p:spPr>
          <a:xfrm rot="5400000">
            <a:off x="1513079" y="774053"/>
            <a:ext cx="3601062" cy="5015057"/>
          </a:xfrm>
          <a:prstGeom prst="rect">
            <a:avLst/>
          </a:prstGeom>
        </p:spPr>
      </p:pic>
      <p:sp>
        <p:nvSpPr>
          <p:cNvPr id="6" name="Retângulo 5">
            <a:extLst>
              <a:ext uri="{FF2B5EF4-FFF2-40B4-BE49-F238E27FC236}">
                <a16:creationId xmlns:a16="http://schemas.microsoft.com/office/drawing/2014/main" id="{A6A6E3B8-6B00-5B8B-F656-CD835FF4E704}"/>
              </a:ext>
            </a:extLst>
          </p:cNvPr>
          <p:cNvSpPr/>
          <p:nvPr/>
        </p:nvSpPr>
        <p:spPr>
          <a:xfrm rot="5400000">
            <a:off x="2520825" y="1466969"/>
            <a:ext cx="1341829" cy="2178871"/>
          </a:xfrm>
          <a:prstGeom prst="rect">
            <a:avLst/>
          </a:prstGeom>
          <a:solidFill>
            <a:schemeClr val="accent5"/>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389464B8-CE01-E7DC-9324-46A8A97A022E}"/>
              </a:ext>
            </a:extLst>
          </p:cNvPr>
          <p:cNvSpPr/>
          <p:nvPr/>
        </p:nvSpPr>
        <p:spPr>
          <a:xfrm rot="5400000">
            <a:off x="2570284" y="2638690"/>
            <a:ext cx="1703912" cy="2881172"/>
          </a:xfrm>
          <a:prstGeom prst="rect">
            <a:avLst/>
          </a:prstGeom>
          <a:solidFill>
            <a:schemeClr val="accent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F18A6ABF-65B8-224A-25D0-834BD2AD77E4}"/>
              </a:ext>
            </a:extLst>
          </p:cNvPr>
          <p:cNvSpPr txBox="1"/>
          <p:nvPr/>
        </p:nvSpPr>
        <p:spPr>
          <a:xfrm>
            <a:off x="2928300" y="3925387"/>
            <a:ext cx="987879" cy="307777"/>
          </a:xfrm>
          <a:prstGeom prst="rect">
            <a:avLst/>
          </a:prstGeom>
          <a:noFill/>
        </p:spPr>
        <p:txBody>
          <a:bodyPr wrap="square" rtlCol="0">
            <a:spAutoFit/>
          </a:bodyPr>
          <a:lstStyle/>
          <a:p>
            <a:r>
              <a:rPr lang="pt-BR" dirty="0" err="1">
                <a:latin typeface="Century Gothic" panose="020B0502020202020204" pitchFamily="34" charset="0"/>
              </a:rPr>
              <a:t>Decoder</a:t>
            </a:r>
            <a:endParaRPr lang="pt-BR" dirty="0">
              <a:latin typeface="Century Gothic" panose="020B0502020202020204" pitchFamily="34" charset="0"/>
            </a:endParaRPr>
          </a:p>
        </p:txBody>
      </p:sp>
      <p:sp>
        <p:nvSpPr>
          <p:cNvPr id="9" name="CaixaDeTexto 8">
            <a:extLst>
              <a:ext uri="{FF2B5EF4-FFF2-40B4-BE49-F238E27FC236}">
                <a16:creationId xmlns:a16="http://schemas.microsoft.com/office/drawing/2014/main" id="{A024669D-2D6F-B69B-A78F-7CB8BB3BF7FF}"/>
              </a:ext>
            </a:extLst>
          </p:cNvPr>
          <p:cNvSpPr txBox="1"/>
          <p:nvPr/>
        </p:nvSpPr>
        <p:spPr>
          <a:xfrm>
            <a:off x="2697799" y="2423773"/>
            <a:ext cx="987879" cy="307777"/>
          </a:xfrm>
          <a:prstGeom prst="rect">
            <a:avLst/>
          </a:prstGeom>
          <a:noFill/>
        </p:spPr>
        <p:txBody>
          <a:bodyPr wrap="square" rtlCol="0">
            <a:spAutoFit/>
          </a:bodyPr>
          <a:lstStyle/>
          <a:p>
            <a:r>
              <a:rPr lang="pt-BR" dirty="0" err="1">
                <a:latin typeface="Century Gothic" panose="020B0502020202020204" pitchFamily="34" charset="0"/>
              </a:rPr>
              <a:t>Encoder</a:t>
            </a:r>
            <a:endParaRPr lang="pt-BR" dirty="0">
              <a:latin typeface="Century Gothic" panose="020B0502020202020204" pitchFamily="34" charset="0"/>
            </a:endParaRPr>
          </a:p>
        </p:txBody>
      </p:sp>
      <p:sp>
        <p:nvSpPr>
          <p:cNvPr id="10" name="CaixaDeTexto 9">
            <a:extLst>
              <a:ext uri="{FF2B5EF4-FFF2-40B4-BE49-F238E27FC236}">
                <a16:creationId xmlns:a16="http://schemas.microsoft.com/office/drawing/2014/main" id="{C70A704F-44B6-4664-F19E-41FB4A63B941}"/>
              </a:ext>
            </a:extLst>
          </p:cNvPr>
          <p:cNvSpPr txBox="1"/>
          <p:nvPr/>
        </p:nvSpPr>
        <p:spPr>
          <a:xfrm>
            <a:off x="5698864" y="3674274"/>
            <a:ext cx="987879" cy="307777"/>
          </a:xfrm>
          <a:prstGeom prst="rect">
            <a:avLst/>
          </a:prstGeom>
          <a:noFill/>
        </p:spPr>
        <p:txBody>
          <a:bodyPr wrap="square" rtlCol="0">
            <a:spAutoFit/>
          </a:bodyPr>
          <a:lstStyle/>
          <a:p>
            <a:r>
              <a:rPr lang="pt-BR" dirty="0">
                <a:latin typeface="Century Gothic" panose="020B0502020202020204" pitchFamily="34" charset="0"/>
              </a:rPr>
              <a:t>Saida</a:t>
            </a:r>
          </a:p>
        </p:txBody>
      </p:sp>
    </p:spTree>
    <p:extLst>
      <p:ext uri="{BB962C8B-B14F-4D97-AF65-F5344CB8AC3E}">
        <p14:creationId xmlns:p14="http://schemas.microsoft.com/office/powerpoint/2010/main" val="427519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0BEE2882-F043-30B7-C9D0-E35350F877D2}"/>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08B727A8-2D0D-ABEE-020F-19C33790D849}"/>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i="1" dirty="0">
                <a:solidFill>
                  <a:srgbClr val="EA4E60"/>
                </a:solidFill>
                <a:latin typeface="Century Gothic"/>
                <a:ea typeface="Century Gothic"/>
                <a:cs typeface="Century Gothic"/>
                <a:sym typeface="Century Gothic"/>
              </a:rPr>
              <a:t>Transformers</a:t>
            </a:r>
            <a:endParaRPr lang="en-US" sz="4000" b="1" i="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89BEE689-2BD2-4476-4536-2F2457A2CCAE}"/>
              </a:ext>
            </a:extLst>
          </p:cNvPr>
          <p:cNvSpPr>
            <a:spLocks noGrp="1"/>
          </p:cNvSpPr>
          <p:nvPr>
            <p:ph type="sldNum" idx="12"/>
          </p:nvPr>
        </p:nvSpPr>
        <p:spPr/>
        <p:txBody>
          <a:bodyPr/>
          <a:lstStyle/>
          <a:p>
            <a:r>
              <a:rPr lang="en-US"/>
              <a:t>[</a:t>
            </a:r>
            <a:fld id="{00000000-1234-1234-1234-123412341234}" type="slidenum">
              <a:rPr lang="en-US">
                <a:solidFill>
                  <a:srgbClr val="EA4E60"/>
                </a:solidFill>
              </a:rPr>
              <a:t>11</a:t>
            </a:fld>
            <a:r>
              <a:rPr lang="en-US"/>
              <a:t>]</a:t>
            </a:r>
            <a:endParaRPr lang="pt-BR"/>
          </a:p>
        </p:txBody>
      </p:sp>
      <p:pic>
        <p:nvPicPr>
          <p:cNvPr id="5" name="Imagem 3">
            <a:extLst>
              <a:ext uri="{FF2B5EF4-FFF2-40B4-BE49-F238E27FC236}">
                <a16:creationId xmlns:a16="http://schemas.microsoft.com/office/drawing/2014/main" id="{B87ACD75-9B8B-879A-837F-253B06430F6F}"/>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Diagrama&#10;&#10;Descrição gerada automaticamente">
            <a:extLst>
              <a:ext uri="{FF2B5EF4-FFF2-40B4-BE49-F238E27FC236}">
                <a16:creationId xmlns:a16="http://schemas.microsoft.com/office/drawing/2014/main" id="{2C1703EA-04E3-02E2-87CE-3C9386F0E9DF}"/>
              </a:ext>
            </a:extLst>
          </p:cNvPr>
          <p:cNvPicPr>
            <a:picLocks noChangeAspect="1"/>
          </p:cNvPicPr>
          <p:nvPr/>
        </p:nvPicPr>
        <p:blipFill>
          <a:blip r:embed="rId4"/>
          <a:stretch>
            <a:fillRect/>
          </a:stretch>
        </p:blipFill>
        <p:spPr>
          <a:xfrm rot="5400000">
            <a:off x="1513079" y="774053"/>
            <a:ext cx="3601062" cy="5015057"/>
          </a:xfrm>
          <a:prstGeom prst="rect">
            <a:avLst/>
          </a:prstGeom>
        </p:spPr>
      </p:pic>
      <p:sp>
        <p:nvSpPr>
          <p:cNvPr id="6" name="Retângulo 5">
            <a:extLst>
              <a:ext uri="{FF2B5EF4-FFF2-40B4-BE49-F238E27FC236}">
                <a16:creationId xmlns:a16="http://schemas.microsoft.com/office/drawing/2014/main" id="{E446851D-40D2-47BB-497D-ADC169782142}"/>
              </a:ext>
            </a:extLst>
          </p:cNvPr>
          <p:cNvSpPr/>
          <p:nvPr/>
        </p:nvSpPr>
        <p:spPr>
          <a:xfrm rot="5400000">
            <a:off x="2520825" y="1466969"/>
            <a:ext cx="1341829" cy="217887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42758531-D311-8B61-2B1D-9B207207EC29}"/>
              </a:ext>
            </a:extLst>
          </p:cNvPr>
          <p:cNvSpPr/>
          <p:nvPr/>
        </p:nvSpPr>
        <p:spPr>
          <a:xfrm rot="5400000">
            <a:off x="2570284" y="2638690"/>
            <a:ext cx="1703912" cy="288117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891B3BC7-B008-F547-E574-89CA1454C297}"/>
              </a:ext>
            </a:extLst>
          </p:cNvPr>
          <p:cNvSpPr txBox="1"/>
          <p:nvPr/>
        </p:nvSpPr>
        <p:spPr>
          <a:xfrm>
            <a:off x="4257024" y="2919542"/>
            <a:ext cx="987879" cy="307777"/>
          </a:xfrm>
          <a:prstGeom prst="rect">
            <a:avLst/>
          </a:prstGeom>
          <a:noFill/>
        </p:spPr>
        <p:txBody>
          <a:bodyPr wrap="square" rtlCol="0">
            <a:spAutoFit/>
          </a:bodyPr>
          <a:lstStyle/>
          <a:p>
            <a:r>
              <a:rPr lang="pt-BR" dirty="0" err="1">
                <a:latin typeface="Century Gothic" panose="020B0502020202020204" pitchFamily="34" charset="0"/>
              </a:rPr>
              <a:t>Decoder</a:t>
            </a:r>
            <a:endParaRPr lang="pt-BR" dirty="0">
              <a:latin typeface="Century Gothic" panose="020B0502020202020204" pitchFamily="34" charset="0"/>
            </a:endParaRPr>
          </a:p>
        </p:txBody>
      </p:sp>
      <p:sp>
        <p:nvSpPr>
          <p:cNvPr id="9" name="CaixaDeTexto 8">
            <a:extLst>
              <a:ext uri="{FF2B5EF4-FFF2-40B4-BE49-F238E27FC236}">
                <a16:creationId xmlns:a16="http://schemas.microsoft.com/office/drawing/2014/main" id="{6ECAD7C0-CA64-E85B-B3C7-D8111C6263C3}"/>
              </a:ext>
            </a:extLst>
          </p:cNvPr>
          <p:cNvSpPr txBox="1"/>
          <p:nvPr/>
        </p:nvSpPr>
        <p:spPr>
          <a:xfrm>
            <a:off x="3317134" y="1601349"/>
            <a:ext cx="987879" cy="307777"/>
          </a:xfrm>
          <a:prstGeom prst="rect">
            <a:avLst/>
          </a:prstGeom>
          <a:noFill/>
        </p:spPr>
        <p:txBody>
          <a:bodyPr wrap="square" rtlCol="0">
            <a:spAutoFit/>
          </a:bodyPr>
          <a:lstStyle/>
          <a:p>
            <a:r>
              <a:rPr lang="pt-BR" dirty="0" err="1">
                <a:latin typeface="Century Gothic" panose="020B0502020202020204" pitchFamily="34" charset="0"/>
              </a:rPr>
              <a:t>Encoder</a:t>
            </a:r>
            <a:endParaRPr lang="pt-BR" dirty="0">
              <a:latin typeface="Century Gothic" panose="020B0502020202020204" pitchFamily="34" charset="0"/>
            </a:endParaRPr>
          </a:p>
        </p:txBody>
      </p:sp>
      <p:sp>
        <p:nvSpPr>
          <p:cNvPr id="10" name="CaixaDeTexto 9">
            <a:extLst>
              <a:ext uri="{FF2B5EF4-FFF2-40B4-BE49-F238E27FC236}">
                <a16:creationId xmlns:a16="http://schemas.microsoft.com/office/drawing/2014/main" id="{B106A925-FD81-C2AD-5BE8-56DC24C9818B}"/>
              </a:ext>
            </a:extLst>
          </p:cNvPr>
          <p:cNvSpPr txBox="1"/>
          <p:nvPr/>
        </p:nvSpPr>
        <p:spPr>
          <a:xfrm>
            <a:off x="5698864" y="3674274"/>
            <a:ext cx="987879" cy="307777"/>
          </a:xfrm>
          <a:prstGeom prst="rect">
            <a:avLst/>
          </a:prstGeom>
          <a:noFill/>
        </p:spPr>
        <p:txBody>
          <a:bodyPr wrap="square" rtlCol="0">
            <a:spAutoFit/>
          </a:bodyPr>
          <a:lstStyle/>
          <a:p>
            <a:r>
              <a:rPr lang="pt-BR" dirty="0">
                <a:latin typeface="Century Gothic" panose="020B0502020202020204" pitchFamily="34" charset="0"/>
              </a:rPr>
              <a:t>Saida</a:t>
            </a:r>
          </a:p>
        </p:txBody>
      </p:sp>
    </p:spTree>
    <p:extLst>
      <p:ext uri="{BB962C8B-B14F-4D97-AF65-F5344CB8AC3E}">
        <p14:creationId xmlns:p14="http://schemas.microsoft.com/office/powerpoint/2010/main" val="720054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B7226AC-3886-0CA5-F246-AB29BADBE167}"/>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8A37F1F9-1B65-71E2-07A4-837CD23BE46E}"/>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pt-BR" sz="2400" i="1" dirty="0">
                <a:solidFill>
                  <a:srgbClr val="040A24"/>
                </a:solidFill>
                <a:latin typeface="Calibri"/>
                <a:ea typeface="Calibri"/>
                <a:cs typeface="Calibri"/>
                <a:sym typeface="Calibri"/>
              </a:rPr>
              <a:t>GPT -&gt; </a:t>
            </a:r>
            <a:r>
              <a:rPr lang="pt-BR" sz="2400" i="1" dirty="0" err="1">
                <a:solidFill>
                  <a:srgbClr val="040A24"/>
                </a:solidFill>
                <a:latin typeface="Calibri"/>
                <a:ea typeface="Calibri"/>
                <a:cs typeface="Calibri"/>
                <a:sym typeface="Calibri"/>
              </a:rPr>
              <a:t>Generative</a:t>
            </a:r>
            <a:r>
              <a:rPr lang="pt-BR" sz="2400" i="1" dirty="0">
                <a:solidFill>
                  <a:srgbClr val="040A24"/>
                </a:solidFill>
                <a:latin typeface="Calibri"/>
                <a:ea typeface="Calibri"/>
                <a:cs typeface="Calibri"/>
                <a:sym typeface="Calibri"/>
              </a:rPr>
              <a:t> </a:t>
            </a:r>
            <a:r>
              <a:rPr lang="pt-BR" sz="2400" i="1" dirty="0" err="1">
                <a:solidFill>
                  <a:srgbClr val="040A24"/>
                </a:solidFill>
                <a:latin typeface="Calibri"/>
                <a:ea typeface="Calibri"/>
                <a:cs typeface="Calibri"/>
                <a:sym typeface="Calibri"/>
              </a:rPr>
              <a:t>Pre-trained</a:t>
            </a:r>
            <a:r>
              <a:rPr lang="pt-BR" sz="2400" i="1" dirty="0">
                <a:solidFill>
                  <a:srgbClr val="040A24"/>
                </a:solidFill>
                <a:latin typeface="Calibri"/>
                <a:ea typeface="Calibri"/>
                <a:cs typeface="Calibri"/>
                <a:sym typeface="Calibri"/>
              </a:rPr>
              <a:t> </a:t>
            </a:r>
            <a:r>
              <a:rPr lang="pt-BR" sz="2400" i="1" dirty="0" err="1">
                <a:solidFill>
                  <a:srgbClr val="040A24"/>
                </a:solidFill>
                <a:latin typeface="Calibri"/>
                <a:ea typeface="Calibri"/>
                <a:cs typeface="Calibri"/>
                <a:sym typeface="Calibri"/>
              </a:rPr>
              <a:t>Transformer</a:t>
            </a:r>
            <a:endParaRPr lang="pt-BR" sz="2400" i="1" dirty="0">
              <a:solidFill>
                <a:srgbClr val="040A24"/>
              </a:solidFill>
              <a:latin typeface="Calibri"/>
              <a:ea typeface="Calibri"/>
              <a:cs typeface="Calibri"/>
              <a:sym typeface="Calibri"/>
            </a:endParaRPr>
          </a:p>
          <a:p>
            <a:pPr marL="342900" marR="0" lvl="0" indent="-342900" algn="just" rtl="0">
              <a:lnSpc>
                <a:spcPct val="115000"/>
              </a:lnSpc>
              <a:spcBef>
                <a:spcPts val="1000"/>
              </a:spcBef>
              <a:spcAft>
                <a:spcPts val="0"/>
              </a:spcAft>
              <a:buFontTx/>
              <a:buChar char="-"/>
            </a:pPr>
            <a:r>
              <a:rPr lang="pt-BR" sz="2400" i="1" dirty="0">
                <a:solidFill>
                  <a:srgbClr val="040A24"/>
                </a:solidFill>
                <a:latin typeface="Calibri"/>
                <a:ea typeface="Calibri"/>
                <a:cs typeface="Calibri"/>
                <a:sym typeface="Calibri"/>
              </a:rPr>
              <a:t>GPT 1/2/3 e o aumento exponencial de dados</a:t>
            </a:r>
          </a:p>
          <a:p>
            <a:pPr marL="342900" marR="0" lvl="0" indent="-342900" algn="just" rtl="0">
              <a:lnSpc>
                <a:spcPct val="115000"/>
              </a:lnSpc>
              <a:spcBef>
                <a:spcPts val="1000"/>
              </a:spcBef>
              <a:spcAft>
                <a:spcPts val="0"/>
              </a:spcAft>
              <a:buFontTx/>
              <a:buChar char="-"/>
            </a:pPr>
            <a:r>
              <a:rPr lang="pt-BR" sz="2400" i="1" dirty="0">
                <a:solidFill>
                  <a:srgbClr val="040A24"/>
                </a:solidFill>
                <a:latin typeface="Calibri"/>
                <a:ea typeface="Calibri"/>
                <a:cs typeface="Calibri"/>
                <a:sym typeface="Calibri"/>
              </a:rPr>
              <a:t>ChatGPT (GPT 3.5 e 4)</a:t>
            </a:r>
            <a:endParaRPr lang="pt-BR" sz="2400" b="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6CC1B650-5FF6-285F-C315-778FA088D31F}"/>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i="1" dirty="0">
                <a:solidFill>
                  <a:srgbClr val="EA4E60"/>
                </a:solidFill>
                <a:latin typeface="Century Gothic"/>
                <a:ea typeface="Century Gothic"/>
                <a:cs typeface="Century Gothic"/>
                <a:sym typeface="Century Gothic"/>
              </a:rPr>
              <a:t>OpenAI &amp; GPT</a:t>
            </a:r>
            <a:endParaRPr lang="en-US" sz="4000" b="1" i="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D2BA089-1D65-A23A-30AE-B01DEC14E190}"/>
              </a:ext>
            </a:extLst>
          </p:cNvPr>
          <p:cNvSpPr>
            <a:spLocks noGrp="1"/>
          </p:cNvSpPr>
          <p:nvPr>
            <p:ph type="sldNum" idx="12"/>
          </p:nvPr>
        </p:nvSpPr>
        <p:spPr/>
        <p:txBody>
          <a:bodyPr/>
          <a:lstStyle/>
          <a:p>
            <a:r>
              <a:rPr lang="en-US"/>
              <a:t>[</a:t>
            </a:r>
            <a:fld id="{00000000-1234-1234-1234-123412341234}" type="slidenum">
              <a:rPr lang="en-US">
                <a:solidFill>
                  <a:srgbClr val="EA4E60"/>
                </a:solidFill>
              </a:rPr>
              <a:t>12</a:t>
            </a:fld>
            <a:r>
              <a:rPr lang="en-US"/>
              <a:t>]</a:t>
            </a:r>
            <a:endParaRPr lang="pt-BR"/>
          </a:p>
        </p:txBody>
      </p:sp>
      <p:pic>
        <p:nvPicPr>
          <p:cNvPr id="5" name="Imagem 3">
            <a:extLst>
              <a:ext uri="{FF2B5EF4-FFF2-40B4-BE49-F238E27FC236}">
                <a16:creationId xmlns:a16="http://schemas.microsoft.com/office/drawing/2014/main" id="{DBB4CD31-F196-28EA-3D79-C50D673715D0}"/>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74503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2049E3C4-9144-323B-C73C-774F6EA5E57C}"/>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9F8F11FC-CB41-E6D9-A857-D769CD2D6709}"/>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Parametros</a:t>
            </a:r>
            <a:r>
              <a:rPr lang="en-US" sz="4000" b="1" dirty="0">
                <a:solidFill>
                  <a:srgbClr val="EA4E60"/>
                </a:solidFill>
                <a:latin typeface="Century Gothic"/>
              </a:rPr>
              <a:t> do GPT</a:t>
            </a:r>
          </a:p>
        </p:txBody>
      </p:sp>
      <p:sp>
        <p:nvSpPr>
          <p:cNvPr id="3" name="Espaço Reservado para Número de Slide 2">
            <a:extLst>
              <a:ext uri="{FF2B5EF4-FFF2-40B4-BE49-F238E27FC236}">
                <a16:creationId xmlns:a16="http://schemas.microsoft.com/office/drawing/2014/main" id="{EB188EFB-2463-822E-D58C-8E87A53BF8AA}"/>
              </a:ext>
            </a:extLst>
          </p:cNvPr>
          <p:cNvSpPr>
            <a:spLocks noGrp="1"/>
          </p:cNvSpPr>
          <p:nvPr>
            <p:ph type="sldNum" idx="12"/>
          </p:nvPr>
        </p:nvSpPr>
        <p:spPr/>
        <p:txBody>
          <a:bodyPr/>
          <a:lstStyle/>
          <a:p>
            <a:r>
              <a:rPr lang="en-US"/>
              <a:t>[</a:t>
            </a:r>
            <a:fld id="{00000000-1234-1234-1234-123412341234}" type="slidenum">
              <a:rPr lang="en-US">
                <a:solidFill>
                  <a:srgbClr val="EA4E60"/>
                </a:solidFill>
              </a:rPr>
              <a:t>13</a:t>
            </a:fld>
            <a:r>
              <a:rPr lang="en-US"/>
              <a:t>]</a:t>
            </a:r>
            <a:endParaRPr lang="pt-BR"/>
          </a:p>
        </p:txBody>
      </p:sp>
      <p:pic>
        <p:nvPicPr>
          <p:cNvPr id="6" name="Imagem 3">
            <a:extLst>
              <a:ext uri="{FF2B5EF4-FFF2-40B4-BE49-F238E27FC236}">
                <a16:creationId xmlns:a16="http://schemas.microsoft.com/office/drawing/2014/main" id="{45F0D92E-1655-01BD-8009-8AA287214136}"/>
              </a:ext>
            </a:extLst>
          </p:cNvPr>
          <p:cNvPicPr>
            <a:picLocks noChangeAspect="1"/>
          </p:cNvPicPr>
          <p:nvPr/>
        </p:nvPicPr>
        <p:blipFill>
          <a:blip r:embed="rId3"/>
          <a:stretch>
            <a:fillRect/>
          </a:stretch>
        </p:blipFill>
        <p:spPr>
          <a:xfrm>
            <a:off x="8427350" y="150783"/>
            <a:ext cx="597049" cy="251208"/>
          </a:xfrm>
          <a:prstGeom prst="rect">
            <a:avLst/>
          </a:prstGeom>
        </p:spPr>
      </p:pic>
      <p:graphicFrame>
        <p:nvGraphicFramePr>
          <p:cNvPr id="7" name="Gráfico 6">
            <a:extLst>
              <a:ext uri="{FF2B5EF4-FFF2-40B4-BE49-F238E27FC236}">
                <a16:creationId xmlns:a16="http://schemas.microsoft.com/office/drawing/2014/main" id="{35D1ED00-158F-85E7-2BD7-6CAC5F752326}"/>
              </a:ext>
            </a:extLst>
          </p:cNvPr>
          <p:cNvGraphicFramePr/>
          <p:nvPr>
            <p:extLst>
              <p:ext uri="{D42A27DB-BD31-4B8C-83A1-F6EECF244321}">
                <p14:modId xmlns:p14="http://schemas.microsoft.com/office/powerpoint/2010/main" val="689796986"/>
              </p:ext>
            </p:extLst>
          </p:nvPr>
        </p:nvGraphicFramePr>
        <p:xfrm>
          <a:off x="723899" y="1554100"/>
          <a:ext cx="6109607" cy="31227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0867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274936E-80BB-4767-7436-363E164D4CC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DF915D3-CEF3-C956-AAB5-38741931BE9D}"/>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pt-BR" sz="2400" i="1" dirty="0">
                <a:solidFill>
                  <a:srgbClr val="040A24"/>
                </a:solidFill>
                <a:latin typeface="Calibri"/>
                <a:ea typeface="Calibri"/>
                <a:cs typeface="Calibri"/>
                <a:sym typeface="Calibri"/>
              </a:rPr>
              <a:t>GPT Fine-</a:t>
            </a:r>
            <a:r>
              <a:rPr lang="pt-BR" sz="2400" i="1" dirty="0" err="1">
                <a:solidFill>
                  <a:srgbClr val="040A24"/>
                </a:solidFill>
                <a:latin typeface="Calibri"/>
                <a:ea typeface="Calibri"/>
                <a:cs typeface="Calibri"/>
                <a:sym typeface="Calibri"/>
              </a:rPr>
              <a:t>tuned</a:t>
            </a:r>
            <a:endParaRPr lang="pt-BR" sz="2400" i="1" dirty="0">
              <a:solidFill>
                <a:srgbClr val="040A24"/>
              </a:solidFill>
              <a:latin typeface="Calibri"/>
              <a:ea typeface="Calibri"/>
              <a:cs typeface="Calibri"/>
              <a:sym typeface="Calibri"/>
            </a:endParaRP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Parceria com o </a:t>
            </a:r>
            <a:r>
              <a:rPr lang="pt-BR" sz="2400" i="1" dirty="0">
                <a:solidFill>
                  <a:srgbClr val="040A24"/>
                </a:solidFill>
                <a:latin typeface="Calibri"/>
                <a:ea typeface="Calibri"/>
                <a:cs typeface="Calibri"/>
                <a:sym typeface="Calibri"/>
              </a:rPr>
              <a:t>GitHub (Junho, 2021)</a:t>
            </a:r>
          </a:p>
          <a:p>
            <a:pPr marL="342900" marR="0" lvl="0" indent="-342900" algn="just" rtl="0">
              <a:lnSpc>
                <a:spcPct val="115000"/>
              </a:lnSpc>
              <a:spcBef>
                <a:spcPts val="1000"/>
              </a:spcBef>
              <a:spcAft>
                <a:spcPts val="0"/>
              </a:spcAft>
              <a:buFontTx/>
              <a:buChar char="-"/>
            </a:pPr>
            <a:r>
              <a:rPr lang="pt-BR" sz="2400" i="1" dirty="0">
                <a:solidFill>
                  <a:srgbClr val="040A24"/>
                </a:solidFill>
                <a:latin typeface="Calibri"/>
                <a:ea typeface="Calibri"/>
                <a:cs typeface="Calibri"/>
                <a:sym typeface="Calibri"/>
              </a:rPr>
              <a:t>Anuncio do </a:t>
            </a:r>
            <a:r>
              <a:rPr lang="pt-BR" sz="2400" i="1" dirty="0" err="1">
                <a:solidFill>
                  <a:srgbClr val="040A24"/>
                </a:solidFill>
                <a:latin typeface="Calibri"/>
                <a:ea typeface="Calibri"/>
                <a:cs typeface="Calibri"/>
                <a:sym typeface="Calibri"/>
              </a:rPr>
              <a:t>Copilot</a:t>
            </a:r>
            <a:r>
              <a:rPr lang="pt-BR" sz="2400" i="1" dirty="0">
                <a:solidFill>
                  <a:srgbClr val="040A24"/>
                </a:solidFill>
                <a:latin typeface="Calibri"/>
                <a:ea typeface="Calibri"/>
                <a:cs typeface="Calibri"/>
                <a:sym typeface="Calibri"/>
              </a:rPr>
              <a:t> Chat (Dezembro, 2023)</a:t>
            </a:r>
          </a:p>
          <a:p>
            <a:pPr marL="342900" marR="0" lvl="0" indent="-342900" algn="just" rtl="0">
              <a:lnSpc>
                <a:spcPct val="115000"/>
              </a:lnSpc>
              <a:spcBef>
                <a:spcPts val="1000"/>
              </a:spcBef>
              <a:spcAft>
                <a:spcPts val="0"/>
              </a:spcAft>
              <a:buFontTx/>
              <a:buChar char="-"/>
            </a:pPr>
            <a:endParaRPr lang="pt-BR" sz="2400" b="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DFA530D4-50FD-8D4F-F34E-4A21BEA0694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i="1" dirty="0">
                <a:solidFill>
                  <a:srgbClr val="EA4E60"/>
                </a:solidFill>
                <a:latin typeface="Century Gothic"/>
                <a:ea typeface="Century Gothic"/>
                <a:cs typeface="Century Gothic"/>
                <a:sym typeface="Century Gothic"/>
              </a:rPr>
              <a:t>Codex </a:t>
            </a:r>
            <a:r>
              <a:rPr lang="pt-BR" sz="4000" b="1" dirty="0">
                <a:solidFill>
                  <a:srgbClr val="EA4E60"/>
                </a:solidFill>
                <a:latin typeface="Century Gothic"/>
                <a:ea typeface="Century Gothic"/>
                <a:cs typeface="Century Gothic"/>
                <a:sym typeface="Century Gothic"/>
              </a:rPr>
              <a:t>até</a:t>
            </a:r>
            <a:r>
              <a:rPr lang="pt-BR" sz="4000" b="1" i="1" dirty="0">
                <a:solidFill>
                  <a:srgbClr val="EA4E60"/>
                </a:solidFill>
                <a:latin typeface="Century Gothic"/>
                <a:ea typeface="Century Gothic"/>
                <a:cs typeface="Century Gothic"/>
                <a:sym typeface="Century Gothic"/>
              </a:rPr>
              <a:t> </a:t>
            </a:r>
            <a:r>
              <a:rPr lang="pt-BR" sz="4000" b="1" i="1" dirty="0" err="1">
                <a:solidFill>
                  <a:srgbClr val="EA4E60"/>
                </a:solidFill>
                <a:latin typeface="Century Gothic"/>
                <a:ea typeface="Century Gothic"/>
                <a:cs typeface="Century Gothic"/>
                <a:sym typeface="Century Gothic"/>
              </a:rPr>
              <a:t>Copilot</a:t>
            </a:r>
            <a:endParaRPr lang="en-US" sz="4000" b="1" i="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8D371FDC-9794-15F2-CF5A-332E3CEB1614}"/>
              </a:ext>
            </a:extLst>
          </p:cNvPr>
          <p:cNvSpPr>
            <a:spLocks noGrp="1"/>
          </p:cNvSpPr>
          <p:nvPr>
            <p:ph type="sldNum" idx="12"/>
          </p:nvPr>
        </p:nvSpPr>
        <p:spPr/>
        <p:txBody>
          <a:bodyPr/>
          <a:lstStyle/>
          <a:p>
            <a:r>
              <a:rPr lang="en-US"/>
              <a:t>[</a:t>
            </a:r>
            <a:fld id="{00000000-1234-1234-1234-123412341234}" type="slidenum">
              <a:rPr lang="en-US">
                <a:solidFill>
                  <a:srgbClr val="EA4E60"/>
                </a:solidFill>
              </a:rPr>
              <a:t>14</a:t>
            </a:fld>
            <a:r>
              <a:rPr lang="en-US"/>
              <a:t>]</a:t>
            </a:r>
            <a:endParaRPr lang="pt-BR"/>
          </a:p>
        </p:txBody>
      </p:sp>
      <p:pic>
        <p:nvPicPr>
          <p:cNvPr id="5" name="Imagem 3">
            <a:extLst>
              <a:ext uri="{FF2B5EF4-FFF2-40B4-BE49-F238E27FC236}">
                <a16:creationId xmlns:a16="http://schemas.microsoft.com/office/drawing/2014/main" id="{5AD36F1A-EE52-DAEF-4154-2338E6567D15}"/>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9719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2D566801-E575-437A-00B7-7D787849CB34}"/>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C715289A-7567-6FD8-357D-9FC907894E3E}"/>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i="1" dirty="0">
                <a:solidFill>
                  <a:srgbClr val="EA4E60"/>
                </a:solidFill>
                <a:latin typeface="Century Gothic"/>
                <a:ea typeface="Century Gothic"/>
                <a:cs typeface="Century Gothic"/>
                <a:sym typeface="Century Gothic"/>
              </a:rPr>
              <a:t>Codex </a:t>
            </a:r>
            <a:r>
              <a:rPr lang="pt-BR" sz="4000" b="1" dirty="0">
                <a:solidFill>
                  <a:srgbClr val="EA4E60"/>
                </a:solidFill>
                <a:latin typeface="Century Gothic"/>
                <a:ea typeface="Century Gothic"/>
                <a:cs typeface="Century Gothic"/>
                <a:sym typeface="Century Gothic"/>
              </a:rPr>
              <a:t>até</a:t>
            </a:r>
            <a:r>
              <a:rPr lang="pt-BR" sz="4000" b="1" i="1" dirty="0">
                <a:solidFill>
                  <a:srgbClr val="EA4E60"/>
                </a:solidFill>
                <a:latin typeface="Century Gothic"/>
                <a:ea typeface="Century Gothic"/>
                <a:cs typeface="Century Gothic"/>
                <a:sym typeface="Century Gothic"/>
              </a:rPr>
              <a:t> </a:t>
            </a:r>
            <a:r>
              <a:rPr lang="pt-BR" sz="4000" b="1" i="1" dirty="0" err="1">
                <a:solidFill>
                  <a:srgbClr val="EA4E60"/>
                </a:solidFill>
                <a:latin typeface="Century Gothic"/>
                <a:ea typeface="Century Gothic"/>
                <a:cs typeface="Century Gothic"/>
                <a:sym typeface="Century Gothic"/>
              </a:rPr>
              <a:t>Copilot</a:t>
            </a:r>
            <a:endParaRPr lang="en-US" sz="4000" b="1" i="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217739D-8935-5381-752A-198FD2526906}"/>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5" name="Imagem 3">
            <a:extLst>
              <a:ext uri="{FF2B5EF4-FFF2-40B4-BE49-F238E27FC236}">
                <a16:creationId xmlns:a16="http://schemas.microsoft.com/office/drawing/2014/main" id="{D291F9EB-30FD-2A56-A7C2-95C2913E7483}"/>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3074" name="Picture 2">
            <a:extLst>
              <a:ext uri="{FF2B5EF4-FFF2-40B4-BE49-F238E27FC236}">
                <a16:creationId xmlns:a16="http://schemas.microsoft.com/office/drawing/2014/main" id="{722AFB0B-BCF3-D5C5-6ABC-A7D00342B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525" y="1481050"/>
            <a:ext cx="6210832" cy="329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779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2948046-A5AE-6199-26FE-AF8FEA801992}"/>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3A26670C-63B0-5721-11C3-B0D45365242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i="1" dirty="0">
                <a:solidFill>
                  <a:srgbClr val="EA4E60"/>
                </a:solidFill>
                <a:latin typeface="Century Gothic"/>
                <a:ea typeface="Century Gothic"/>
                <a:cs typeface="Century Gothic"/>
                <a:sym typeface="Century Gothic"/>
              </a:rPr>
              <a:t>Codex </a:t>
            </a:r>
            <a:r>
              <a:rPr lang="pt-BR" sz="4000" b="1" dirty="0">
                <a:solidFill>
                  <a:srgbClr val="EA4E60"/>
                </a:solidFill>
                <a:latin typeface="Century Gothic"/>
                <a:ea typeface="Century Gothic"/>
                <a:cs typeface="Century Gothic"/>
                <a:sym typeface="Century Gothic"/>
              </a:rPr>
              <a:t>até</a:t>
            </a:r>
            <a:r>
              <a:rPr lang="pt-BR" sz="4000" b="1" i="1" dirty="0">
                <a:solidFill>
                  <a:srgbClr val="EA4E60"/>
                </a:solidFill>
                <a:latin typeface="Century Gothic"/>
                <a:ea typeface="Century Gothic"/>
                <a:cs typeface="Century Gothic"/>
                <a:sym typeface="Century Gothic"/>
              </a:rPr>
              <a:t> </a:t>
            </a:r>
            <a:r>
              <a:rPr lang="pt-BR" sz="4000" b="1" i="1" dirty="0" err="1">
                <a:solidFill>
                  <a:srgbClr val="EA4E60"/>
                </a:solidFill>
                <a:latin typeface="Century Gothic"/>
                <a:ea typeface="Century Gothic"/>
                <a:cs typeface="Century Gothic"/>
                <a:sym typeface="Century Gothic"/>
              </a:rPr>
              <a:t>Copilot</a:t>
            </a:r>
            <a:endParaRPr lang="en-US" sz="4000" b="1" i="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3FBC2A8-71E2-7FC6-884F-96A1CEEA8AD4}"/>
              </a:ext>
            </a:extLst>
          </p:cNvPr>
          <p:cNvSpPr>
            <a:spLocks noGrp="1"/>
          </p:cNvSpPr>
          <p:nvPr>
            <p:ph type="sldNum" idx="12"/>
          </p:nvPr>
        </p:nvSpPr>
        <p:spPr/>
        <p:txBody>
          <a:bodyPr/>
          <a:lstStyle/>
          <a:p>
            <a:r>
              <a:rPr lang="en-US"/>
              <a:t>[</a:t>
            </a:r>
            <a:fld id="{00000000-1234-1234-1234-123412341234}" type="slidenum">
              <a:rPr lang="en-US">
                <a:solidFill>
                  <a:srgbClr val="EA4E60"/>
                </a:solidFill>
              </a:rPr>
              <a:t>16</a:t>
            </a:fld>
            <a:r>
              <a:rPr lang="en-US"/>
              <a:t>]</a:t>
            </a:r>
            <a:endParaRPr lang="pt-BR"/>
          </a:p>
        </p:txBody>
      </p:sp>
      <p:pic>
        <p:nvPicPr>
          <p:cNvPr id="5" name="Imagem 3">
            <a:extLst>
              <a:ext uri="{FF2B5EF4-FFF2-40B4-BE49-F238E27FC236}">
                <a16:creationId xmlns:a16="http://schemas.microsoft.com/office/drawing/2014/main" id="{E29EACD5-159E-8676-AACD-08D2D0B1C393}"/>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2050" name="Picture 2">
            <a:extLst>
              <a:ext uri="{FF2B5EF4-FFF2-40B4-BE49-F238E27FC236}">
                <a16:creationId xmlns:a16="http://schemas.microsoft.com/office/drawing/2014/main" id="{6C50E26D-311F-0392-0CF4-C134F672E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574" y="1481050"/>
            <a:ext cx="6296425" cy="334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36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083AADB-A27E-EE69-6F32-0A8895E9F771}"/>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9957D5DD-D349-3680-B977-F86C658E0A78}"/>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Veja como sempre temos passos para chegar, aqui. </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Menos </a:t>
            </a:r>
            <a:r>
              <a:rPr lang="pt-BR" sz="2400" i="1" dirty="0">
                <a:solidFill>
                  <a:srgbClr val="040A24"/>
                </a:solidFill>
                <a:latin typeface="Calibri"/>
                <a:ea typeface="Calibri"/>
                <a:cs typeface="Calibri"/>
                <a:sym typeface="Calibri"/>
              </a:rPr>
              <a:t>Magic </a:t>
            </a:r>
            <a:r>
              <a:rPr lang="pt-BR" sz="2400" i="1" dirty="0" err="1">
                <a:solidFill>
                  <a:srgbClr val="040A24"/>
                </a:solidFill>
                <a:latin typeface="Calibri"/>
                <a:ea typeface="Calibri"/>
                <a:cs typeface="Calibri"/>
                <a:sym typeface="Calibri"/>
              </a:rPr>
              <a:t>Thinking</a:t>
            </a:r>
            <a:r>
              <a:rPr lang="pt-BR" sz="2400" dirty="0">
                <a:solidFill>
                  <a:srgbClr val="040A24"/>
                </a:solidFill>
                <a:latin typeface="Calibri"/>
                <a:ea typeface="Calibri"/>
                <a:cs typeface="Calibri"/>
                <a:sym typeface="Calibri"/>
              </a:rPr>
              <a:t>, Mais ação</a:t>
            </a:r>
          </a:p>
        </p:txBody>
      </p:sp>
      <p:sp>
        <p:nvSpPr>
          <p:cNvPr id="204" name="Google Shape;204;g109ffa863cd_0_328">
            <a:extLst>
              <a:ext uri="{FF2B5EF4-FFF2-40B4-BE49-F238E27FC236}">
                <a16:creationId xmlns:a16="http://schemas.microsoft.com/office/drawing/2014/main" id="{C60B7CCF-CC6D-9738-90F4-3D43159CA989}"/>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i="1" dirty="0">
                <a:solidFill>
                  <a:srgbClr val="EA4E60"/>
                </a:solidFill>
                <a:latin typeface="Century Gothic"/>
                <a:ea typeface="Century Gothic"/>
                <a:cs typeface="Century Gothic"/>
                <a:sym typeface="Century Gothic"/>
              </a:rPr>
              <a:t>Nada em Software é Milagre</a:t>
            </a:r>
            <a:endParaRPr lang="en-US" sz="4000" b="1" i="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4DD9F65-162C-962E-BFF1-A46C6C974F1C}"/>
              </a:ext>
            </a:extLst>
          </p:cNvPr>
          <p:cNvSpPr>
            <a:spLocks noGrp="1"/>
          </p:cNvSpPr>
          <p:nvPr>
            <p:ph type="sldNum" idx="12"/>
          </p:nvPr>
        </p:nvSpPr>
        <p:spPr/>
        <p:txBody>
          <a:bodyPr/>
          <a:lstStyle/>
          <a:p>
            <a:r>
              <a:rPr lang="en-US"/>
              <a:t>[</a:t>
            </a:r>
            <a:fld id="{00000000-1234-1234-1234-123412341234}" type="slidenum">
              <a:rPr lang="en-US">
                <a:solidFill>
                  <a:srgbClr val="EA4E60"/>
                </a:solidFill>
              </a:rPr>
              <a:t>17</a:t>
            </a:fld>
            <a:r>
              <a:rPr lang="en-US"/>
              <a:t>]</a:t>
            </a:r>
            <a:endParaRPr lang="pt-BR"/>
          </a:p>
        </p:txBody>
      </p:sp>
      <p:pic>
        <p:nvPicPr>
          <p:cNvPr id="5" name="Imagem 3">
            <a:extLst>
              <a:ext uri="{FF2B5EF4-FFF2-40B4-BE49-F238E27FC236}">
                <a16:creationId xmlns:a16="http://schemas.microsoft.com/office/drawing/2014/main" id="{4FB42529-38B6-7AB2-B499-5142BCF3C7A1}"/>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85134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B7ADE21F-7D39-2FC1-6839-156EB13FAD05}"/>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9015524F-B63C-8E89-0E64-0E16722A864E}"/>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https://github.com/features/copilot/</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4"/>
              </a:rPr>
              <a:t>https://github.blog/news-insights/product-news/introducing-github-copilot-ai-pair-programmer/</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5"/>
              </a:rPr>
              <a:t>https://openai.com/index/language-unsupervised/</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6"/>
              </a:rPr>
              <a:t>https://arxiv.org/abs/1706.03762</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C59D0AA9-FB57-8A4C-9C75-F539F265A23A}"/>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2234DAE3-B389-C830-B063-1BCAFF587B3C}"/>
              </a:ext>
            </a:extLst>
          </p:cNvPr>
          <p:cNvSpPr>
            <a:spLocks noGrp="1"/>
          </p:cNvSpPr>
          <p:nvPr>
            <p:ph type="sldNum" idx="12"/>
          </p:nvPr>
        </p:nvSpPr>
        <p:spPr/>
        <p:txBody>
          <a:bodyPr/>
          <a:lstStyle/>
          <a:p>
            <a:r>
              <a:rPr lang="en-US"/>
              <a:t>[</a:t>
            </a:r>
            <a:fld id="{00000000-1234-1234-1234-123412341234}" type="slidenum">
              <a:rPr lang="en-US">
                <a:solidFill>
                  <a:srgbClr val="EA4E60"/>
                </a:solidFill>
              </a:rPr>
              <a:t>18</a:t>
            </a:fld>
            <a:r>
              <a:rPr lang="en-US"/>
              <a:t>]</a:t>
            </a:r>
            <a:endParaRPr lang="pt-BR"/>
          </a:p>
        </p:txBody>
      </p:sp>
      <p:pic>
        <p:nvPicPr>
          <p:cNvPr id="5" name="Imagem 3">
            <a:extLst>
              <a:ext uri="{FF2B5EF4-FFF2-40B4-BE49-F238E27FC236}">
                <a16:creationId xmlns:a16="http://schemas.microsoft.com/office/drawing/2014/main" id="{125218F6-09D6-B1FB-206B-EEC59DC27C32}"/>
              </a:ext>
            </a:extLst>
          </p:cNvPr>
          <p:cNvPicPr>
            <a:picLocks noChangeAspect="1"/>
          </p:cNvPicPr>
          <p:nvPr/>
        </p:nvPicPr>
        <p:blipFill>
          <a:blip r:embed="rId7"/>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85311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8C8071EC-16C1-E27F-39F0-0021A763A265}"/>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6D2F6200-87FB-BC71-8A61-DAEC4F0C3F16}"/>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a:solidFill>
                  <a:srgbClr val="A5A5A5"/>
                </a:solidFill>
                <a:latin typeface="Calibri"/>
                <a:ea typeface="Calibri"/>
                <a:cs typeface="Calibri"/>
              </a:rPr>
              <a:t>O quê é o GitHub Copilot?</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AEE65DEF-7A8A-4A45-A5AA-EFCE99CEB85F}"/>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Definições</a:t>
            </a:r>
            <a:r>
              <a:rPr lang="en-US" sz="4000" b="1" dirty="0">
                <a:solidFill>
                  <a:srgbClr val="EA4E60"/>
                </a:solidFill>
                <a:latin typeface="Century Gothic"/>
                <a:ea typeface="Century Gothic"/>
                <a:cs typeface="Century Gothic"/>
                <a:sym typeface="Century Gothic"/>
              </a:rPr>
              <a:t> do GitHub Copilot</a:t>
            </a:r>
            <a:endParaRPr lang="en-US"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D80F39B0-36B6-25BC-B865-2BADC458B000}"/>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5" name="Imagem 4">
            <a:extLst>
              <a:ext uri="{FF2B5EF4-FFF2-40B4-BE49-F238E27FC236}">
                <a16:creationId xmlns:a16="http://schemas.microsoft.com/office/drawing/2014/main" id="{42788682-6910-9BB9-032D-622F382F69C6}"/>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20296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879C03-3BE3-9DAC-B5A4-99B904982349}"/>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C9EB695C-928D-0917-B8E9-5B39C34B162A}"/>
              </a:ext>
            </a:extLst>
          </p:cNvPr>
          <p:cNvSpPr txBox="1"/>
          <p:nvPr/>
        </p:nvSpPr>
        <p:spPr>
          <a:xfrm>
            <a:off x="565525" y="1501886"/>
            <a:ext cx="7984551" cy="3103935"/>
          </a:xfrm>
          <a:prstGeom prst="rect">
            <a:avLst/>
          </a:prstGeom>
          <a:noFill/>
          <a:ln>
            <a:noFill/>
          </a:ln>
        </p:spPr>
        <p:txBody>
          <a:bodyPr spcFirstLastPara="1" wrap="square" lIns="91425" tIns="91425" rIns="91425" bIns="91425" anchor="ctr" anchorCtr="0">
            <a:noAutofit/>
          </a:bodyPr>
          <a:lstStyle/>
          <a:p>
            <a:pPr>
              <a:buSzPts val="1600"/>
              <a:buFont typeface="Arial"/>
              <a:buChar char="•"/>
            </a:pPr>
            <a:r>
              <a:rPr lang="en-US" sz="2400" dirty="0">
                <a:latin typeface="Calibri"/>
              </a:rPr>
              <a:t> </a:t>
            </a:r>
            <a:r>
              <a:rPr lang="en-US" sz="2400" dirty="0" err="1">
                <a:latin typeface="Calibri"/>
              </a:rPr>
              <a:t>Já</a:t>
            </a:r>
            <a:r>
              <a:rPr lang="en-US" sz="2400" dirty="0">
                <a:latin typeface="Calibri"/>
              </a:rPr>
              <a:t> </a:t>
            </a:r>
            <a:r>
              <a:rPr lang="en-US" sz="2400" dirty="0" err="1">
                <a:latin typeface="Calibri"/>
              </a:rPr>
              <a:t>trabalhei</a:t>
            </a:r>
            <a:r>
              <a:rPr lang="en-US" sz="2400" dirty="0">
                <a:latin typeface="Calibri"/>
              </a:rPr>
              <a:t> de um </a:t>
            </a:r>
            <a:r>
              <a:rPr lang="en-US" sz="2400" dirty="0" err="1">
                <a:latin typeface="Calibri"/>
              </a:rPr>
              <a:t>pouco</a:t>
            </a:r>
            <a:r>
              <a:rPr lang="en-US" sz="2400" dirty="0">
                <a:latin typeface="Calibri"/>
              </a:rPr>
              <a:t> de </a:t>
            </a:r>
            <a:r>
              <a:rPr lang="en-US" sz="2400" dirty="0" err="1">
                <a:latin typeface="Calibri"/>
              </a:rPr>
              <a:t>tudo</a:t>
            </a:r>
            <a:r>
              <a:rPr lang="en-US" sz="2400" dirty="0">
                <a:latin typeface="Calibri"/>
              </a:rPr>
              <a:t> </a:t>
            </a:r>
            <a:r>
              <a:rPr lang="en-US" sz="2400" dirty="0" err="1">
                <a:latin typeface="Calibri"/>
              </a:rPr>
              <a:t>nesse</a:t>
            </a:r>
            <a:r>
              <a:rPr lang="en-US" sz="2400" dirty="0">
                <a:latin typeface="Calibri"/>
              </a:rPr>
              <a:t> </a:t>
            </a:r>
            <a:r>
              <a:rPr lang="en-US" sz="2400" dirty="0" err="1">
                <a:latin typeface="Calibri"/>
              </a:rPr>
              <a:t>mundão</a:t>
            </a:r>
            <a:r>
              <a:rPr lang="en-US" sz="2400" dirty="0">
                <a:latin typeface="Calibri"/>
              </a:rPr>
              <a:t> de TI</a:t>
            </a:r>
          </a:p>
          <a:p>
            <a:pPr>
              <a:buSzPts val="1600"/>
              <a:buFont typeface="Arial"/>
              <a:buChar char="•"/>
            </a:pP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Hoje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trabalho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Microsoft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um Cloud Advocate/Technical Program Manager</a:t>
            </a:r>
          </a:p>
          <a:p>
            <a:pPr>
              <a:buSzPts val="1600"/>
              <a:buFont typeface="Arial"/>
              <a:buChar char="•"/>
            </a:pPr>
            <a:r>
              <a:rPr lang="en-US" sz="2400" dirty="0">
                <a:solidFill>
                  <a:srgbClr val="040A24"/>
                </a:solidFill>
                <a:latin typeface="Calibri"/>
                <a:ea typeface="Calibri"/>
                <a:cs typeface="Calibri"/>
              </a:rPr>
              <a:t> Amo </a:t>
            </a:r>
            <a:r>
              <a:rPr lang="en-US" sz="2400" dirty="0" err="1">
                <a:solidFill>
                  <a:srgbClr val="040A24"/>
                </a:solidFill>
                <a:latin typeface="Calibri"/>
                <a:ea typeface="Calibri"/>
                <a:cs typeface="Calibri"/>
              </a:rPr>
              <a:t>aprender</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ensinar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pessoas</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poderem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a:t>
            </a:r>
          </a:p>
        </p:txBody>
      </p:sp>
      <p:sp>
        <p:nvSpPr>
          <p:cNvPr id="169" name="Google Shape;169;p3">
            <a:extLst>
              <a:ext uri="{FF2B5EF4-FFF2-40B4-BE49-F238E27FC236}">
                <a16:creationId xmlns:a16="http://schemas.microsoft.com/office/drawing/2014/main" id="{C60E661B-5E9E-82C4-FF69-9FE471B8FE7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err="1">
                <a:solidFill>
                  <a:srgbClr val="EA4E60"/>
                </a:solidFill>
                <a:latin typeface="Century Gothic"/>
                <a:sym typeface="Century Gothic"/>
              </a:rPr>
              <a:t>Sobre</a:t>
            </a:r>
            <a:r>
              <a:rPr lang="en-US" sz="4000" b="1">
                <a:solidFill>
                  <a:srgbClr val="EA4E60"/>
                </a:solidFill>
                <a:latin typeface="Century Gothic"/>
                <a:sym typeface="Century Gothic"/>
              </a:rPr>
              <a:t> </a:t>
            </a:r>
            <a:r>
              <a:rPr lang="en-US" sz="4000" b="1" err="1">
                <a:solidFill>
                  <a:srgbClr val="EA4E60"/>
                </a:solidFill>
                <a:latin typeface="Century Gothic"/>
                <a:sym typeface="Century Gothic"/>
              </a:rPr>
              <a:t>mim</a:t>
            </a:r>
            <a:endParaRPr lang="pt-BR" err="1"/>
          </a:p>
        </p:txBody>
      </p:sp>
      <p:sp>
        <p:nvSpPr>
          <p:cNvPr id="3" name="Espaço Reservado para Número de Slide 2">
            <a:extLst>
              <a:ext uri="{FF2B5EF4-FFF2-40B4-BE49-F238E27FC236}">
                <a16:creationId xmlns:a16="http://schemas.microsoft.com/office/drawing/2014/main" id="{7F7D7D3A-13E3-34A3-BA20-638B949701B1}"/>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BB807833-28F1-8F00-CD15-B6734FC80C7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2123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280DCFE6-1F40-12D4-9C70-326737EB2181}"/>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3B54BF3-D2C3-4D98-2B44-9FB9F327CEA4}"/>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Da documentação do GitHub:</a:t>
            </a:r>
          </a:p>
          <a:p>
            <a:pPr algn="just">
              <a:lnSpc>
                <a:spcPct val="115000"/>
              </a:lnSpc>
              <a:spcBef>
                <a:spcPts val="1000"/>
              </a:spcBef>
            </a:pPr>
            <a:r>
              <a:rPr lang="pt-BR" sz="1600" b="0" i="0" u="none" strike="noStrike" cap="none" dirty="0">
                <a:solidFill>
                  <a:srgbClr val="040A24"/>
                </a:solidFill>
                <a:latin typeface="Calibri"/>
                <a:ea typeface="Calibri"/>
                <a:cs typeface="Calibri"/>
                <a:sym typeface="Calibri"/>
              </a:rPr>
              <a:t>“</a:t>
            </a:r>
            <a:r>
              <a:rPr lang="en-US" sz="2400" dirty="0">
                <a:latin typeface="+mn-lt"/>
              </a:rPr>
              <a:t>GitHub Copilot is an AI coding assistant that helps you write code faster and with less effort, allowing you to focus more energy on problem solving and collaboration.</a:t>
            </a:r>
            <a:r>
              <a:rPr lang="pt-BR" sz="1600" dirty="0">
                <a:solidFill>
                  <a:srgbClr val="040A24"/>
                </a:solidFill>
                <a:latin typeface="Calibri"/>
                <a:ea typeface="Calibri"/>
                <a:cs typeface="Calibri"/>
                <a:sym typeface="Calibri"/>
              </a:rPr>
              <a:t>”</a:t>
            </a:r>
            <a:endParaRPr lang="en-US" sz="2000" dirty="0"/>
          </a:p>
        </p:txBody>
      </p:sp>
      <p:sp>
        <p:nvSpPr>
          <p:cNvPr id="204" name="Google Shape;204;g109ffa863cd_0_328">
            <a:extLst>
              <a:ext uri="{FF2B5EF4-FFF2-40B4-BE49-F238E27FC236}">
                <a16:creationId xmlns:a16="http://schemas.microsoft.com/office/drawing/2014/main" id="{C7D91AD2-3288-6118-2DB6-9563DE0C7A8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é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5345F8C-FD79-9635-07F1-EDA95AB3ADA5}"/>
              </a:ext>
            </a:extLst>
          </p:cNvPr>
          <p:cNvSpPr>
            <a:spLocks noGrp="1"/>
          </p:cNvSpPr>
          <p:nvPr>
            <p:ph type="sldNum" idx="12"/>
          </p:nvPr>
        </p:nvSpPr>
        <p:spPr/>
        <p:txBody>
          <a:bodyPr/>
          <a:lstStyle/>
          <a:p>
            <a:r>
              <a:rPr lang="en-US"/>
              <a:t>[</a:t>
            </a:r>
            <a:fld id="{00000000-1234-1234-1234-123412341234}" type="slidenum">
              <a:rPr lang="en-US">
                <a:solidFill>
                  <a:srgbClr val="EA4E60"/>
                </a:solidFill>
              </a:rPr>
              <a:t>20</a:t>
            </a:fld>
            <a:r>
              <a:rPr lang="en-US"/>
              <a:t>]</a:t>
            </a:r>
            <a:endParaRPr lang="pt-BR"/>
          </a:p>
        </p:txBody>
      </p:sp>
      <p:pic>
        <p:nvPicPr>
          <p:cNvPr id="5" name="Imagem 3">
            <a:extLst>
              <a:ext uri="{FF2B5EF4-FFF2-40B4-BE49-F238E27FC236}">
                <a16:creationId xmlns:a16="http://schemas.microsoft.com/office/drawing/2014/main" id="{56B4EA3E-9024-2CD6-6FE2-B5E818629CCB}"/>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9637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DC0BE28B-05A8-6D6B-2276-FB1F9A1048FF}"/>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431BF058-B820-F046-7A67-64BBEF45F881}"/>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Em sumário, um facilitador de código!</a:t>
            </a:r>
            <a:endParaRPr lang="en-US" sz="2000" dirty="0"/>
          </a:p>
        </p:txBody>
      </p:sp>
      <p:sp>
        <p:nvSpPr>
          <p:cNvPr id="204" name="Google Shape;204;g109ffa863cd_0_328">
            <a:extLst>
              <a:ext uri="{FF2B5EF4-FFF2-40B4-BE49-F238E27FC236}">
                <a16:creationId xmlns:a16="http://schemas.microsoft.com/office/drawing/2014/main" id="{777F3035-BBA2-7D16-4A5B-94BE8E3D93F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é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B3052A7-8606-F525-980B-4FC4E223DBDD}"/>
              </a:ext>
            </a:extLst>
          </p:cNvPr>
          <p:cNvSpPr>
            <a:spLocks noGrp="1"/>
          </p:cNvSpPr>
          <p:nvPr>
            <p:ph type="sldNum" idx="12"/>
          </p:nvPr>
        </p:nvSpPr>
        <p:spPr/>
        <p:txBody>
          <a:bodyPr/>
          <a:lstStyle/>
          <a:p>
            <a:r>
              <a:rPr lang="en-US"/>
              <a:t>[</a:t>
            </a:r>
            <a:fld id="{00000000-1234-1234-1234-123412341234}" type="slidenum">
              <a:rPr lang="en-US">
                <a:solidFill>
                  <a:srgbClr val="EA4E60"/>
                </a:solidFill>
              </a:rPr>
              <a:t>21</a:t>
            </a:fld>
            <a:r>
              <a:rPr lang="en-US"/>
              <a:t>]</a:t>
            </a:r>
            <a:endParaRPr lang="pt-BR"/>
          </a:p>
        </p:txBody>
      </p:sp>
      <p:pic>
        <p:nvPicPr>
          <p:cNvPr id="5" name="Imagem 3">
            <a:extLst>
              <a:ext uri="{FF2B5EF4-FFF2-40B4-BE49-F238E27FC236}">
                <a16:creationId xmlns:a16="http://schemas.microsoft.com/office/drawing/2014/main" id="{EF06159D-E52B-FF50-0036-1555758A6A8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572325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EA7C2BD0-0E2D-4BE7-594D-BCECE9076999}"/>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29049E7B-9198-E835-7D82-3A70A681E03E}"/>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Programador automático, tomador de decisão. </a:t>
            </a:r>
            <a:endParaRPr lang="en-US" sz="2000" dirty="0"/>
          </a:p>
        </p:txBody>
      </p:sp>
      <p:sp>
        <p:nvSpPr>
          <p:cNvPr id="204" name="Google Shape;204;g109ffa863cd_0_328">
            <a:extLst>
              <a:ext uri="{FF2B5EF4-FFF2-40B4-BE49-F238E27FC236}">
                <a16:creationId xmlns:a16="http://schemas.microsoft.com/office/drawing/2014/main" id="{BC871AE2-373C-AE76-D87F-A8D6CB4F7CAF}"/>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não</a:t>
            </a:r>
            <a:r>
              <a:rPr lang="en-US" sz="4000" b="1" dirty="0">
                <a:solidFill>
                  <a:srgbClr val="EA4E60"/>
                </a:solidFill>
                <a:latin typeface="Century Gothic"/>
                <a:ea typeface="Century Gothic"/>
                <a:cs typeface="Century Gothic"/>
                <a:sym typeface="Century Gothic"/>
              </a:rPr>
              <a:t> é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DF781B8-E9C6-A5E5-BAF8-D18AACA3CC8C}"/>
              </a:ext>
            </a:extLst>
          </p:cNvPr>
          <p:cNvSpPr>
            <a:spLocks noGrp="1"/>
          </p:cNvSpPr>
          <p:nvPr>
            <p:ph type="sldNum" idx="12"/>
          </p:nvPr>
        </p:nvSpPr>
        <p:spPr/>
        <p:txBody>
          <a:bodyPr/>
          <a:lstStyle/>
          <a:p>
            <a:r>
              <a:rPr lang="en-US"/>
              <a:t>[</a:t>
            </a:r>
            <a:fld id="{00000000-1234-1234-1234-123412341234}" type="slidenum">
              <a:rPr lang="en-US">
                <a:solidFill>
                  <a:srgbClr val="EA4E60"/>
                </a:solidFill>
              </a:rPr>
              <a:t>22</a:t>
            </a:fld>
            <a:r>
              <a:rPr lang="en-US"/>
              <a:t>]</a:t>
            </a:r>
            <a:endParaRPr lang="pt-BR"/>
          </a:p>
        </p:txBody>
      </p:sp>
      <p:pic>
        <p:nvPicPr>
          <p:cNvPr id="5" name="Imagem 3">
            <a:extLst>
              <a:ext uri="{FF2B5EF4-FFF2-40B4-BE49-F238E27FC236}">
                <a16:creationId xmlns:a16="http://schemas.microsoft.com/office/drawing/2014/main" id="{79BA0F33-64D3-B631-9DAD-DEAF078F6338}"/>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198099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BFA1EC2A-F349-C7A6-5E9E-15BF50BE54E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2F47C788-9CC7-F9B1-E439-C9F528F3AFC1}"/>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Lembra da aula anterior do histórico do GH </a:t>
            </a:r>
            <a:r>
              <a:rPr lang="pt-BR" sz="2400" dirty="0" err="1">
                <a:solidFill>
                  <a:srgbClr val="040A24"/>
                </a:solidFill>
                <a:latin typeface="Calibri"/>
                <a:ea typeface="Calibri"/>
                <a:cs typeface="Calibri"/>
                <a:sym typeface="Calibri"/>
              </a:rPr>
              <a:t>Copilot</a:t>
            </a:r>
            <a:r>
              <a:rPr lang="pt-BR" sz="2400" dirty="0">
                <a:solidFill>
                  <a:srgbClr val="040A24"/>
                </a:solidFill>
                <a:latin typeface="Calibri"/>
                <a:ea typeface="Calibri"/>
                <a:cs typeface="Calibri"/>
                <a:sym typeface="Calibri"/>
              </a:rPr>
              <a:t>? </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Vamos analisar um pouco mais fundo sobre isso</a:t>
            </a:r>
            <a:endParaRPr lang="en-US" sz="2000" dirty="0"/>
          </a:p>
        </p:txBody>
      </p:sp>
      <p:sp>
        <p:nvSpPr>
          <p:cNvPr id="204" name="Google Shape;204;g109ffa863cd_0_328">
            <a:extLst>
              <a:ext uri="{FF2B5EF4-FFF2-40B4-BE49-F238E27FC236}">
                <a16:creationId xmlns:a16="http://schemas.microsoft.com/office/drawing/2014/main" id="{CA0D2636-EA39-1FCD-D78F-264BCC66CA0D}"/>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A8B0586-4191-59E5-1337-CE94AD2F86C6}"/>
              </a:ext>
            </a:extLst>
          </p:cNvPr>
          <p:cNvSpPr>
            <a:spLocks noGrp="1"/>
          </p:cNvSpPr>
          <p:nvPr>
            <p:ph type="sldNum" idx="12"/>
          </p:nvPr>
        </p:nvSpPr>
        <p:spPr/>
        <p:txBody>
          <a:bodyPr/>
          <a:lstStyle/>
          <a:p>
            <a:r>
              <a:rPr lang="en-US"/>
              <a:t>[</a:t>
            </a:r>
            <a:fld id="{00000000-1234-1234-1234-123412341234}" type="slidenum">
              <a:rPr lang="en-US">
                <a:solidFill>
                  <a:srgbClr val="EA4E60"/>
                </a:solidFill>
              </a:rPr>
              <a:t>23</a:t>
            </a:fld>
            <a:r>
              <a:rPr lang="en-US"/>
              <a:t>]</a:t>
            </a:r>
            <a:endParaRPr lang="pt-BR"/>
          </a:p>
        </p:txBody>
      </p:sp>
      <p:pic>
        <p:nvPicPr>
          <p:cNvPr id="5" name="Imagem 3">
            <a:extLst>
              <a:ext uri="{FF2B5EF4-FFF2-40B4-BE49-F238E27FC236}">
                <a16:creationId xmlns:a16="http://schemas.microsoft.com/office/drawing/2014/main" id="{35E777FF-BC3A-F15C-DFEE-636CC8377E2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033291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C27D78E-7935-05E7-A5AB-D1F7FCD46F3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E12DEF1F-455B-4B27-5A88-5565CF9D23C3}"/>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De token em token!</a:t>
            </a:r>
            <a:endParaRPr lang="en-US" sz="2000" dirty="0"/>
          </a:p>
        </p:txBody>
      </p:sp>
      <p:sp>
        <p:nvSpPr>
          <p:cNvPr id="204" name="Google Shape;204;g109ffa863cd_0_328">
            <a:extLst>
              <a:ext uri="{FF2B5EF4-FFF2-40B4-BE49-F238E27FC236}">
                <a16:creationId xmlns:a16="http://schemas.microsoft.com/office/drawing/2014/main" id="{AC0F4688-D88E-1D72-48CD-458503540CC4}"/>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6734E2B-CDE6-C045-3CF7-674CE76F4931}"/>
              </a:ext>
            </a:extLst>
          </p:cNvPr>
          <p:cNvSpPr>
            <a:spLocks noGrp="1"/>
          </p:cNvSpPr>
          <p:nvPr>
            <p:ph type="sldNum" idx="12"/>
          </p:nvPr>
        </p:nvSpPr>
        <p:spPr/>
        <p:txBody>
          <a:bodyPr/>
          <a:lstStyle/>
          <a:p>
            <a:r>
              <a:rPr lang="en-US"/>
              <a:t>[</a:t>
            </a:r>
            <a:fld id="{00000000-1234-1234-1234-123412341234}" type="slidenum">
              <a:rPr lang="en-US">
                <a:solidFill>
                  <a:srgbClr val="EA4E60"/>
                </a:solidFill>
              </a:rPr>
              <a:t>24</a:t>
            </a:fld>
            <a:r>
              <a:rPr lang="en-US"/>
              <a:t>]</a:t>
            </a:r>
            <a:endParaRPr lang="pt-BR"/>
          </a:p>
        </p:txBody>
      </p:sp>
      <p:pic>
        <p:nvPicPr>
          <p:cNvPr id="5" name="Imagem 3">
            <a:extLst>
              <a:ext uri="{FF2B5EF4-FFF2-40B4-BE49-F238E27FC236}">
                <a16:creationId xmlns:a16="http://schemas.microsoft.com/office/drawing/2014/main" id="{DE805621-40BC-AF6F-4906-1D1823C589E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056436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16997370-8996-C8D3-BFB2-012533C85B17}"/>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CECCF0B5-3371-E0F9-DF0A-3F9F57B7B111}"/>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Vamos analisar essa função</a:t>
            </a:r>
          </a:p>
          <a:p>
            <a:pPr marL="0" marR="0" lvl="0" indent="0" algn="just" rtl="0">
              <a:lnSpc>
                <a:spcPct val="115000"/>
              </a:lnSpc>
              <a:spcBef>
                <a:spcPts val="1000"/>
              </a:spcBef>
              <a:spcAft>
                <a:spcPts val="0"/>
              </a:spcAft>
              <a:buNone/>
            </a:pPr>
            <a:r>
              <a:rPr lang="en-US" sz="2000" dirty="0">
                <a:solidFill>
                  <a:srgbClr val="040A24"/>
                </a:solidFill>
                <a:latin typeface="Calibri"/>
                <a:ea typeface="Calibri"/>
                <a:cs typeface="Calibri"/>
                <a:sym typeface="Calibri"/>
              </a:rPr>
              <a:t>def </a:t>
            </a:r>
            <a:r>
              <a:rPr lang="en-US" sz="2000" dirty="0" err="1">
                <a:solidFill>
                  <a:srgbClr val="040A24"/>
                </a:solidFill>
                <a:latin typeface="Calibri"/>
                <a:ea typeface="Calibri"/>
                <a:cs typeface="Calibri"/>
                <a:sym typeface="Calibri"/>
              </a:rPr>
              <a:t>hello_world</a:t>
            </a:r>
            <a:r>
              <a:rPr lang="en-US" sz="2000" dirty="0">
                <a:solidFill>
                  <a:srgbClr val="040A24"/>
                </a:solidFill>
                <a:latin typeface="Calibri"/>
                <a:ea typeface="Calibri"/>
                <a:cs typeface="Calibri"/>
                <a:sym typeface="Calibri"/>
              </a:rPr>
              <a:t>():</a:t>
            </a:r>
          </a:p>
          <a:p>
            <a:pPr marL="0" marR="0" lvl="0" indent="0" algn="just" rtl="0">
              <a:lnSpc>
                <a:spcPct val="115000"/>
              </a:lnSpc>
              <a:spcBef>
                <a:spcPts val="1000"/>
              </a:spcBef>
              <a:spcAft>
                <a:spcPts val="0"/>
              </a:spcAft>
              <a:buNone/>
            </a:pPr>
            <a:r>
              <a:rPr lang="en-US" sz="2000" dirty="0">
                <a:solidFill>
                  <a:srgbClr val="040A24"/>
                </a:solidFill>
                <a:latin typeface="Calibri"/>
                <a:ea typeface="Calibri"/>
                <a:cs typeface="Calibri"/>
                <a:sym typeface="Calibri"/>
              </a:rPr>
              <a:t>	print (“Hello World”)</a:t>
            </a:r>
            <a:endParaRPr lang="pt-BR"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CF0AB7C1-6C41-A0C6-ABDB-C04335E43474}"/>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45A18EC-6DB8-CE8B-58C3-7D3D6494893E}"/>
              </a:ext>
            </a:extLst>
          </p:cNvPr>
          <p:cNvSpPr>
            <a:spLocks noGrp="1"/>
          </p:cNvSpPr>
          <p:nvPr>
            <p:ph type="sldNum" idx="12"/>
          </p:nvPr>
        </p:nvSpPr>
        <p:spPr/>
        <p:txBody>
          <a:bodyPr/>
          <a:lstStyle/>
          <a:p>
            <a:r>
              <a:rPr lang="en-US"/>
              <a:t>[</a:t>
            </a:r>
            <a:fld id="{00000000-1234-1234-1234-123412341234}" type="slidenum">
              <a:rPr lang="en-US">
                <a:solidFill>
                  <a:srgbClr val="EA4E60"/>
                </a:solidFill>
              </a:rPr>
              <a:t>25</a:t>
            </a:fld>
            <a:r>
              <a:rPr lang="en-US"/>
              <a:t>]</a:t>
            </a:r>
            <a:endParaRPr lang="pt-BR"/>
          </a:p>
        </p:txBody>
      </p:sp>
      <p:pic>
        <p:nvPicPr>
          <p:cNvPr id="5" name="Imagem 3">
            <a:extLst>
              <a:ext uri="{FF2B5EF4-FFF2-40B4-BE49-F238E27FC236}">
                <a16:creationId xmlns:a16="http://schemas.microsoft.com/office/drawing/2014/main" id="{A0D9357F-5B62-41A0-7232-D0FAE2FE7FE6}"/>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59061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F0D55D75-EF31-7F39-9083-5F385418AD39}"/>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F30C9EC5-5A08-CF25-18F4-9E89EE3B366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2063BCEF-A045-8C6F-CAE1-C3613FA91275}"/>
              </a:ext>
            </a:extLst>
          </p:cNvPr>
          <p:cNvSpPr>
            <a:spLocks noGrp="1"/>
          </p:cNvSpPr>
          <p:nvPr>
            <p:ph type="sldNum" idx="12"/>
          </p:nvPr>
        </p:nvSpPr>
        <p:spPr/>
        <p:txBody>
          <a:bodyPr/>
          <a:lstStyle/>
          <a:p>
            <a:r>
              <a:rPr lang="en-US"/>
              <a:t>[</a:t>
            </a:r>
            <a:fld id="{00000000-1234-1234-1234-123412341234}" type="slidenum">
              <a:rPr lang="en-US">
                <a:solidFill>
                  <a:srgbClr val="EA4E60"/>
                </a:solidFill>
              </a:rPr>
              <a:t>26</a:t>
            </a:fld>
            <a:r>
              <a:rPr lang="en-US"/>
              <a:t>]</a:t>
            </a:r>
            <a:endParaRPr lang="pt-BR"/>
          </a:p>
        </p:txBody>
      </p:sp>
      <p:pic>
        <p:nvPicPr>
          <p:cNvPr id="5" name="Imagem 3">
            <a:extLst>
              <a:ext uri="{FF2B5EF4-FFF2-40B4-BE49-F238E27FC236}">
                <a16:creationId xmlns:a16="http://schemas.microsoft.com/office/drawing/2014/main" id="{23864F9F-1408-CFF3-4C6E-6F9D7B0C8FDF}"/>
              </a:ext>
            </a:extLst>
          </p:cNvPr>
          <p:cNvPicPr>
            <a:picLocks noChangeAspect="1"/>
          </p:cNvPicPr>
          <p:nvPr/>
        </p:nvPicPr>
        <p:blipFill>
          <a:blip r:embed="rId3"/>
          <a:stretch>
            <a:fillRect/>
          </a:stretch>
        </p:blipFill>
        <p:spPr>
          <a:xfrm>
            <a:off x="8427350" y="150783"/>
            <a:ext cx="597049" cy="251208"/>
          </a:xfrm>
          <a:prstGeom prst="rect">
            <a:avLst/>
          </a:prstGeom>
        </p:spPr>
      </p:pic>
      <p:sp>
        <p:nvSpPr>
          <p:cNvPr id="2" name="Retângulo 1">
            <a:extLst>
              <a:ext uri="{FF2B5EF4-FFF2-40B4-BE49-F238E27FC236}">
                <a16:creationId xmlns:a16="http://schemas.microsoft.com/office/drawing/2014/main" id="{31767D10-B2A1-2F2B-3928-B246B413F270}"/>
              </a:ext>
            </a:extLst>
          </p:cNvPr>
          <p:cNvSpPr/>
          <p:nvPr/>
        </p:nvSpPr>
        <p:spPr>
          <a:xfrm>
            <a:off x="565525" y="2469989"/>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def</a:t>
            </a:r>
            <a:endParaRPr lang="pt-BR" dirty="0">
              <a:solidFill>
                <a:schemeClr val="tx1"/>
              </a:solidFill>
            </a:endParaRPr>
          </a:p>
        </p:txBody>
      </p:sp>
      <p:sp>
        <p:nvSpPr>
          <p:cNvPr id="4" name="Retângulo 3">
            <a:extLst>
              <a:ext uri="{FF2B5EF4-FFF2-40B4-BE49-F238E27FC236}">
                <a16:creationId xmlns:a16="http://schemas.microsoft.com/office/drawing/2014/main" id="{33F337E7-9500-DAF4-0202-2202839B9EF1}"/>
              </a:ext>
            </a:extLst>
          </p:cNvPr>
          <p:cNvSpPr/>
          <p:nvPr/>
        </p:nvSpPr>
        <p:spPr>
          <a:xfrm>
            <a:off x="2134349" y="2469988"/>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hello</a:t>
            </a:r>
            <a:endParaRPr lang="pt-BR" dirty="0">
              <a:solidFill>
                <a:schemeClr val="tx1"/>
              </a:solidFill>
            </a:endParaRPr>
          </a:p>
        </p:txBody>
      </p:sp>
      <p:sp>
        <p:nvSpPr>
          <p:cNvPr id="6" name="Retângulo 5">
            <a:extLst>
              <a:ext uri="{FF2B5EF4-FFF2-40B4-BE49-F238E27FC236}">
                <a16:creationId xmlns:a16="http://schemas.microsoft.com/office/drawing/2014/main" id="{6B5AE3A3-8678-5548-9784-E3896BF1D6B1}"/>
              </a:ext>
            </a:extLst>
          </p:cNvPr>
          <p:cNvSpPr/>
          <p:nvPr/>
        </p:nvSpPr>
        <p:spPr>
          <a:xfrm>
            <a:off x="3703173" y="2469987"/>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lumMod val="95000"/>
                    <a:lumOff val="5000"/>
                  </a:schemeClr>
                </a:solidFill>
              </a:rPr>
              <a:t>_world</a:t>
            </a:r>
          </a:p>
        </p:txBody>
      </p:sp>
      <p:sp>
        <p:nvSpPr>
          <p:cNvPr id="7" name="Retângulo 6">
            <a:extLst>
              <a:ext uri="{FF2B5EF4-FFF2-40B4-BE49-F238E27FC236}">
                <a16:creationId xmlns:a16="http://schemas.microsoft.com/office/drawing/2014/main" id="{0719B80D-1596-36C6-F724-F3398E4D800D}"/>
              </a:ext>
            </a:extLst>
          </p:cNvPr>
          <p:cNvSpPr/>
          <p:nvPr/>
        </p:nvSpPr>
        <p:spPr>
          <a:xfrm>
            <a:off x="5271997" y="2469987"/>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
        <p:nvSpPr>
          <p:cNvPr id="8" name="Retângulo 7">
            <a:extLst>
              <a:ext uri="{FF2B5EF4-FFF2-40B4-BE49-F238E27FC236}">
                <a16:creationId xmlns:a16="http://schemas.microsoft.com/office/drawing/2014/main" id="{8D06AC33-4065-BDD7-5861-E86BD3B618CA}"/>
              </a:ext>
            </a:extLst>
          </p:cNvPr>
          <p:cNvSpPr/>
          <p:nvPr/>
        </p:nvSpPr>
        <p:spPr>
          <a:xfrm>
            <a:off x="6840821" y="2469986"/>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Tree>
    <p:extLst>
      <p:ext uri="{BB962C8B-B14F-4D97-AF65-F5344CB8AC3E}">
        <p14:creationId xmlns:p14="http://schemas.microsoft.com/office/powerpoint/2010/main" val="3529500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50744087-F6E7-602D-533D-F42BB4ECB109}"/>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441D0D3C-CE03-BF3D-5F37-5C6F2B174766}"/>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815E1B71-83E8-C12F-6D4F-6CF63F370A96}"/>
              </a:ext>
            </a:extLst>
          </p:cNvPr>
          <p:cNvSpPr>
            <a:spLocks noGrp="1"/>
          </p:cNvSpPr>
          <p:nvPr>
            <p:ph type="sldNum" idx="12"/>
          </p:nvPr>
        </p:nvSpPr>
        <p:spPr/>
        <p:txBody>
          <a:bodyPr/>
          <a:lstStyle/>
          <a:p>
            <a:r>
              <a:rPr lang="en-US"/>
              <a:t>[</a:t>
            </a:r>
            <a:fld id="{00000000-1234-1234-1234-123412341234}" type="slidenum">
              <a:rPr lang="en-US">
                <a:solidFill>
                  <a:srgbClr val="EA4E60"/>
                </a:solidFill>
              </a:rPr>
              <a:t>27</a:t>
            </a:fld>
            <a:r>
              <a:rPr lang="en-US"/>
              <a:t>]</a:t>
            </a:r>
            <a:endParaRPr lang="pt-BR"/>
          </a:p>
        </p:txBody>
      </p:sp>
      <p:pic>
        <p:nvPicPr>
          <p:cNvPr id="5" name="Imagem 3">
            <a:extLst>
              <a:ext uri="{FF2B5EF4-FFF2-40B4-BE49-F238E27FC236}">
                <a16:creationId xmlns:a16="http://schemas.microsoft.com/office/drawing/2014/main" id="{46DE6990-24A4-E150-9670-4FF0EA6437B1}"/>
              </a:ext>
            </a:extLst>
          </p:cNvPr>
          <p:cNvPicPr>
            <a:picLocks noChangeAspect="1"/>
          </p:cNvPicPr>
          <p:nvPr/>
        </p:nvPicPr>
        <p:blipFill>
          <a:blip r:embed="rId3"/>
          <a:stretch>
            <a:fillRect/>
          </a:stretch>
        </p:blipFill>
        <p:spPr>
          <a:xfrm>
            <a:off x="8427350" y="150783"/>
            <a:ext cx="597049" cy="251208"/>
          </a:xfrm>
          <a:prstGeom prst="rect">
            <a:avLst/>
          </a:prstGeom>
        </p:spPr>
      </p:pic>
      <p:sp>
        <p:nvSpPr>
          <p:cNvPr id="2" name="Retângulo 1">
            <a:extLst>
              <a:ext uri="{FF2B5EF4-FFF2-40B4-BE49-F238E27FC236}">
                <a16:creationId xmlns:a16="http://schemas.microsoft.com/office/drawing/2014/main" id="{69CC0C18-CD03-991C-39BD-1F20D4E31179}"/>
              </a:ext>
            </a:extLst>
          </p:cNvPr>
          <p:cNvSpPr/>
          <p:nvPr/>
        </p:nvSpPr>
        <p:spPr>
          <a:xfrm>
            <a:off x="5271997" y="2469990"/>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r>
              <a:rPr lang="pt-BR" dirty="0" err="1">
                <a:solidFill>
                  <a:schemeClr val="tx1"/>
                </a:solidFill>
              </a:rPr>
              <a:t>tab</a:t>
            </a:r>
            <a:r>
              <a:rPr lang="pt-BR" dirty="0">
                <a:solidFill>
                  <a:schemeClr val="tx1"/>
                </a:solidFill>
              </a:rPr>
              <a:t>) print</a:t>
            </a:r>
          </a:p>
        </p:txBody>
      </p:sp>
      <p:sp>
        <p:nvSpPr>
          <p:cNvPr id="4" name="Retângulo 3">
            <a:extLst>
              <a:ext uri="{FF2B5EF4-FFF2-40B4-BE49-F238E27FC236}">
                <a16:creationId xmlns:a16="http://schemas.microsoft.com/office/drawing/2014/main" id="{E7B738DF-889F-CCE0-FC58-7884CB113983}"/>
              </a:ext>
            </a:extLst>
          </p:cNvPr>
          <p:cNvSpPr/>
          <p:nvPr/>
        </p:nvSpPr>
        <p:spPr>
          <a:xfrm>
            <a:off x="565525" y="2469992"/>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hello</a:t>
            </a:r>
            <a:endParaRPr lang="pt-BR" dirty="0">
              <a:solidFill>
                <a:schemeClr val="tx1"/>
              </a:solidFill>
            </a:endParaRPr>
          </a:p>
        </p:txBody>
      </p:sp>
      <p:sp>
        <p:nvSpPr>
          <p:cNvPr id="6" name="Retângulo 5">
            <a:extLst>
              <a:ext uri="{FF2B5EF4-FFF2-40B4-BE49-F238E27FC236}">
                <a16:creationId xmlns:a16="http://schemas.microsoft.com/office/drawing/2014/main" id="{7214EB04-B61A-2303-D6BB-D07DD63481E2}"/>
              </a:ext>
            </a:extLst>
          </p:cNvPr>
          <p:cNvSpPr/>
          <p:nvPr/>
        </p:nvSpPr>
        <p:spPr>
          <a:xfrm>
            <a:off x="2134349" y="2469991"/>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lumMod val="95000"/>
                    <a:lumOff val="5000"/>
                  </a:schemeClr>
                </a:solidFill>
              </a:rPr>
              <a:t>_world</a:t>
            </a:r>
          </a:p>
        </p:txBody>
      </p:sp>
      <p:sp>
        <p:nvSpPr>
          <p:cNvPr id="7" name="Retângulo 6">
            <a:extLst>
              <a:ext uri="{FF2B5EF4-FFF2-40B4-BE49-F238E27FC236}">
                <a16:creationId xmlns:a16="http://schemas.microsoft.com/office/drawing/2014/main" id="{BD253811-9CDF-7E38-FF31-40046B97D41D}"/>
              </a:ext>
            </a:extLst>
          </p:cNvPr>
          <p:cNvSpPr/>
          <p:nvPr/>
        </p:nvSpPr>
        <p:spPr>
          <a:xfrm>
            <a:off x="3703173" y="2469991"/>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
        <p:nvSpPr>
          <p:cNvPr id="8" name="Retângulo 7">
            <a:extLst>
              <a:ext uri="{FF2B5EF4-FFF2-40B4-BE49-F238E27FC236}">
                <a16:creationId xmlns:a16="http://schemas.microsoft.com/office/drawing/2014/main" id="{BC8DDADB-31CC-601C-3C6E-46C52DAE7F95}"/>
              </a:ext>
            </a:extLst>
          </p:cNvPr>
          <p:cNvSpPr/>
          <p:nvPr/>
        </p:nvSpPr>
        <p:spPr>
          <a:xfrm>
            <a:off x="6840821" y="2469989"/>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Tree>
    <p:extLst>
      <p:ext uri="{BB962C8B-B14F-4D97-AF65-F5344CB8AC3E}">
        <p14:creationId xmlns:p14="http://schemas.microsoft.com/office/powerpoint/2010/main" val="1469390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FDFDED0C-5F55-F028-8EF2-AB3B9244A76A}"/>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E2AEAF20-F387-0B6D-EBAD-4B4B8871F651}"/>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D925656-31F5-E773-9C94-CAAD2F427751}"/>
              </a:ext>
            </a:extLst>
          </p:cNvPr>
          <p:cNvSpPr>
            <a:spLocks noGrp="1"/>
          </p:cNvSpPr>
          <p:nvPr>
            <p:ph type="sldNum" idx="12"/>
          </p:nvPr>
        </p:nvSpPr>
        <p:spPr/>
        <p:txBody>
          <a:bodyPr/>
          <a:lstStyle/>
          <a:p>
            <a:r>
              <a:rPr lang="en-US"/>
              <a:t>[</a:t>
            </a:r>
            <a:fld id="{00000000-1234-1234-1234-123412341234}" type="slidenum">
              <a:rPr lang="en-US">
                <a:solidFill>
                  <a:srgbClr val="EA4E60"/>
                </a:solidFill>
              </a:rPr>
              <a:t>28</a:t>
            </a:fld>
            <a:r>
              <a:rPr lang="en-US"/>
              <a:t>]</a:t>
            </a:r>
            <a:endParaRPr lang="pt-BR"/>
          </a:p>
        </p:txBody>
      </p:sp>
      <p:pic>
        <p:nvPicPr>
          <p:cNvPr id="5" name="Imagem 3">
            <a:extLst>
              <a:ext uri="{FF2B5EF4-FFF2-40B4-BE49-F238E27FC236}">
                <a16:creationId xmlns:a16="http://schemas.microsoft.com/office/drawing/2014/main" id="{13E3B4D9-69FD-8EBE-9067-78C300978158}"/>
              </a:ext>
            </a:extLst>
          </p:cNvPr>
          <p:cNvPicPr>
            <a:picLocks noChangeAspect="1"/>
          </p:cNvPicPr>
          <p:nvPr/>
        </p:nvPicPr>
        <p:blipFill>
          <a:blip r:embed="rId3"/>
          <a:stretch>
            <a:fillRect/>
          </a:stretch>
        </p:blipFill>
        <p:spPr>
          <a:xfrm>
            <a:off x="8427350" y="150783"/>
            <a:ext cx="597049" cy="251208"/>
          </a:xfrm>
          <a:prstGeom prst="rect">
            <a:avLst/>
          </a:prstGeom>
        </p:spPr>
      </p:pic>
      <p:sp>
        <p:nvSpPr>
          <p:cNvPr id="2" name="Retângulo 1">
            <a:extLst>
              <a:ext uri="{FF2B5EF4-FFF2-40B4-BE49-F238E27FC236}">
                <a16:creationId xmlns:a16="http://schemas.microsoft.com/office/drawing/2014/main" id="{7184F722-1732-3781-0C6B-739CC7BEFB51}"/>
              </a:ext>
            </a:extLst>
          </p:cNvPr>
          <p:cNvSpPr/>
          <p:nvPr/>
        </p:nvSpPr>
        <p:spPr>
          <a:xfrm>
            <a:off x="3703174" y="2469987"/>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r>
              <a:rPr lang="pt-BR" dirty="0" err="1">
                <a:solidFill>
                  <a:schemeClr val="tx1"/>
                </a:solidFill>
              </a:rPr>
              <a:t>tab</a:t>
            </a:r>
            <a:r>
              <a:rPr lang="pt-BR" dirty="0">
                <a:solidFill>
                  <a:schemeClr val="tx1"/>
                </a:solidFill>
              </a:rPr>
              <a:t>) print</a:t>
            </a:r>
          </a:p>
        </p:txBody>
      </p:sp>
      <p:sp>
        <p:nvSpPr>
          <p:cNvPr id="4" name="Retângulo 3">
            <a:extLst>
              <a:ext uri="{FF2B5EF4-FFF2-40B4-BE49-F238E27FC236}">
                <a16:creationId xmlns:a16="http://schemas.microsoft.com/office/drawing/2014/main" id="{DA6D68C3-11C2-FA85-B437-AA405318327A}"/>
              </a:ext>
            </a:extLst>
          </p:cNvPr>
          <p:cNvSpPr/>
          <p:nvPr/>
        </p:nvSpPr>
        <p:spPr>
          <a:xfrm>
            <a:off x="5271999" y="2469988"/>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 (“</a:t>
            </a:r>
          </a:p>
        </p:txBody>
      </p:sp>
      <p:sp>
        <p:nvSpPr>
          <p:cNvPr id="6" name="Retângulo 5">
            <a:extLst>
              <a:ext uri="{FF2B5EF4-FFF2-40B4-BE49-F238E27FC236}">
                <a16:creationId xmlns:a16="http://schemas.microsoft.com/office/drawing/2014/main" id="{52067D47-FF2A-4223-04FD-04315AD7CD48}"/>
              </a:ext>
            </a:extLst>
          </p:cNvPr>
          <p:cNvSpPr/>
          <p:nvPr/>
        </p:nvSpPr>
        <p:spPr>
          <a:xfrm>
            <a:off x="565526" y="2469988"/>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lumMod val="95000"/>
                    <a:lumOff val="5000"/>
                  </a:schemeClr>
                </a:solidFill>
              </a:rPr>
              <a:t>_world</a:t>
            </a:r>
          </a:p>
        </p:txBody>
      </p:sp>
      <p:sp>
        <p:nvSpPr>
          <p:cNvPr id="7" name="Retângulo 6">
            <a:extLst>
              <a:ext uri="{FF2B5EF4-FFF2-40B4-BE49-F238E27FC236}">
                <a16:creationId xmlns:a16="http://schemas.microsoft.com/office/drawing/2014/main" id="{6F5A50A1-3495-1C4E-3846-077DE6220633}"/>
              </a:ext>
            </a:extLst>
          </p:cNvPr>
          <p:cNvSpPr/>
          <p:nvPr/>
        </p:nvSpPr>
        <p:spPr>
          <a:xfrm>
            <a:off x="2134350" y="2469988"/>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
        <p:nvSpPr>
          <p:cNvPr id="8" name="Retângulo 7">
            <a:extLst>
              <a:ext uri="{FF2B5EF4-FFF2-40B4-BE49-F238E27FC236}">
                <a16:creationId xmlns:a16="http://schemas.microsoft.com/office/drawing/2014/main" id="{576B9865-694B-A771-DB33-A54E14ACECF8}"/>
              </a:ext>
            </a:extLst>
          </p:cNvPr>
          <p:cNvSpPr/>
          <p:nvPr/>
        </p:nvSpPr>
        <p:spPr>
          <a:xfrm>
            <a:off x="6840821" y="2469989"/>
            <a:ext cx="1568824" cy="6454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
            </a:r>
          </a:p>
        </p:txBody>
      </p:sp>
    </p:spTree>
    <p:extLst>
      <p:ext uri="{BB962C8B-B14F-4D97-AF65-F5344CB8AC3E}">
        <p14:creationId xmlns:p14="http://schemas.microsoft.com/office/powerpoint/2010/main" val="2940794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1157B80B-9B29-50CE-BA35-77063AE598E9}"/>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70AD75F9-3E97-7F91-9AF9-01DC151A8C8B}"/>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Vamos ver no </a:t>
            </a:r>
            <a:r>
              <a:rPr lang="pt-BR" sz="2400" dirty="0" err="1">
                <a:solidFill>
                  <a:srgbClr val="040A24"/>
                </a:solidFill>
                <a:latin typeface="Calibri"/>
                <a:ea typeface="Calibri"/>
                <a:cs typeface="Calibri"/>
                <a:sym typeface="Calibri"/>
              </a:rPr>
              <a:t>Tokenizer</a:t>
            </a:r>
            <a:r>
              <a:rPr lang="pt-BR" sz="2400" dirty="0">
                <a:solidFill>
                  <a:srgbClr val="040A24"/>
                </a:solidFill>
                <a:latin typeface="Calibri"/>
                <a:ea typeface="Calibri"/>
                <a:cs typeface="Calibri"/>
                <a:sym typeface="Calibri"/>
              </a:rPr>
              <a:t>!</a:t>
            </a:r>
          </a:p>
        </p:txBody>
      </p:sp>
      <p:sp>
        <p:nvSpPr>
          <p:cNvPr id="204" name="Google Shape;204;g109ffa863cd_0_328">
            <a:extLst>
              <a:ext uri="{FF2B5EF4-FFF2-40B4-BE49-F238E27FC236}">
                <a16:creationId xmlns:a16="http://schemas.microsoft.com/office/drawing/2014/main" id="{84C33712-CCF6-7F18-FB75-AE36D4CA817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 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354D5B8-18C9-ADD2-DE31-31B797DA2757}"/>
              </a:ext>
            </a:extLst>
          </p:cNvPr>
          <p:cNvSpPr>
            <a:spLocks noGrp="1"/>
          </p:cNvSpPr>
          <p:nvPr>
            <p:ph type="sldNum" idx="12"/>
          </p:nvPr>
        </p:nvSpPr>
        <p:spPr/>
        <p:txBody>
          <a:bodyPr/>
          <a:lstStyle/>
          <a:p>
            <a:r>
              <a:rPr lang="en-US"/>
              <a:t>[</a:t>
            </a:r>
            <a:fld id="{00000000-1234-1234-1234-123412341234}" type="slidenum">
              <a:rPr lang="en-US">
                <a:solidFill>
                  <a:srgbClr val="EA4E60"/>
                </a:solidFill>
              </a:rPr>
              <a:t>29</a:t>
            </a:fld>
            <a:r>
              <a:rPr lang="en-US"/>
              <a:t>]</a:t>
            </a:r>
            <a:endParaRPr lang="pt-BR"/>
          </a:p>
        </p:txBody>
      </p:sp>
      <p:pic>
        <p:nvPicPr>
          <p:cNvPr id="5" name="Imagem 3">
            <a:extLst>
              <a:ext uri="{FF2B5EF4-FFF2-40B4-BE49-F238E27FC236}">
                <a16:creationId xmlns:a16="http://schemas.microsoft.com/office/drawing/2014/main" id="{B4EFE457-4B18-8E84-4C92-50489F53BC2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9686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4E4CCA-28F1-6EE7-5686-779F56CF9C4E}"/>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7B03ABD9-0733-C478-5573-37E14BDC9277}"/>
              </a:ext>
            </a:extLst>
          </p:cNvPr>
          <p:cNvSpPr txBox="1"/>
          <p:nvPr/>
        </p:nvSpPr>
        <p:spPr>
          <a:xfrm>
            <a:off x="565525" y="1760678"/>
            <a:ext cx="7991354" cy="1347073"/>
          </a:xfrm>
          <a:prstGeom prst="rect">
            <a:avLst/>
          </a:prstGeom>
          <a:noFill/>
          <a:ln>
            <a:noFill/>
          </a:ln>
        </p:spPr>
        <p:txBody>
          <a:bodyPr spcFirstLastPara="1" wrap="square" lIns="91425" tIns="91425" rIns="91425" bIns="91425" anchor="ctr" anchorCtr="0">
            <a:noAutofit/>
          </a:bodyPr>
          <a:lstStyle/>
          <a:p>
            <a:pPr marL="76200" lvl="1">
              <a:buSzPts val="1600"/>
            </a:pPr>
            <a:r>
              <a:rPr lang="en-US" sz="2400" dirty="0" err="1">
                <a:solidFill>
                  <a:srgbClr val="040A24"/>
                </a:solidFill>
                <a:latin typeface="Calibri"/>
                <a:ea typeface="Calibri"/>
                <a:cs typeface="Calibri"/>
                <a:sym typeface="Calibri"/>
              </a:rPr>
              <a:t>Compreenda</a:t>
            </a:r>
            <a:r>
              <a:rPr lang="en-US" sz="2400" dirty="0">
                <a:solidFill>
                  <a:srgbClr val="040A24"/>
                </a:solidFill>
                <a:latin typeface="Calibri"/>
                <a:ea typeface="Calibri"/>
                <a:cs typeface="Calibri"/>
                <a:sym typeface="Calibri"/>
              </a:rPr>
              <a:t> o </a:t>
            </a:r>
            <a:r>
              <a:rPr lang="en-US" sz="2400" dirty="0" err="1">
                <a:solidFill>
                  <a:srgbClr val="040A24"/>
                </a:solidFill>
                <a:latin typeface="Calibri"/>
                <a:ea typeface="Calibri"/>
                <a:cs typeface="Calibri"/>
                <a:sym typeface="Calibri"/>
              </a:rPr>
              <a:t>quê</a:t>
            </a:r>
            <a:r>
              <a:rPr lang="en-US" sz="2400" dirty="0">
                <a:solidFill>
                  <a:srgbClr val="040A24"/>
                </a:solidFill>
                <a:latin typeface="Calibri"/>
                <a:ea typeface="Calibri"/>
                <a:cs typeface="Calibri"/>
                <a:sym typeface="Calibri"/>
              </a:rPr>
              <a:t> é o GitHub Copilot, e </a:t>
            </a:r>
            <a:r>
              <a:rPr lang="en-US" sz="2400" dirty="0" err="1">
                <a:solidFill>
                  <a:srgbClr val="040A24"/>
                </a:solidFill>
                <a:latin typeface="Calibri"/>
                <a:ea typeface="Calibri"/>
                <a:cs typeface="Calibri"/>
                <a:sym typeface="Calibri"/>
              </a:rPr>
              <a:t>como</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funciona</a:t>
            </a:r>
            <a:r>
              <a:rPr lang="en-US" sz="2400" dirty="0">
                <a:solidFill>
                  <a:srgbClr val="040A24"/>
                </a:solidFill>
                <a:latin typeface="Calibri"/>
                <a:ea typeface="Calibri"/>
                <a:cs typeface="Calibri"/>
                <a:sym typeface="Calibri"/>
              </a:rPr>
              <a:t> para </a:t>
            </a:r>
            <a:r>
              <a:rPr lang="en-US" sz="2400" dirty="0" err="1">
                <a:solidFill>
                  <a:srgbClr val="040A24"/>
                </a:solidFill>
                <a:latin typeface="Calibri"/>
                <a:ea typeface="Calibri"/>
                <a:cs typeface="Calibri"/>
                <a:sym typeface="Calibri"/>
              </a:rPr>
              <a:t>compreender</a:t>
            </a:r>
            <a:r>
              <a:rPr lang="en-US" sz="2400" dirty="0">
                <a:solidFill>
                  <a:srgbClr val="040A24"/>
                </a:solidFill>
                <a:latin typeface="Calibri"/>
                <a:ea typeface="Calibri"/>
                <a:cs typeface="Calibri"/>
                <a:sym typeface="Calibri"/>
              </a:rPr>
              <a:t> a </a:t>
            </a:r>
            <a:r>
              <a:rPr lang="en-US" sz="2400" dirty="0" err="1">
                <a:solidFill>
                  <a:srgbClr val="040A24"/>
                </a:solidFill>
                <a:latin typeface="Calibri"/>
                <a:ea typeface="Calibri"/>
                <a:cs typeface="Calibri"/>
                <a:sym typeface="Calibri"/>
              </a:rPr>
              <a:t>revolução</a:t>
            </a:r>
            <a:r>
              <a:rPr lang="en-US" sz="2400" dirty="0">
                <a:solidFill>
                  <a:srgbClr val="040A24"/>
                </a:solidFill>
                <a:latin typeface="Calibri"/>
                <a:ea typeface="Calibri"/>
                <a:cs typeface="Calibri"/>
                <a:sym typeface="Calibri"/>
              </a:rPr>
              <a:t> da IA.</a:t>
            </a:r>
            <a:endParaRPr sz="2400" dirty="0">
              <a:solidFill>
                <a:srgbClr val="040A24"/>
              </a:solidFill>
              <a:latin typeface="Calibri"/>
              <a:ea typeface="Calibri"/>
              <a:cs typeface="Calibri"/>
              <a:sym typeface="Calibri"/>
            </a:endParaRPr>
          </a:p>
        </p:txBody>
      </p:sp>
      <p:sp>
        <p:nvSpPr>
          <p:cNvPr id="169" name="Google Shape;169;p3">
            <a:extLst>
              <a:ext uri="{FF2B5EF4-FFF2-40B4-BE49-F238E27FC236}">
                <a16:creationId xmlns:a16="http://schemas.microsoft.com/office/drawing/2014/main" id="{D90FA532-915F-7B26-3C53-EF354481453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77A0050-FEAD-FE12-A3CC-66BB0A7D12C4}"/>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79601031-3CCF-D7E9-9B97-632BF0562E06}"/>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16217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DEDDB8AA-5D3E-B0FB-EB2A-5DD5650BF94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B2CB779D-813D-20E6-3428-A7083D2B2C6B}"/>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Da documentação do GitHub:</a:t>
            </a:r>
          </a:p>
          <a:p>
            <a:pPr marL="0" marR="0" lvl="0" indent="0" algn="just" rtl="0">
              <a:lnSpc>
                <a:spcPct val="115000"/>
              </a:lnSpc>
              <a:spcBef>
                <a:spcPts val="1000"/>
              </a:spcBef>
              <a:spcAft>
                <a:spcPts val="0"/>
              </a:spcAft>
              <a:buNone/>
            </a:pPr>
            <a:endParaRPr lang="pt-BR"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endParaRPr lang="pt-BR"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endParaRPr lang="pt-BR"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endParaRPr lang="pt-BR"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4DEF4837-731F-1465-88A2-EF7E96498CA4}"/>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Funcionalidades</a:t>
            </a:r>
            <a:r>
              <a:rPr lang="en-US" sz="4000" b="1" dirty="0">
                <a:solidFill>
                  <a:srgbClr val="EA4E60"/>
                </a:solidFill>
                <a:latin typeface="Century Gothic"/>
                <a:ea typeface="Century Gothic"/>
                <a:cs typeface="Century Gothic"/>
                <a:sym typeface="Century Gothic"/>
              </a:rPr>
              <a:t> do GitHub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592AE1B-EF70-AF58-A3B0-4A1F6BD2F17F}"/>
              </a:ext>
            </a:extLst>
          </p:cNvPr>
          <p:cNvSpPr>
            <a:spLocks noGrp="1"/>
          </p:cNvSpPr>
          <p:nvPr>
            <p:ph type="sldNum" idx="12"/>
          </p:nvPr>
        </p:nvSpPr>
        <p:spPr/>
        <p:txBody>
          <a:bodyPr/>
          <a:lstStyle/>
          <a:p>
            <a:r>
              <a:rPr lang="en-US"/>
              <a:t>[</a:t>
            </a:r>
            <a:fld id="{00000000-1234-1234-1234-123412341234}" type="slidenum">
              <a:rPr lang="en-US">
                <a:solidFill>
                  <a:srgbClr val="EA4E60"/>
                </a:solidFill>
              </a:rPr>
              <a:t>30</a:t>
            </a:fld>
            <a:r>
              <a:rPr lang="en-US"/>
              <a:t>]</a:t>
            </a:r>
            <a:endParaRPr lang="pt-BR"/>
          </a:p>
        </p:txBody>
      </p:sp>
      <p:pic>
        <p:nvPicPr>
          <p:cNvPr id="5" name="Imagem 3">
            <a:extLst>
              <a:ext uri="{FF2B5EF4-FFF2-40B4-BE49-F238E27FC236}">
                <a16:creationId xmlns:a16="http://schemas.microsoft.com/office/drawing/2014/main" id="{4664C973-2772-6243-C929-9EC53636F770}"/>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Texto&#10;&#10;Descrição gerada automaticamente">
            <a:extLst>
              <a:ext uri="{FF2B5EF4-FFF2-40B4-BE49-F238E27FC236}">
                <a16:creationId xmlns:a16="http://schemas.microsoft.com/office/drawing/2014/main" id="{10B0C81E-60A4-DEFA-0575-6C141BD86674}"/>
              </a:ext>
            </a:extLst>
          </p:cNvPr>
          <p:cNvPicPr>
            <a:picLocks noChangeAspect="1"/>
          </p:cNvPicPr>
          <p:nvPr/>
        </p:nvPicPr>
        <p:blipFill>
          <a:blip r:embed="rId4"/>
          <a:stretch>
            <a:fillRect/>
          </a:stretch>
        </p:blipFill>
        <p:spPr>
          <a:xfrm>
            <a:off x="561575" y="2402541"/>
            <a:ext cx="6976038" cy="1896171"/>
          </a:xfrm>
          <a:prstGeom prst="rect">
            <a:avLst/>
          </a:prstGeom>
        </p:spPr>
      </p:pic>
    </p:spTree>
    <p:extLst>
      <p:ext uri="{BB962C8B-B14F-4D97-AF65-F5344CB8AC3E}">
        <p14:creationId xmlns:p14="http://schemas.microsoft.com/office/powerpoint/2010/main" val="1180104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D7247BC9-5886-D66A-9AFE-EE3065DA9C2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E5C592B-3D73-3380-14D8-2552F5318C13}"/>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Existem algumas dúvidas sobre os </a:t>
            </a:r>
            <a:r>
              <a:rPr lang="pt-BR" sz="2400" dirty="0" err="1">
                <a:solidFill>
                  <a:srgbClr val="040A24"/>
                </a:solidFill>
                <a:latin typeface="Calibri"/>
                <a:ea typeface="Calibri"/>
                <a:cs typeface="Calibri"/>
                <a:sym typeface="Calibri"/>
              </a:rPr>
              <a:t>claims</a:t>
            </a:r>
            <a:r>
              <a:rPr lang="pt-BR" sz="2400" dirty="0">
                <a:solidFill>
                  <a:srgbClr val="040A24"/>
                </a:solidFill>
                <a:latin typeface="Calibri"/>
                <a:ea typeface="Calibri"/>
                <a:cs typeface="Calibri"/>
                <a:sym typeface="Calibri"/>
              </a:rPr>
              <a:t> que o GitHub </a:t>
            </a:r>
            <a:r>
              <a:rPr lang="pt-BR" sz="2400" dirty="0" err="1">
                <a:solidFill>
                  <a:srgbClr val="040A24"/>
                </a:solidFill>
                <a:latin typeface="Calibri"/>
                <a:ea typeface="Calibri"/>
                <a:cs typeface="Calibri"/>
                <a:sym typeface="Calibri"/>
              </a:rPr>
              <a:t>Copilot</a:t>
            </a:r>
            <a:r>
              <a:rPr lang="pt-BR" sz="2400" dirty="0">
                <a:solidFill>
                  <a:srgbClr val="040A24"/>
                </a:solidFill>
                <a:latin typeface="Calibri"/>
                <a:ea typeface="Calibri"/>
                <a:cs typeface="Calibri"/>
                <a:sym typeface="Calibri"/>
              </a:rPr>
              <a:t> realmente ajuda no nosso padrão de desenvolvimento.</a:t>
            </a:r>
          </a:p>
          <a:p>
            <a:pPr marL="0" marR="0" lvl="0" indent="0" algn="just" rtl="0">
              <a:lnSpc>
                <a:spcPct val="115000"/>
              </a:lnSpc>
              <a:spcBef>
                <a:spcPts val="1000"/>
              </a:spcBef>
              <a:spcAft>
                <a:spcPts val="0"/>
              </a:spcAft>
              <a:buNone/>
            </a:pPr>
            <a:endParaRPr lang="pt-BR"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6FEADFA6-B4ED-4F13-5284-0AC989B4710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Ele </a:t>
            </a:r>
            <a:r>
              <a:rPr lang="en-US" sz="4000" b="1" dirty="0" err="1">
                <a:solidFill>
                  <a:srgbClr val="EA4E60"/>
                </a:solidFill>
                <a:latin typeface="Century Gothic"/>
                <a:ea typeface="Century Gothic"/>
                <a:cs typeface="Century Gothic"/>
                <a:sym typeface="Century Gothic"/>
              </a:rPr>
              <a:t>realmente</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ajuda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AF3B8010-F79D-0963-9844-8083DCFF4F6A}"/>
              </a:ext>
            </a:extLst>
          </p:cNvPr>
          <p:cNvSpPr>
            <a:spLocks noGrp="1"/>
          </p:cNvSpPr>
          <p:nvPr>
            <p:ph type="sldNum" idx="12"/>
          </p:nvPr>
        </p:nvSpPr>
        <p:spPr/>
        <p:txBody>
          <a:bodyPr/>
          <a:lstStyle/>
          <a:p>
            <a:r>
              <a:rPr lang="en-US"/>
              <a:t>[</a:t>
            </a:r>
            <a:fld id="{00000000-1234-1234-1234-123412341234}" type="slidenum">
              <a:rPr lang="en-US">
                <a:solidFill>
                  <a:srgbClr val="EA4E60"/>
                </a:solidFill>
              </a:rPr>
              <a:t>31</a:t>
            </a:fld>
            <a:r>
              <a:rPr lang="en-US"/>
              <a:t>]</a:t>
            </a:r>
            <a:endParaRPr lang="pt-BR"/>
          </a:p>
        </p:txBody>
      </p:sp>
      <p:pic>
        <p:nvPicPr>
          <p:cNvPr id="5" name="Imagem 3">
            <a:extLst>
              <a:ext uri="{FF2B5EF4-FFF2-40B4-BE49-F238E27FC236}">
                <a16:creationId xmlns:a16="http://schemas.microsoft.com/office/drawing/2014/main" id="{873A7149-4F6C-3B35-5569-1EB3C9FFC138}"/>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919062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F4484CF4-3095-46CD-F64D-C099D025C1E8}"/>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8215591-3357-45C3-C4D2-DFDCFA34091F}"/>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endParaRPr lang="pt-BR"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19447638-7204-B744-E8C2-9DD88A6E70A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Ele </a:t>
            </a:r>
            <a:r>
              <a:rPr lang="en-US" sz="4000" b="1" dirty="0" err="1">
                <a:solidFill>
                  <a:srgbClr val="EA4E60"/>
                </a:solidFill>
                <a:latin typeface="Century Gothic"/>
                <a:ea typeface="Century Gothic"/>
                <a:cs typeface="Century Gothic"/>
                <a:sym typeface="Century Gothic"/>
              </a:rPr>
              <a:t>realmente</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ajuda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931EC6C-5D93-ED9C-1BC0-C3DBF3B5F77F}"/>
              </a:ext>
            </a:extLst>
          </p:cNvPr>
          <p:cNvSpPr>
            <a:spLocks noGrp="1"/>
          </p:cNvSpPr>
          <p:nvPr>
            <p:ph type="sldNum" idx="12"/>
          </p:nvPr>
        </p:nvSpPr>
        <p:spPr/>
        <p:txBody>
          <a:bodyPr/>
          <a:lstStyle/>
          <a:p>
            <a:r>
              <a:rPr lang="en-US"/>
              <a:t>[</a:t>
            </a:r>
            <a:fld id="{00000000-1234-1234-1234-123412341234}" type="slidenum">
              <a:rPr lang="en-US">
                <a:solidFill>
                  <a:srgbClr val="EA4E60"/>
                </a:solidFill>
              </a:rPr>
              <a:t>32</a:t>
            </a:fld>
            <a:r>
              <a:rPr lang="en-US"/>
              <a:t>]</a:t>
            </a:r>
            <a:endParaRPr lang="pt-BR"/>
          </a:p>
        </p:txBody>
      </p:sp>
      <p:pic>
        <p:nvPicPr>
          <p:cNvPr id="5" name="Imagem 3">
            <a:extLst>
              <a:ext uri="{FF2B5EF4-FFF2-40B4-BE49-F238E27FC236}">
                <a16:creationId xmlns:a16="http://schemas.microsoft.com/office/drawing/2014/main" id="{9144622E-A3DD-636B-17D7-E32F725C6DFC}"/>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Linha do tempo&#10;&#10;Descrição gerada automaticamente com confiança média">
            <a:extLst>
              <a:ext uri="{FF2B5EF4-FFF2-40B4-BE49-F238E27FC236}">
                <a16:creationId xmlns:a16="http://schemas.microsoft.com/office/drawing/2014/main" id="{448B0DE9-D3DE-87E2-FBF1-76EB31D04D62}"/>
              </a:ext>
            </a:extLst>
          </p:cNvPr>
          <p:cNvPicPr>
            <a:picLocks noChangeAspect="1"/>
          </p:cNvPicPr>
          <p:nvPr/>
        </p:nvPicPr>
        <p:blipFill>
          <a:blip r:embed="rId4"/>
          <a:stretch>
            <a:fillRect/>
          </a:stretch>
        </p:blipFill>
        <p:spPr>
          <a:xfrm>
            <a:off x="561575" y="1481050"/>
            <a:ext cx="6920753" cy="2912620"/>
          </a:xfrm>
          <a:prstGeom prst="rect">
            <a:avLst/>
          </a:prstGeom>
        </p:spPr>
      </p:pic>
    </p:spTree>
    <p:extLst>
      <p:ext uri="{BB962C8B-B14F-4D97-AF65-F5344CB8AC3E}">
        <p14:creationId xmlns:p14="http://schemas.microsoft.com/office/powerpoint/2010/main" val="1202605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19426D0D-85CE-CFF4-B58A-25A19E6BB4F5}"/>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06F6CD85-9B3F-BE35-E4A7-F96BDB9647B0}"/>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endParaRPr lang="pt-BR"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912B0386-9B95-0472-A014-3D26400D56DD}"/>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Ele </a:t>
            </a:r>
            <a:r>
              <a:rPr lang="en-US" sz="4000" b="1" dirty="0" err="1">
                <a:solidFill>
                  <a:srgbClr val="EA4E60"/>
                </a:solidFill>
                <a:latin typeface="Century Gothic"/>
                <a:ea typeface="Century Gothic"/>
                <a:cs typeface="Century Gothic"/>
                <a:sym typeface="Century Gothic"/>
              </a:rPr>
              <a:t>realmente</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ajuda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AE4CD10-C0CD-61A8-C2DA-D438E07C02B9}"/>
              </a:ext>
            </a:extLst>
          </p:cNvPr>
          <p:cNvSpPr>
            <a:spLocks noGrp="1"/>
          </p:cNvSpPr>
          <p:nvPr>
            <p:ph type="sldNum" idx="12"/>
          </p:nvPr>
        </p:nvSpPr>
        <p:spPr/>
        <p:txBody>
          <a:bodyPr/>
          <a:lstStyle/>
          <a:p>
            <a:r>
              <a:rPr lang="en-US"/>
              <a:t>[</a:t>
            </a:r>
            <a:fld id="{00000000-1234-1234-1234-123412341234}" type="slidenum">
              <a:rPr lang="en-US">
                <a:solidFill>
                  <a:srgbClr val="EA4E60"/>
                </a:solidFill>
              </a:rPr>
              <a:t>33</a:t>
            </a:fld>
            <a:r>
              <a:rPr lang="en-US"/>
              <a:t>]</a:t>
            </a:r>
            <a:endParaRPr lang="pt-BR"/>
          </a:p>
        </p:txBody>
      </p:sp>
      <p:pic>
        <p:nvPicPr>
          <p:cNvPr id="5" name="Imagem 3">
            <a:extLst>
              <a:ext uri="{FF2B5EF4-FFF2-40B4-BE49-F238E27FC236}">
                <a16:creationId xmlns:a16="http://schemas.microsoft.com/office/drawing/2014/main" id="{20FC6166-EFF3-5C94-D0AE-ECC93287A0F2}"/>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a:extLst>
              <a:ext uri="{FF2B5EF4-FFF2-40B4-BE49-F238E27FC236}">
                <a16:creationId xmlns:a16="http://schemas.microsoft.com/office/drawing/2014/main" id="{DB2CC560-17E2-93CA-F4BC-E97566029679}"/>
              </a:ext>
            </a:extLst>
          </p:cNvPr>
          <p:cNvPicPr>
            <a:picLocks noChangeAspect="1"/>
          </p:cNvPicPr>
          <p:nvPr/>
        </p:nvPicPr>
        <p:blipFill>
          <a:blip r:embed="rId4"/>
          <a:srcRect/>
          <a:stretch/>
        </p:blipFill>
        <p:spPr>
          <a:xfrm>
            <a:off x="561575" y="1542601"/>
            <a:ext cx="6920753" cy="2789518"/>
          </a:xfrm>
          <a:prstGeom prst="rect">
            <a:avLst/>
          </a:prstGeom>
        </p:spPr>
      </p:pic>
    </p:spTree>
    <p:extLst>
      <p:ext uri="{BB962C8B-B14F-4D97-AF65-F5344CB8AC3E}">
        <p14:creationId xmlns:p14="http://schemas.microsoft.com/office/powerpoint/2010/main" val="306720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A0551511-7F42-AFFF-BEE0-C1C30330EA74}"/>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94C0B9D3-49F4-3C07-2147-9A1436D3811F}"/>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https://docs.github.com/en/copilot/about-github-copilot/what-is-github-copilot</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4"/>
              </a:rPr>
              <a:t>https://platform.openai.com/tokenizer</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5"/>
              </a:rPr>
              <a:t>https://github.com/customer-stories/duolingo</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6"/>
              </a:rPr>
              <a:t>https://github.com/customer-stories/accenture</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2EC0F8DA-61B5-F114-F8F3-F04B5D0AC6D1}"/>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2F9ECAF0-E360-901C-7E13-073254DEA58F}"/>
              </a:ext>
            </a:extLst>
          </p:cNvPr>
          <p:cNvSpPr>
            <a:spLocks noGrp="1"/>
          </p:cNvSpPr>
          <p:nvPr>
            <p:ph type="sldNum" idx="12"/>
          </p:nvPr>
        </p:nvSpPr>
        <p:spPr/>
        <p:txBody>
          <a:bodyPr/>
          <a:lstStyle/>
          <a:p>
            <a:r>
              <a:rPr lang="en-US"/>
              <a:t>[</a:t>
            </a:r>
            <a:fld id="{00000000-1234-1234-1234-123412341234}" type="slidenum">
              <a:rPr lang="en-US">
                <a:solidFill>
                  <a:srgbClr val="EA4E60"/>
                </a:solidFill>
              </a:rPr>
              <a:t>34</a:t>
            </a:fld>
            <a:r>
              <a:rPr lang="en-US"/>
              <a:t>]</a:t>
            </a:r>
            <a:endParaRPr lang="pt-BR"/>
          </a:p>
        </p:txBody>
      </p:sp>
      <p:pic>
        <p:nvPicPr>
          <p:cNvPr id="5" name="Imagem 3">
            <a:extLst>
              <a:ext uri="{FF2B5EF4-FFF2-40B4-BE49-F238E27FC236}">
                <a16:creationId xmlns:a16="http://schemas.microsoft.com/office/drawing/2014/main" id="{81AD8297-7A66-6209-E17A-611CA5E2070A}"/>
              </a:ext>
            </a:extLst>
          </p:cNvPr>
          <p:cNvPicPr>
            <a:picLocks noChangeAspect="1"/>
          </p:cNvPicPr>
          <p:nvPr/>
        </p:nvPicPr>
        <p:blipFill>
          <a:blip r:embed="rId7"/>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294011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35</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ED7B28D3-BFBC-4580-D49B-387B48CAB3AD}"/>
            </a:ext>
          </a:extLst>
        </p:cNvPr>
        <p:cNvGrpSpPr/>
        <p:nvPr/>
      </p:nvGrpSpPr>
      <p:grpSpPr>
        <a:xfrm>
          <a:off x="0" y="0"/>
          <a:ext cx="0" cy="0"/>
          <a:chOff x="0" y="0"/>
          <a:chExt cx="0" cy="0"/>
        </a:xfrm>
      </p:grpSpPr>
      <p:sp>
        <p:nvSpPr>
          <p:cNvPr id="175" name="Google Shape;175;g116295da5bc_0_62">
            <a:extLst>
              <a:ext uri="{FF2B5EF4-FFF2-40B4-BE49-F238E27FC236}">
                <a16:creationId xmlns:a16="http://schemas.microsoft.com/office/drawing/2014/main" id="{045DBC33-75A9-1EB1-0F59-E1E96E4BE33E}"/>
              </a:ext>
            </a:extLst>
          </p:cNvPr>
          <p:cNvSpPr txBox="1"/>
          <p:nvPr/>
        </p:nvSpPr>
        <p:spPr>
          <a:xfrm>
            <a:off x="565525" y="1599663"/>
            <a:ext cx="7984551" cy="2199493"/>
          </a:xfrm>
          <a:prstGeom prst="rect">
            <a:avLst/>
          </a:prstGeom>
          <a:noFill/>
          <a:ln>
            <a:noFill/>
          </a:ln>
        </p:spPr>
        <p:txBody>
          <a:bodyPr spcFirstLastPara="1" wrap="square" lIns="91425" tIns="91425" rIns="91425" bIns="91425" anchor="ctr" anchorCtr="0">
            <a:noAutofit/>
          </a:bodyPr>
          <a:lstStyle/>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Para esse curso, foque em aprender.</a:t>
            </a:r>
          </a:p>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Opcional: Ter a assinatura </a:t>
            </a:r>
            <a:r>
              <a:rPr lang="pt-BR" sz="2800" dirty="0" err="1">
                <a:solidFill>
                  <a:srgbClr val="040A24"/>
                </a:solidFill>
                <a:latin typeface="Calibri"/>
                <a:ea typeface="Calibri"/>
                <a:cs typeface="Calibri"/>
              </a:rPr>
              <a:t>Trial</a:t>
            </a:r>
            <a:r>
              <a:rPr lang="pt-BR" sz="2800" dirty="0">
                <a:solidFill>
                  <a:srgbClr val="040A24"/>
                </a:solidFill>
                <a:latin typeface="Calibri"/>
                <a:ea typeface="Calibri"/>
                <a:cs typeface="Calibri"/>
              </a:rPr>
              <a:t> do </a:t>
            </a:r>
            <a:r>
              <a:rPr lang="pt-BR" sz="2800" dirty="0" err="1">
                <a:solidFill>
                  <a:srgbClr val="040A24"/>
                </a:solidFill>
                <a:latin typeface="Calibri"/>
                <a:ea typeface="Calibri"/>
                <a:cs typeface="Calibri"/>
              </a:rPr>
              <a:t>Copilot</a:t>
            </a:r>
            <a:endParaRPr lang="en-US" sz="2800" dirty="0">
              <a:solidFill>
                <a:srgbClr val="040A24"/>
              </a:solidFill>
              <a:latin typeface="Calibri"/>
              <a:ea typeface="Calibri"/>
              <a:cs typeface="Calibri"/>
            </a:endParaRPr>
          </a:p>
          <a:p>
            <a:pPr marL="419100" indent="-342900">
              <a:buClr>
                <a:srgbClr val="040A24"/>
              </a:buClr>
              <a:buSzPts val="2400"/>
              <a:buFont typeface="Wingdings"/>
              <a:buChar char="ü"/>
            </a:pPr>
            <a:endParaRPr lang="en-US" sz="2400" dirty="0">
              <a:solidFill>
                <a:srgbClr val="040A24"/>
              </a:solidFill>
              <a:latin typeface="Calibri"/>
              <a:ea typeface="Calibri"/>
              <a:cs typeface="Calibri"/>
            </a:endParaRPr>
          </a:p>
        </p:txBody>
      </p:sp>
      <p:sp>
        <p:nvSpPr>
          <p:cNvPr id="176" name="Google Shape;176;g116295da5bc_0_62">
            <a:extLst>
              <a:ext uri="{FF2B5EF4-FFF2-40B4-BE49-F238E27FC236}">
                <a16:creationId xmlns:a16="http://schemas.microsoft.com/office/drawing/2014/main" id="{11DBC10B-77E7-6A50-7B3F-18C24AB7491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Pré-requisitos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681496C-58B0-AB97-09E1-51EF285D117D}"/>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B05E92BE-E310-9E7B-C2D9-79DC04526EC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77832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7AF2AC-08C8-EC08-1923-F19132D0A940}"/>
            </a:ext>
          </a:extLst>
        </p:cNvPr>
        <p:cNvGrpSpPr/>
        <p:nvPr/>
      </p:nvGrpSpPr>
      <p:grpSpPr>
        <a:xfrm>
          <a:off x="0" y="0"/>
          <a:ext cx="0" cy="0"/>
          <a:chOff x="0" y="0"/>
          <a:chExt cx="0" cy="0"/>
        </a:xfrm>
      </p:grpSpPr>
      <p:sp>
        <p:nvSpPr>
          <p:cNvPr id="182" name="Google Shape;182;p17">
            <a:extLst>
              <a:ext uri="{FF2B5EF4-FFF2-40B4-BE49-F238E27FC236}">
                <a16:creationId xmlns:a16="http://schemas.microsoft.com/office/drawing/2014/main" id="{B9C3AF3E-B7C4-100E-A576-E471BD5A214A}"/>
              </a:ext>
            </a:extLst>
          </p:cNvPr>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a:extLst>
              <a:ext uri="{FF2B5EF4-FFF2-40B4-BE49-F238E27FC236}">
                <a16:creationId xmlns:a16="http://schemas.microsoft.com/office/drawing/2014/main" id="{0C6F0325-861E-D375-CD86-77AE8D355E4A}"/>
              </a:ext>
            </a:extLst>
          </p:cNvPr>
          <p:cNvSpPr/>
          <p:nvPr/>
        </p:nvSpPr>
        <p:spPr>
          <a:xfrm>
            <a:off x="569818" y="1477555"/>
            <a:ext cx="7867233" cy="3297632"/>
          </a:xfrm>
          <a:prstGeom prst="rect">
            <a:avLst/>
          </a:prstGeom>
          <a:noFill/>
          <a:ln>
            <a:noFill/>
          </a:ln>
        </p:spPr>
        <p:txBody>
          <a:bodyPr spcFirstLastPara="1" wrap="square" lIns="91425" tIns="45700" rIns="91425" bIns="45700" anchor="t" anchorCtr="0">
            <a:noAutofit/>
          </a:bodyPr>
          <a:lstStyle/>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Retrospectiva Histórica</a:t>
            </a:r>
            <a:endParaRPr lang="pt-BR" dirty="0"/>
          </a:p>
          <a:p>
            <a:pPr marL="342900" lvl="2" indent="-342900">
              <a:lnSpc>
                <a:spcPct val="150000"/>
              </a:lnSpc>
              <a:buFont typeface="Courier New" panose="02070309020205020404" pitchFamily="49" charset="0"/>
              <a:buChar char="o"/>
            </a:pPr>
            <a:r>
              <a:rPr lang="en-US" sz="2400" b="1" dirty="0">
                <a:solidFill>
                  <a:srgbClr val="040A24"/>
                </a:solidFill>
                <a:latin typeface="Calibri"/>
                <a:ea typeface="Calibri"/>
                <a:cs typeface="Calibri"/>
              </a:rPr>
              <a:t>Nada </a:t>
            </a:r>
            <a:r>
              <a:rPr lang="en-US" sz="2400" b="1" dirty="0" err="1">
                <a:solidFill>
                  <a:srgbClr val="040A24"/>
                </a:solidFill>
                <a:latin typeface="Calibri"/>
                <a:ea typeface="Calibri"/>
                <a:cs typeface="Calibri"/>
              </a:rPr>
              <a:t>em</a:t>
            </a:r>
            <a:r>
              <a:rPr lang="en-US" sz="2400" b="1" dirty="0">
                <a:solidFill>
                  <a:srgbClr val="040A24"/>
                </a:solidFill>
                <a:latin typeface="Calibri"/>
                <a:ea typeface="Calibri"/>
                <a:cs typeface="Calibri"/>
              </a:rPr>
              <a:t> Software é </a:t>
            </a:r>
            <a:r>
              <a:rPr lang="en-US" sz="2400" b="1" dirty="0" err="1">
                <a:solidFill>
                  <a:srgbClr val="040A24"/>
                </a:solidFill>
                <a:latin typeface="Calibri"/>
                <a:ea typeface="Calibri"/>
                <a:cs typeface="Calibri"/>
              </a:rPr>
              <a:t>milagre</a:t>
            </a:r>
            <a:endParaRPr lang="en-US" sz="2400" dirty="0">
              <a:solidFill>
                <a:srgbClr val="040A24"/>
              </a:solidFill>
              <a:latin typeface="Calibri"/>
              <a:ea typeface="Calibri"/>
              <a:cs typeface="Calibri"/>
            </a:endParaRPr>
          </a:p>
          <a:p>
            <a:pPr marL="342900" indent="-342900">
              <a:lnSpc>
                <a:spcPct val="150000"/>
              </a:lnSpc>
              <a:buFont typeface="Wingdings"/>
              <a:buChar char="q"/>
            </a:pPr>
            <a:r>
              <a:rPr lang="en-US" sz="2400" b="1" dirty="0" err="1">
                <a:solidFill>
                  <a:srgbClr val="040A24"/>
                </a:solidFill>
                <a:latin typeface="Calibri"/>
                <a:ea typeface="Calibri"/>
                <a:cs typeface="Calibri"/>
              </a:rPr>
              <a:t>Definições</a:t>
            </a:r>
            <a:r>
              <a:rPr lang="en-US" sz="2400" b="1" dirty="0">
                <a:solidFill>
                  <a:srgbClr val="040A24"/>
                </a:solidFill>
                <a:latin typeface="Calibri"/>
                <a:ea typeface="Calibri"/>
                <a:cs typeface="Calibri"/>
              </a:rPr>
              <a:t> do GitHub Copilot</a:t>
            </a:r>
            <a:endParaRPr lang="en-US" sz="2400" dirty="0">
              <a:solidFill>
                <a:srgbClr val="040A24"/>
              </a:solidFill>
              <a:latin typeface="Calibri"/>
              <a:ea typeface="Calibri"/>
              <a:cs typeface="Calibri"/>
            </a:endParaRPr>
          </a:p>
          <a:p>
            <a:pPr marL="342900" lvl="1" indent="-342900">
              <a:lnSpc>
                <a:spcPct val="150000"/>
              </a:lnSpc>
              <a:buFont typeface="Courier New" panose="02070309020205020404" pitchFamily="49" charset="0"/>
              <a:buChar char="o"/>
            </a:pPr>
            <a:r>
              <a:rPr lang="en-US" sz="2400" b="1" dirty="0">
                <a:solidFill>
                  <a:srgbClr val="040A24"/>
                </a:solidFill>
                <a:latin typeface="Calibri"/>
                <a:ea typeface="Calibri"/>
                <a:cs typeface="Calibri"/>
              </a:rPr>
              <a:t>O </a:t>
            </a:r>
            <a:r>
              <a:rPr lang="en-US" sz="2400" b="1" dirty="0" err="1">
                <a:solidFill>
                  <a:srgbClr val="040A24"/>
                </a:solidFill>
                <a:latin typeface="Calibri"/>
                <a:ea typeface="Calibri"/>
                <a:cs typeface="Calibri"/>
              </a:rPr>
              <a:t>quê</a:t>
            </a:r>
            <a:r>
              <a:rPr lang="en-US" sz="2400" b="1" dirty="0">
                <a:solidFill>
                  <a:srgbClr val="040A24"/>
                </a:solidFill>
                <a:latin typeface="Calibri"/>
                <a:ea typeface="Calibri"/>
                <a:cs typeface="Calibri"/>
              </a:rPr>
              <a:t> e </a:t>
            </a:r>
            <a:r>
              <a:rPr lang="en-US" sz="2400" b="1" dirty="0" err="1">
                <a:solidFill>
                  <a:srgbClr val="040A24"/>
                </a:solidFill>
                <a:latin typeface="Calibri"/>
                <a:ea typeface="Calibri"/>
                <a:cs typeface="Calibri"/>
              </a:rPr>
              <a:t>como</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funciona</a:t>
            </a:r>
            <a:r>
              <a:rPr lang="en-US" sz="2400" b="1" dirty="0">
                <a:solidFill>
                  <a:srgbClr val="040A24"/>
                </a:solidFill>
                <a:latin typeface="Calibri"/>
                <a:ea typeface="Calibri"/>
                <a:cs typeface="Calibri"/>
              </a:rPr>
              <a:t> o GH Copilot?</a:t>
            </a:r>
          </a:p>
          <a:p>
            <a:pPr marL="342900" lvl="1" indent="-342900">
              <a:lnSpc>
                <a:spcPct val="150000"/>
              </a:lnSpc>
              <a:buFont typeface="Courier New" panose="02070309020205020404" pitchFamily="49" charset="0"/>
              <a:buChar char="o"/>
            </a:pPr>
            <a:r>
              <a:rPr lang="en-US" sz="2400" b="1" dirty="0">
                <a:solidFill>
                  <a:srgbClr val="040A24"/>
                </a:solidFill>
                <a:latin typeface="Calibri"/>
                <a:ea typeface="Calibri"/>
                <a:cs typeface="Calibri"/>
              </a:rPr>
              <a:t>Quais as </a:t>
            </a:r>
            <a:r>
              <a:rPr lang="en-US" sz="2400" b="1" dirty="0" err="1">
                <a:solidFill>
                  <a:srgbClr val="040A24"/>
                </a:solidFill>
                <a:latin typeface="Calibri"/>
                <a:ea typeface="Calibri"/>
                <a:cs typeface="Calibri"/>
              </a:rPr>
              <a:t>funcionalidades</a:t>
            </a:r>
            <a:r>
              <a:rPr lang="en-US" sz="2400" b="1" dirty="0">
                <a:solidFill>
                  <a:srgbClr val="040A24"/>
                </a:solidFill>
                <a:latin typeface="Calibri"/>
                <a:ea typeface="Calibri"/>
                <a:cs typeface="Calibri"/>
              </a:rPr>
              <a:t> dele?</a:t>
            </a:r>
          </a:p>
          <a:p>
            <a:pPr marL="342900" lvl="1" indent="-342900">
              <a:lnSpc>
                <a:spcPct val="150000"/>
              </a:lnSpc>
              <a:buFont typeface="Courier New" panose="02070309020205020404" pitchFamily="49" charset="0"/>
              <a:buChar char="o"/>
            </a:pPr>
            <a:r>
              <a:rPr lang="en-US" sz="2400" b="1" dirty="0">
                <a:solidFill>
                  <a:srgbClr val="040A24"/>
                </a:solidFill>
                <a:latin typeface="Calibri"/>
                <a:ea typeface="Calibri"/>
                <a:cs typeface="Calibri"/>
              </a:rPr>
              <a:t>Como </a:t>
            </a:r>
            <a:r>
              <a:rPr lang="en-US" sz="2400" b="1" dirty="0" err="1">
                <a:solidFill>
                  <a:srgbClr val="040A24"/>
                </a:solidFill>
                <a:latin typeface="Calibri"/>
                <a:ea typeface="Calibri"/>
                <a:cs typeface="Calibri"/>
              </a:rPr>
              <a:t>ele</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pode</a:t>
            </a:r>
            <a:r>
              <a:rPr lang="en-US" sz="2400" b="1" dirty="0">
                <a:solidFill>
                  <a:srgbClr val="040A24"/>
                </a:solidFill>
                <a:latin typeface="Calibri"/>
                <a:ea typeface="Calibri"/>
                <a:cs typeface="Calibri"/>
              </a:rPr>
              <a:t> me </a:t>
            </a:r>
            <a:r>
              <a:rPr lang="en-US" sz="2400" b="1" dirty="0" err="1">
                <a:solidFill>
                  <a:srgbClr val="040A24"/>
                </a:solidFill>
                <a:latin typeface="Calibri"/>
                <a:ea typeface="Calibri"/>
                <a:cs typeface="Calibri"/>
              </a:rPr>
              <a:t>ajudar</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efetivamente</a:t>
            </a:r>
            <a:r>
              <a:rPr lang="en-US" sz="2400" b="1" dirty="0">
                <a:solidFill>
                  <a:srgbClr val="040A24"/>
                </a:solidFill>
                <a:latin typeface="Calibri"/>
                <a:ea typeface="Calibri"/>
                <a:cs typeface="Calibri"/>
              </a:rPr>
              <a:t>?</a:t>
            </a: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FE1713FA-0B12-40D7-9D9B-5D03268D80E7}"/>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3">
            <a:extLst>
              <a:ext uri="{FF2B5EF4-FFF2-40B4-BE49-F238E27FC236}">
                <a16:creationId xmlns:a16="http://schemas.microsoft.com/office/drawing/2014/main" id="{9AEC9935-31E2-18EF-C230-4908A7D8F24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52756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a:solidFill>
                  <a:srgbClr val="A5A5A5"/>
                </a:solidFill>
                <a:latin typeface="Calibri"/>
                <a:ea typeface="Calibri"/>
                <a:cs typeface="Calibri"/>
              </a:rPr>
              <a:t>O quê é o GitHub Copilot?</a:t>
            </a:r>
            <a:endParaRPr lang="pt-BR" sz="2400" i="0" u="none" strike="noStrike" cap="none" dirty="0">
              <a:solidFill>
                <a:srgbClr val="A5A5A5"/>
              </a:solidFill>
              <a:latin typeface="Calibri"/>
              <a:ea typeface="Calibri"/>
              <a:cs typeface="Calibri"/>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Retrospectiva</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Histórica</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6</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b="0" i="0" u="none" strike="noStrike" cap="none" dirty="0">
                <a:solidFill>
                  <a:srgbClr val="040A24"/>
                </a:solidFill>
                <a:latin typeface="Calibri"/>
                <a:ea typeface="Calibri"/>
                <a:cs typeface="Calibri"/>
                <a:sym typeface="Calibri"/>
              </a:rPr>
              <a:t>Um pequeno papo antes de tudo.</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Pera, </a:t>
            </a:r>
            <a:r>
              <a:rPr lang="en-US" sz="4000" b="1" dirty="0" err="1">
                <a:solidFill>
                  <a:srgbClr val="EA4E60"/>
                </a:solidFill>
                <a:latin typeface="Century Gothic"/>
                <a:ea typeface="Century Gothic"/>
                <a:cs typeface="Century Gothic"/>
                <a:sym typeface="Century Gothic"/>
              </a:rPr>
              <a:t>sério</a:t>
            </a:r>
            <a:r>
              <a:rPr lang="en-US" sz="4000" b="1" dirty="0">
                <a:solidFill>
                  <a:srgbClr val="EA4E60"/>
                </a:solidFill>
                <a:latin typeface="Century Gothic"/>
                <a:ea typeface="Century Gothic"/>
                <a:cs typeface="Century Gothic"/>
                <a:sym typeface="Century Gothic"/>
              </a:rPr>
              <a:t> que </a:t>
            </a:r>
            <a:r>
              <a:rPr lang="en-US" sz="4000" b="1" dirty="0" err="1">
                <a:solidFill>
                  <a:srgbClr val="EA4E60"/>
                </a:solidFill>
                <a:latin typeface="Century Gothic"/>
                <a:ea typeface="Century Gothic"/>
                <a:cs typeface="Century Gothic"/>
                <a:sym typeface="Century Gothic"/>
              </a:rPr>
              <a:t>vamos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ver</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isso</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7</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73017B3-0331-276A-5C32-D3F8D84FDA1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49026E49-A57A-4DA4-75A0-882D9E9258C3}"/>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pt-BR" sz="2400" b="0" i="0" u="none" strike="noStrike" cap="none" dirty="0">
                <a:solidFill>
                  <a:srgbClr val="040A24"/>
                </a:solidFill>
                <a:latin typeface="Calibri"/>
                <a:ea typeface="Calibri"/>
                <a:cs typeface="Calibri"/>
                <a:sym typeface="Calibri"/>
              </a:rPr>
              <a:t>NLP: </a:t>
            </a:r>
            <a:r>
              <a:rPr lang="pt-BR" sz="2400" b="0" i="1" u="none" strike="noStrike" cap="none" dirty="0">
                <a:solidFill>
                  <a:srgbClr val="040A24"/>
                </a:solidFill>
                <a:latin typeface="Calibri"/>
                <a:ea typeface="Calibri"/>
                <a:cs typeface="Calibri"/>
                <a:sym typeface="Calibri"/>
              </a:rPr>
              <a:t>Natural </a:t>
            </a:r>
            <a:r>
              <a:rPr lang="pt-BR" sz="2400" b="0" i="1" u="none" strike="noStrike" cap="none" dirty="0" err="1">
                <a:solidFill>
                  <a:srgbClr val="040A24"/>
                </a:solidFill>
                <a:latin typeface="Calibri"/>
                <a:ea typeface="Calibri"/>
                <a:cs typeface="Calibri"/>
                <a:sym typeface="Calibri"/>
              </a:rPr>
              <a:t>Language</a:t>
            </a:r>
            <a:r>
              <a:rPr lang="pt-BR" sz="2400" b="0" i="1" u="none" strike="noStrike" cap="none" dirty="0">
                <a:solidFill>
                  <a:srgbClr val="040A24"/>
                </a:solidFill>
                <a:latin typeface="Calibri"/>
                <a:ea typeface="Calibri"/>
                <a:cs typeface="Calibri"/>
                <a:sym typeface="Calibri"/>
              </a:rPr>
              <a:t> </a:t>
            </a:r>
            <a:r>
              <a:rPr lang="pt-BR" sz="2400" b="0" i="1" u="none" strike="noStrike" cap="none" dirty="0" err="1">
                <a:solidFill>
                  <a:srgbClr val="040A24"/>
                </a:solidFill>
                <a:latin typeface="Calibri"/>
                <a:ea typeface="Calibri"/>
                <a:cs typeface="Calibri"/>
                <a:sym typeface="Calibri"/>
              </a:rPr>
              <a:t>Processing</a:t>
            </a:r>
            <a:endParaRPr lang="pt-BR" sz="2400" b="0" i="1" u="none" strike="noStrike" cap="none" dirty="0">
              <a:solidFill>
                <a:srgbClr val="040A24"/>
              </a:solidFill>
              <a:latin typeface="Calibri"/>
              <a:ea typeface="Calibri"/>
              <a:cs typeface="Calibri"/>
              <a:sym typeface="Calibri"/>
            </a:endParaRP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Redes Neurais: </a:t>
            </a:r>
            <a:r>
              <a:rPr lang="pt-BR" sz="2400" b="0" i="1" u="none" strike="noStrike" cap="none" dirty="0" err="1">
                <a:solidFill>
                  <a:srgbClr val="040A24"/>
                </a:solidFill>
                <a:latin typeface="Calibri"/>
                <a:ea typeface="Calibri"/>
                <a:cs typeface="Calibri"/>
                <a:sym typeface="Calibri"/>
              </a:rPr>
              <a:t>Many</a:t>
            </a:r>
            <a:r>
              <a:rPr lang="pt-BR" sz="2400" b="0" i="1" u="none" strike="noStrike" cap="none" dirty="0">
                <a:solidFill>
                  <a:srgbClr val="040A24"/>
                </a:solidFill>
                <a:latin typeface="Calibri"/>
                <a:ea typeface="Calibri"/>
                <a:cs typeface="Calibri"/>
                <a:sym typeface="Calibri"/>
              </a:rPr>
              <a:t> </a:t>
            </a:r>
            <a:r>
              <a:rPr lang="pt-BR" sz="2400" b="0" i="1" u="none" strike="noStrike" cap="none" dirty="0" err="1">
                <a:solidFill>
                  <a:srgbClr val="040A24"/>
                </a:solidFill>
                <a:latin typeface="Calibri"/>
                <a:ea typeface="Calibri"/>
                <a:cs typeface="Calibri"/>
                <a:sym typeface="Calibri"/>
              </a:rPr>
              <a:t>to</a:t>
            </a:r>
            <a:r>
              <a:rPr lang="pt-BR" sz="2400" b="0" i="1" u="none" strike="noStrike" cap="none" dirty="0">
                <a:solidFill>
                  <a:srgbClr val="040A24"/>
                </a:solidFill>
                <a:latin typeface="Calibri"/>
                <a:ea typeface="Calibri"/>
                <a:cs typeface="Calibri"/>
                <a:sym typeface="Calibri"/>
              </a:rPr>
              <a:t> </a:t>
            </a:r>
            <a:r>
              <a:rPr lang="pt-BR" sz="2400" b="0" i="1" u="none" strike="noStrike" cap="none" dirty="0" err="1">
                <a:solidFill>
                  <a:srgbClr val="040A24"/>
                </a:solidFill>
                <a:latin typeface="Calibri"/>
                <a:ea typeface="Calibri"/>
                <a:cs typeface="Calibri"/>
                <a:sym typeface="Calibri"/>
              </a:rPr>
              <a:t>many</a:t>
            </a:r>
            <a:r>
              <a:rPr lang="pt-BR" sz="2400" b="0" i="1" u="none" strike="noStrike" cap="none" dirty="0">
                <a:solidFill>
                  <a:srgbClr val="040A24"/>
                </a:solidFill>
                <a:latin typeface="Calibri"/>
                <a:ea typeface="Calibri"/>
                <a:cs typeface="Calibri"/>
                <a:sym typeface="Calibri"/>
              </a:rPr>
              <a:t> </a:t>
            </a:r>
          </a:p>
        </p:txBody>
      </p:sp>
      <p:sp>
        <p:nvSpPr>
          <p:cNvPr id="204" name="Google Shape;204;g109ffa863cd_0_328">
            <a:extLst>
              <a:ext uri="{FF2B5EF4-FFF2-40B4-BE49-F238E27FC236}">
                <a16:creationId xmlns:a16="http://schemas.microsoft.com/office/drawing/2014/main" id="{01C11ABC-59AC-8449-8EC0-026D635D4B7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mundo</a:t>
            </a:r>
            <a:r>
              <a:rPr lang="en-US" sz="4000" b="1" dirty="0">
                <a:solidFill>
                  <a:srgbClr val="EA4E60"/>
                </a:solidFill>
                <a:latin typeface="Century Gothic"/>
                <a:ea typeface="Century Gothic"/>
                <a:cs typeface="Century Gothic"/>
                <a:sym typeface="Century Gothic"/>
              </a:rPr>
              <a:t> </a:t>
            </a:r>
            <a:r>
              <a:rPr lang="en-US" sz="4000" b="1" i="1" dirty="0" err="1">
                <a:solidFill>
                  <a:srgbClr val="EA4E60"/>
                </a:solidFill>
                <a:latin typeface="Century Gothic"/>
                <a:ea typeface="Century Gothic"/>
                <a:cs typeface="Century Gothic"/>
                <a:sym typeface="Century Gothic"/>
              </a:rPr>
              <a:t>Pr</a:t>
            </a:r>
            <a:r>
              <a:rPr lang="pt-BR" sz="4000" b="1" i="1" dirty="0">
                <a:solidFill>
                  <a:srgbClr val="EA4E60"/>
                </a:solidFill>
                <a:latin typeface="Century Gothic"/>
                <a:ea typeface="Century Gothic"/>
                <a:cs typeface="Century Gothic"/>
                <a:sym typeface="Century Gothic"/>
              </a:rPr>
              <a:t>é-</a:t>
            </a:r>
            <a:r>
              <a:rPr lang="pt-BR" sz="4000" b="1" i="1" dirty="0" err="1">
                <a:solidFill>
                  <a:srgbClr val="EA4E60"/>
                </a:solidFill>
                <a:latin typeface="Century Gothic"/>
                <a:ea typeface="Century Gothic"/>
                <a:cs typeface="Century Gothic"/>
                <a:sym typeface="Century Gothic"/>
              </a:rPr>
              <a:t>Transformer</a:t>
            </a:r>
            <a:endParaRPr lang="en-US" sz="4000" b="1" i="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09A1758-2D9A-14D8-98F8-E7E36BB2B291}"/>
              </a:ext>
            </a:extLst>
          </p:cNvPr>
          <p:cNvSpPr>
            <a:spLocks noGrp="1"/>
          </p:cNvSpPr>
          <p:nvPr>
            <p:ph type="sldNum" idx="12"/>
          </p:nvPr>
        </p:nvSpPr>
        <p:spPr/>
        <p:txBody>
          <a:bodyPr/>
          <a:lstStyle/>
          <a:p>
            <a:r>
              <a:rPr lang="en-US"/>
              <a:t>[</a:t>
            </a:r>
            <a:fld id="{00000000-1234-1234-1234-123412341234}" type="slidenum">
              <a:rPr lang="en-US">
                <a:solidFill>
                  <a:srgbClr val="EA4E60"/>
                </a:solidFill>
              </a:rPr>
              <a:t>8</a:t>
            </a:fld>
            <a:r>
              <a:rPr lang="en-US"/>
              <a:t>]</a:t>
            </a:r>
            <a:endParaRPr lang="pt-BR"/>
          </a:p>
        </p:txBody>
      </p:sp>
      <p:pic>
        <p:nvPicPr>
          <p:cNvPr id="5" name="Imagem 3">
            <a:extLst>
              <a:ext uri="{FF2B5EF4-FFF2-40B4-BE49-F238E27FC236}">
                <a16:creationId xmlns:a16="http://schemas.microsoft.com/office/drawing/2014/main" id="{51B1883E-0EFB-5B37-1D85-80DA7A077181}"/>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09844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DE086827-C919-B697-9490-ACD07D302249}"/>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BC76FF21-7B50-B086-E667-6346C6399EC2}"/>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pt-BR" sz="2400" b="0" i="1" u="none" strike="noStrike" cap="none" dirty="0" err="1">
                <a:solidFill>
                  <a:srgbClr val="040A24"/>
                </a:solidFill>
                <a:latin typeface="Calibri"/>
                <a:ea typeface="Calibri"/>
                <a:cs typeface="Calibri"/>
                <a:sym typeface="Calibri"/>
              </a:rPr>
              <a:t>Attention</a:t>
            </a:r>
            <a:r>
              <a:rPr lang="pt-BR" sz="2400" b="0" i="1" u="none" strike="noStrike" cap="none" dirty="0">
                <a:solidFill>
                  <a:srgbClr val="040A24"/>
                </a:solidFill>
                <a:latin typeface="Calibri"/>
                <a:ea typeface="Calibri"/>
                <a:cs typeface="Calibri"/>
                <a:sym typeface="Calibri"/>
              </a:rPr>
              <a:t> </a:t>
            </a:r>
            <a:r>
              <a:rPr lang="pt-BR" sz="2400" b="0" i="1" u="none" strike="noStrike" cap="none" dirty="0" err="1">
                <a:solidFill>
                  <a:srgbClr val="040A24"/>
                </a:solidFill>
                <a:latin typeface="Calibri"/>
                <a:ea typeface="Calibri"/>
                <a:cs typeface="Calibri"/>
                <a:sym typeface="Calibri"/>
              </a:rPr>
              <a:t>is</a:t>
            </a:r>
            <a:r>
              <a:rPr lang="pt-BR" sz="2400" b="0" i="1" u="none" strike="noStrike" cap="none" dirty="0">
                <a:solidFill>
                  <a:srgbClr val="040A24"/>
                </a:solidFill>
                <a:latin typeface="Calibri"/>
                <a:ea typeface="Calibri"/>
                <a:cs typeface="Calibri"/>
                <a:sym typeface="Calibri"/>
              </a:rPr>
              <a:t> </a:t>
            </a:r>
            <a:r>
              <a:rPr lang="pt-BR" sz="2400" b="0" i="1" u="none" strike="noStrike" cap="none" dirty="0" err="1">
                <a:solidFill>
                  <a:srgbClr val="040A24"/>
                </a:solidFill>
                <a:latin typeface="Calibri"/>
                <a:ea typeface="Calibri"/>
                <a:cs typeface="Calibri"/>
                <a:sym typeface="Calibri"/>
              </a:rPr>
              <a:t>all</a:t>
            </a:r>
            <a:r>
              <a:rPr lang="pt-BR" sz="2400" b="0" i="1" u="none" strike="noStrike" cap="none" dirty="0">
                <a:solidFill>
                  <a:srgbClr val="040A24"/>
                </a:solidFill>
                <a:latin typeface="Calibri"/>
                <a:ea typeface="Calibri"/>
                <a:cs typeface="Calibri"/>
                <a:sym typeface="Calibri"/>
              </a:rPr>
              <a:t> </a:t>
            </a:r>
            <a:r>
              <a:rPr lang="pt-BR" sz="2400" b="0" i="1" u="none" strike="noStrike" cap="none" dirty="0" err="1">
                <a:solidFill>
                  <a:srgbClr val="040A24"/>
                </a:solidFill>
                <a:latin typeface="Calibri"/>
                <a:ea typeface="Calibri"/>
                <a:cs typeface="Calibri"/>
                <a:sym typeface="Calibri"/>
              </a:rPr>
              <a:t>you</a:t>
            </a:r>
            <a:r>
              <a:rPr lang="pt-BR" sz="2400" b="0" i="1" u="none" strike="noStrike" cap="none" dirty="0">
                <a:solidFill>
                  <a:srgbClr val="040A24"/>
                </a:solidFill>
                <a:latin typeface="Calibri"/>
                <a:ea typeface="Calibri"/>
                <a:cs typeface="Calibri"/>
                <a:sym typeface="Calibri"/>
              </a:rPr>
              <a:t> </a:t>
            </a:r>
            <a:r>
              <a:rPr lang="pt-BR" sz="2400" b="0" i="1" u="none" strike="noStrike" cap="none" dirty="0" err="1">
                <a:solidFill>
                  <a:srgbClr val="040A24"/>
                </a:solidFill>
                <a:latin typeface="Calibri"/>
                <a:ea typeface="Calibri"/>
                <a:cs typeface="Calibri"/>
                <a:sym typeface="Calibri"/>
              </a:rPr>
              <a:t>Need</a:t>
            </a:r>
            <a:r>
              <a:rPr lang="pt-BR" sz="2400" b="0" i="1" u="none" strike="noStrike" cap="none" dirty="0">
                <a:solidFill>
                  <a:srgbClr val="040A24"/>
                </a:solidFill>
                <a:latin typeface="Calibri"/>
                <a:ea typeface="Calibri"/>
                <a:cs typeface="Calibri"/>
                <a:sym typeface="Calibri"/>
              </a:rPr>
              <a:t> </a:t>
            </a:r>
            <a:r>
              <a:rPr lang="pt-BR" sz="2400" b="0" u="none" strike="noStrike" cap="none" dirty="0">
                <a:solidFill>
                  <a:srgbClr val="040A24"/>
                </a:solidFill>
                <a:latin typeface="Calibri"/>
                <a:ea typeface="Calibri"/>
                <a:cs typeface="Calibri"/>
                <a:sym typeface="Calibri"/>
              </a:rPr>
              <a:t>(2017)</a:t>
            </a:r>
          </a:p>
          <a:p>
            <a:pPr marL="342900" marR="0" lvl="0" indent="-342900" algn="just" rtl="0">
              <a:lnSpc>
                <a:spcPct val="115000"/>
              </a:lnSpc>
              <a:spcBef>
                <a:spcPts val="1000"/>
              </a:spcBef>
              <a:spcAft>
                <a:spcPts val="0"/>
              </a:spcAft>
              <a:buFontTx/>
              <a:buChar char="-"/>
            </a:pPr>
            <a:r>
              <a:rPr lang="pt-BR" sz="2400" dirty="0">
                <a:solidFill>
                  <a:srgbClr val="040A24"/>
                </a:solidFill>
                <a:latin typeface="Calibri"/>
                <a:ea typeface="Calibri"/>
                <a:cs typeface="Calibri"/>
                <a:sym typeface="Calibri"/>
              </a:rPr>
              <a:t>Mecanismos de Atenção: O quê é? Como funcionam?</a:t>
            </a:r>
            <a:r>
              <a:rPr lang="pt-BR" sz="2400" b="0" u="none" strike="noStrike" cap="none" dirty="0">
                <a:solidFill>
                  <a:srgbClr val="040A24"/>
                </a:solidFill>
                <a:latin typeface="Calibri"/>
                <a:ea typeface="Calibri"/>
                <a:cs typeface="Calibri"/>
                <a:sym typeface="Calibri"/>
              </a:rPr>
              <a:t> </a:t>
            </a:r>
          </a:p>
        </p:txBody>
      </p:sp>
      <p:sp>
        <p:nvSpPr>
          <p:cNvPr id="204" name="Google Shape;204;g109ffa863cd_0_328">
            <a:extLst>
              <a:ext uri="{FF2B5EF4-FFF2-40B4-BE49-F238E27FC236}">
                <a16:creationId xmlns:a16="http://schemas.microsoft.com/office/drawing/2014/main" id="{6661E2D5-287C-B88D-D86D-956CD76BB1CD}"/>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i="1" dirty="0">
                <a:solidFill>
                  <a:srgbClr val="EA4E60"/>
                </a:solidFill>
                <a:latin typeface="Century Gothic"/>
                <a:ea typeface="Century Gothic"/>
                <a:cs typeface="Century Gothic"/>
                <a:sym typeface="Century Gothic"/>
              </a:rPr>
              <a:t>Transformers</a:t>
            </a:r>
            <a:endParaRPr lang="en-US" sz="4000" b="1" i="1"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C96E6D1-03D6-C580-F89E-3F3CE7A5C6A7}"/>
              </a:ext>
            </a:extLst>
          </p:cNvPr>
          <p:cNvSpPr>
            <a:spLocks noGrp="1"/>
          </p:cNvSpPr>
          <p:nvPr>
            <p:ph type="sldNum" idx="12"/>
          </p:nvPr>
        </p:nvSpPr>
        <p:spPr/>
        <p:txBody>
          <a:bodyPr/>
          <a:lstStyle/>
          <a:p>
            <a:r>
              <a:rPr lang="en-US"/>
              <a:t>[</a:t>
            </a:r>
            <a:fld id="{00000000-1234-1234-1234-123412341234}" type="slidenum">
              <a:rPr lang="en-US">
                <a:solidFill>
                  <a:srgbClr val="EA4E60"/>
                </a:solidFill>
              </a:rPr>
              <a:t>9</a:t>
            </a:fld>
            <a:r>
              <a:rPr lang="en-US"/>
              <a:t>]</a:t>
            </a:r>
            <a:endParaRPr lang="pt-BR"/>
          </a:p>
        </p:txBody>
      </p:sp>
      <p:pic>
        <p:nvPicPr>
          <p:cNvPr id="5" name="Imagem 3">
            <a:extLst>
              <a:ext uri="{FF2B5EF4-FFF2-40B4-BE49-F238E27FC236}">
                <a16:creationId xmlns:a16="http://schemas.microsoft.com/office/drawing/2014/main" id="{7E814B4C-01B5-E908-09D0-7A282666319B}"/>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6820181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C4EB758E-A5B3-4E55-898D-8C1F3358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1021</TotalTime>
  <Words>1445</Words>
  <Application>Microsoft Office PowerPoint</Application>
  <PresentationFormat>Apresentação na tela (16:9)</PresentationFormat>
  <Paragraphs>208</Paragraphs>
  <Slides>35</Slides>
  <Notes>35</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35</vt:i4>
      </vt:variant>
    </vt:vector>
  </HeadingPairs>
  <TitlesOfParts>
    <vt:vector size="43" baseType="lpstr">
      <vt:lpstr>Wingdings</vt:lpstr>
      <vt:lpstr>Calibri Light</vt:lpstr>
      <vt:lpstr>Courier New</vt:lpstr>
      <vt:lpstr>Calibri</vt:lpstr>
      <vt:lpstr>Segoe UI</vt:lpstr>
      <vt:lpstr>Century Gothic</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Elidiana Andrade da Silva</cp:lastModifiedBy>
  <cp:revision>52</cp:revision>
  <dcterms:modified xsi:type="dcterms:W3CDTF">2024-12-09T16:35:39Z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