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60"/>
  </p:notesMasterIdLst>
  <p:handoutMasterIdLst>
    <p:handoutMasterId r:id="rId61"/>
  </p:handoutMasterIdLst>
  <p:sldIdLst>
    <p:sldId id="256" r:id="rId4"/>
    <p:sldId id="257" r:id="rId5"/>
    <p:sldId id="280" r:id="rId6"/>
    <p:sldId id="281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2" r:id="rId35"/>
    <p:sldId id="311" r:id="rId36"/>
    <p:sldId id="313" r:id="rId37"/>
    <p:sldId id="314" r:id="rId38"/>
    <p:sldId id="315" r:id="rId39"/>
    <p:sldId id="279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76" r:id="rId50"/>
    <p:sldId id="268" r:id="rId51"/>
    <p:sldId id="269" r:id="rId52"/>
    <p:sldId id="270" r:id="rId53"/>
    <p:sldId id="271" r:id="rId54"/>
    <p:sldId id="277" r:id="rId55"/>
    <p:sldId id="272" r:id="rId56"/>
    <p:sldId id="273" r:id="rId57"/>
    <p:sldId id="274" r:id="rId58"/>
    <p:sldId id="275" r:id="rId5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lyerhzm/bulle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steveklabnik/request_stor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Dmitry Vlasov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044575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But with time, you end with: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92E6-2212-4F4B-8941-5C993563F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92" y="1179129"/>
            <a:ext cx="4951539" cy="2785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E09BC-BF34-4FF5-86B6-56732BF3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" y="2244586"/>
            <a:ext cx="2957081" cy="6952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8E0C15-BBC3-4FE5-B991-FB68C5246CCF}"/>
              </a:ext>
            </a:extLst>
          </p:cNvPr>
          <p:cNvSpPr/>
          <p:nvPr/>
        </p:nvSpPr>
        <p:spPr>
          <a:xfrm>
            <a:off x="3361572" y="238708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-&gt;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FBE02-02E7-47BC-A281-DDEF9E26DDA1}"/>
              </a:ext>
            </a:extLst>
          </p:cNvPr>
          <p:cNvSpPr txBox="1"/>
          <p:nvPr/>
        </p:nvSpPr>
        <p:spPr>
          <a:xfrm>
            <a:off x="4643650" y="3964370"/>
            <a:ext cx="23425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(it’s only part of the actual log)</a:t>
            </a:r>
          </a:p>
        </p:txBody>
      </p:sp>
    </p:spTree>
    <p:extLst>
      <p:ext uri="{BB962C8B-B14F-4D97-AF65-F5344CB8AC3E}">
        <p14:creationId xmlns:p14="http://schemas.microsoft.com/office/powerpoint/2010/main" val="36845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DF7E4-F66D-4313-9E3F-921FC484698C}"/>
              </a:ext>
            </a:extLst>
          </p:cNvPr>
          <p:cNvSpPr txBox="1"/>
          <p:nvPr/>
        </p:nvSpPr>
        <p:spPr>
          <a:xfrm>
            <a:off x="3301591" y="3919904"/>
            <a:ext cx="1110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 requests)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CC67C-7A69-431D-A646-A7F449BB69AD}"/>
              </a:ext>
            </a:extLst>
          </p:cNvPr>
          <p:cNvSpPr txBox="1"/>
          <p:nvPr/>
        </p:nvSpPr>
        <p:spPr>
          <a:xfrm>
            <a:off x="3619274" y="2545409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E8D6-DDB5-4C62-B25C-D3E39EBF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54" y="1250950"/>
            <a:ext cx="4057650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D5480-EF6B-4132-9F0E-A3774CD1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66" y="3139136"/>
            <a:ext cx="5010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817FA-042F-4FDA-86C9-86FF380E1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" y="1481581"/>
            <a:ext cx="3788561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46FE9-9132-48D9-B559-69B0A5C2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90" y="2014967"/>
            <a:ext cx="4088987" cy="800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E9AA8-DA97-472D-A005-0D09A1FDCBF1}"/>
              </a:ext>
            </a:extLst>
          </p:cNvPr>
          <p:cNvSpPr txBox="1"/>
          <p:nvPr/>
        </p:nvSpPr>
        <p:spPr>
          <a:xfrm>
            <a:off x="4184380" y="2182779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523E0D-6CCD-423A-A9DB-653F124E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" y="3466378"/>
            <a:ext cx="146685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ABCA26-8604-4D82-95E3-B0C11FD4A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90" y="3466378"/>
            <a:ext cx="1343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not forget: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ruby : </a:t>
            </a:r>
            <a:r>
              <a:rPr lang="en-US" dirty="0">
                <a:hlinkClick r:id="rId2"/>
              </a:rPr>
              <a:t>https://github.com/flyerhzm/bullet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Configuration: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I'm sure something similar is already implemented for your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E2740-9016-4520-8E1F-1433813F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65300"/>
            <a:ext cx="5137150" cy="23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9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3498629" y="1740753"/>
            <a:ext cx="2146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4800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2821008" y="1740753"/>
            <a:ext cx="3494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/>
              <a:t>Memoization</a:t>
            </a:r>
            <a:endParaRPr lang="en-US"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F3C8C-ABF7-40FC-A707-61C3E6FF59A0}"/>
              </a:ext>
            </a:extLst>
          </p:cNvPr>
          <p:cNvSpPr/>
          <p:nvPr/>
        </p:nvSpPr>
        <p:spPr>
          <a:xfrm>
            <a:off x="3522257" y="2571750"/>
            <a:ext cx="209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Or “god bless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||=</a:t>
            </a:r>
            <a:r>
              <a:rPr lang="en-US" sz="2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98818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Memorization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A529B-35C3-49BB-9FFC-DDB6899A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422400"/>
            <a:ext cx="5314950" cy="134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D56C33-EFD6-48F4-ACC8-74ED22349A0E}"/>
              </a:ext>
            </a:extLst>
          </p:cNvPr>
          <p:cNvSpPr/>
          <p:nvPr/>
        </p:nvSpPr>
        <p:spPr>
          <a:xfrm>
            <a:off x="357186" y="3657473"/>
            <a:ext cx="488791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(Yes, it's slow Ruby, but it will hang on every </a:t>
            </a:r>
            <a:r>
              <a:rPr lang="en-US" dirty="0" err="1"/>
              <a:t>lang</a:t>
            </a:r>
            <a:r>
              <a:rPr lang="en-US" dirty="0"/>
              <a:t> with big number)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919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Memorization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5BE22-0279-4E9B-A417-BB71D1AC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422400"/>
            <a:ext cx="4029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Memorization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D10DE-90C4-4A48-B932-9507BB72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422400"/>
            <a:ext cx="6496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3.2 Caching something for the whole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DBA000-5627-4BF1-8EC7-1643459FDA8A}"/>
              </a:ext>
            </a:extLst>
          </p:cNvPr>
          <p:cNvSpPr/>
          <p:nvPr/>
        </p:nvSpPr>
        <p:spPr>
          <a:xfrm>
            <a:off x="360364" y="1100909"/>
            <a:ext cx="41840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For ruby: </a:t>
            </a:r>
            <a:r>
              <a:rPr lang="en-US" dirty="0">
                <a:solidFill>
                  <a:srgbClr val="0366D6"/>
                </a:solidFill>
                <a:latin typeface="-apple-system"/>
                <a:hlinkClick r:id="rId2"/>
              </a:rPr>
              <a:t>https://github.com/steveklabnik/request_store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56069-A418-4EA0-B49F-D43A58E4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4" y="1746250"/>
            <a:ext cx="3829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141AD-D047-422E-967C-665622B01A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0" y="1342298"/>
            <a:ext cx="5047133" cy="33489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8192EB-0EEF-4113-9816-73EAFC591ADA}"/>
              </a:ext>
            </a:extLst>
          </p:cNvPr>
          <p:cNvSpPr/>
          <p:nvPr/>
        </p:nvSpPr>
        <p:spPr>
          <a:xfrm>
            <a:off x="311151" y="751659"/>
            <a:ext cx="847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Sometimes we all face performance issues..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3811823" y="1740753"/>
            <a:ext cx="1520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Redis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F3C8C-ABF7-40FC-A707-61C3E6FF59A0}"/>
              </a:ext>
            </a:extLst>
          </p:cNvPr>
          <p:cNvSpPr/>
          <p:nvPr/>
        </p:nvSpPr>
        <p:spPr>
          <a:xfrm>
            <a:off x="3956510" y="2565400"/>
            <a:ext cx="123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(one love)</a:t>
            </a:r>
          </a:p>
        </p:txBody>
      </p:sp>
    </p:spTree>
    <p:extLst>
      <p:ext uri="{BB962C8B-B14F-4D97-AF65-F5344CB8AC3E}">
        <p14:creationId xmlns:p14="http://schemas.microsoft.com/office/powerpoint/2010/main" val="311583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Redis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663D5-FF1A-4418-91E3-7BD4EC84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217612"/>
            <a:ext cx="7086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2438240" y="1740753"/>
            <a:ext cx="42675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Conditional 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F3C8C-ABF7-40FC-A707-61C3E6FF59A0}"/>
              </a:ext>
            </a:extLst>
          </p:cNvPr>
          <p:cNvSpPr/>
          <p:nvPr/>
        </p:nvSpPr>
        <p:spPr>
          <a:xfrm>
            <a:off x="1268624" y="2578100"/>
            <a:ext cx="6606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(when you're so lazy you don't even want to render response)</a:t>
            </a:r>
          </a:p>
        </p:txBody>
      </p:sp>
    </p:spTree>
    <p:extLst>
      <p:ext uri="{BB962C8B-B14F-4D97-AF65-F5344CB8AC3E}">
        <p14:creationId xmlns:p14="http://schemas.microsoft.com/office/powerpoint/2010/main" val="329470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Conditional GET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FB315-F5BE-4AE4-ABFD-A801A52D9EBB}"/>
              </a:ext>
            </a:extLst>
          </p:cNvPr>
          <p:cNvSpPr/>
          <p:nvPr/>
        </p:nvSpPr>
        <p:spPr>
          <a:xfrm>
            <a:off x="331514" y="808170"/>
            <a:ext cx="3885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HTTP </a:t>
            </a:r>
            <a:r>
              <a:rPr lang="en-US" sz="1400" b="1" dirty="0" err="1"/>
              <a:t>ETag</a:t>
            </a:r>
            <a:r>
              <a:rPr lang="en-US" sz="1400" dirty="0"/>
              <a:t> and </a:t>
            </a:r>
            <a:r>
              <a:rPr lang="en-US" sz="1400" b="1" dirty="0"/>
              <a:t>If-None-Match</a:t>
            </a:r>
            <a:r>
              <a:rPr lang="en-US" sz="1400" dirty="0"/>
              <a:t>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! Doesn't work together with previous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3DDCE-62C6-462B-AABA-6366BEE5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4" y="1500187"/>
            <a:ext cx="8096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Conditional GET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Ruby solution: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DF4FB-B667-49F1-8E58-204B5FF3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422400"/>
            <a:ext cx="7527372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530365" y="997803"/>
            <a:ext cx="8184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Keep in mind the whole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F3C8C-ABF7-40FC-A707-61C3E6FF59A0}"/>
              </a:ext>
            </a:extLst>
          </p:cNvPr>
          <p:cNvSpPr/>
          <p:nvPr/>
        </p:nvSpPr>
        <p:spPr>
          <a:xfrm>
            <a:off x="2767788" y="1822512"/>
            <a:ext cx="3608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(Avoiding stupid logic problems)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952877-C408-48AD-84EB-BAE840684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49" y="2419425"/>
            <a:ext cx="3365501" cy="17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Logic problems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21A378C-5D07-42A2-BC87-FA6EEB28E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597344"/>
            <a:ext cx="8429627" cy="3054350"/>
          </a:xfrm>
        </p:spPr>
        <p:txBody>
          <a:bodyPr/>
          <a:lstStyle/>
          <a:p>
            <a:r>
              <a:rPr lang="en-US" sz="2000" b="1" dirty="0"/>
              <a:t>service1</a:t>
            </a:r>
            <a:r>
              <a:rPr lang="en-US" sz="2000" dirty="0"/>
              <a:t> receives up to 50k transfers and should process them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system should validate that any of the transfers has amount less than some limit, if not - render "At least one transfer exceeds your allowed limit"</a:t>
            </a:r>
          </a:p>
          <a:p>
            <a:r>
              <a:rPr lang="en-US" sz="2000" dirty="0"/>
              <a:t>such validation endpoint is on </a:t>
            </a:r>
            <a:r>
              <a:rPr lang="en-US" sz="2000" b="1" dirty="0"/>
              <a:t>service2</a:t>
            </a:r>
            <a:r>
              <a:rPr lang="en-US" sz="2000" dirty="0"/>
              <a:t>, accepts ONE value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How to implement?</a:t>
            </a:r>
          </a:p>
        </p:txBody>
      </p:sp>
    </p:spTree>
    <p:extLst>
      <p:ext uri="{BB962C8B-B14F-4D97-AF65-F5344CB8AC3E}">
        <p14:creationId xmlns:p14="http://schemas.microsoft.com/office/powerpoint/2010/main" val="3299445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2351488" y="1135552"/>
            <a:ext cx="4441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Preliminary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CF398-D3A2-4FD9-BCF8-0E21C14219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58" y="1966549"/>
            <a:ext cx="1966484" cy="1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Preliminary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21A378C-5D07-42A2-BC87-FA6EEB28E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016000"/>
            <a:ext cx="8429627" cy="36356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Save to database (aggregating some data)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Save to cache (pre-filling)</a:t>
            </a:r>
          </a:p>
        </p:txBody>
      </p:sp>
    </p:spTree>
    <p:extLst>
      <p:ext uri="{BB962C8B-B14F-4D97-AF65-F5344CB8AC3E}">
        <p14:creationId xmlns:p14="http://schemas.microsoft.com/office/powerpoint/2010/main" val="1528091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1654534" y="1108835"/>
            <a:ext cx="58349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Dealing with Too long </a:t>
            </a:r>
          </a:p>
          <a:p>
            <a:r>
              <a:rPr lang="en-US" sz="4800" dirty="0"/>
              <a:t>requests to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F3C8C-ABF7-40FC-A707-61C3E6FF59A0}"/>
              </a:ext>
            </a:extLst>
          </p:cNvPr>
          <p:cNvSpPr/>
          <p:nvPr/>
        </p:nvSpPr>
        <p:spPr>
          <a:xfrm>
            <a:off x="3304601" y="2678495"/>
            <a:ext cx="2534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(e.g. Use index, Luke!)</a:t>
            </a:r>
          </a:p>
        </p:txBody>
      </p:sp>
    </p:spTree>
    <p:extLst>
      <p:ext uri="{BB962C8B-B14F-4D97-AF65-F5344CB8AC3E}">
        <p14:creationId xmlns:p14="http://schemas.microsoft.com/office/powerpoint/2010/main" val="6066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078FD-5662-49B5-A352-20FA9DD6FD53}"/>
              </a:ext>
            </a:extLst>
          </p:cNvPr>
          <p:cNvSpPr/>
          <p:nvPr/>
        </p:nvSpPr>
        <p:spPr>
          <a:xfrm>
            <a:off x="488950" y="1308100"/>
            <a:ext cx="8159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There's a specific set of practices, </a:t>
            </a:r>
            <a:br>
              <a:rPr lang="en-US" sz="2800" b="1" dirty="0"/>
            </a:br>
            <a:r>
              <a:rPr lang="en-US" sz="2800" b="1" dirty="0"/>
              <a:t>which, if applied, </a:t>
            </a:r>
            <a:br>
              <a:rPr lang="en-US" sz="2800" b="1" dirty="0"/>
            </a:br>
            <a:r>
              <a:rPr lang="en-US" sz="2800" b="1" dirty="0"/>
              <a:t>will help you to eliminate </a:t>
            </a:r>
            <a:br>
              <a:rPr lang="en-US" sz="2800" b="1" dirty="0"/>
            </a:br>
            <a:r>
              <a:rPr lang="en-US" sz="2800" b="1" dirty="0"/>
              <a:t>most of the performance problems </a:t>
            </a:r>
            <a:br>
              <a:rPr lang="en-US" sz="2800" b="1" dirty="0"/>
            </a:br>
            <a:r>
              <a:rPr lang="en-US" sz="2800" b="1" dirty="0"/>
              <a:t>and save a lot of your time!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812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Dealing with Too long requests to 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21A378C-5D07-42A2-BC87-FA6EEB28E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016000"/>
            <a:ext cx="8429627" cy="363569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EXPLAIN ANALYZE </a:t>
            </a:r>
            <a:r>
              <a:rPr lang="en-US" sz="2000" dirty="0"/>
              <a:t>- your best friend</a:t>
            </a:r>
          </a:p>
          <a:p>
            <a:r>
              <a:rPr lang="en-US" dirty="0"/>
              <a:t>Understand difference between INDEX FULL SCAN / INDEX UNIQUE SCAN / TABLE SCAN etc.</a:t>
            </a:r>
          </a:p>
          <a:p>
            <a:pPr>
              <a:lnSpc>
                <a:spcPct val="100000"/>
              </a:lnSpc>
            </a:pPr>
            <a:r>
              <a:rPr lang="en-US" dirty="0"/>
              <a:t>Understand what index types does your DB support (not only B-tree exist, for example indexes for geo data (</a:t>
            </a:r>
            <a:r>
              <a:rPr lang="en-US" dirty="0" err="1"/>
              <a:t>lat</a:t>
            </a:r>
            <a:r>
              <a:rPr lang="en-US" dirty="0"/>
              <a:t>/long))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dirty="0"/>
              <a:t>Check indexes on all heavy queries fields used in </a:t>
            </a:r>
            <a:r>
              <a:rPr lang="en-US" dirty="0">
                <a:highlight>
                  <a:srgbClr val="C0C0C0"/>
                </a:highlight>
              </a:rPr>
              <a:t>WHERE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ON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GROUP BY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72687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2974255" y="1740753"/>
            <a:ext cx="3360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General tips:</a:t>
            </a:r>
          </a:p>
        </p:txBody>
      </p:sp>
    </p:spTree>
    <p:extLst>
      <p:ext uri="{BB962C8B-B14F-4D97-AF65-F5344CB8AC3E}">
        <p14:creationId xmlns:p14="http://schemas.microsoft.com/office/powerpoint/2010/main" val="205436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General tips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2471008" y="1740753"/>
            <a:ext cx="4201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67769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 Amount of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21A378C-5D07-42A2-BC87-FA6EEB28E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016000"/>
            <a:ext cx="8429627" cy="363569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Always test with the amount of data compared to how much you'll have on prod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r>
              <a:rPr lang="en-US" sz="2000" dirty="0"/>
              <a:t>Fill DB with scripts generating fake data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Upload big files</a:t>
            </a:r>
          </a:p>
        </p:txBody>
      </p:sp>
    </p:spTree>
    <p:extLst>
      <p:ext uri="{BB962C8B-B14F-4D97-AF65-F5344CB8AC3E}">
        <p14:creationId xmlns:p14="http://schemas.microsoft.com/office/powerpoint/2010/main" val="395557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General tips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0A436-CB4F-46B8-B66D-033C2B2DD3AC}"/>
              </a:ext>
            </a:extLst>
          </p:cNvPr>
          <p:cNvSpPr/>
          <p:nvPr/>
        </p:nvSpPr>
        <p:spPr>
          <a:xfrm>
            <a:off x="3443486" y="1740753"/>
            <a:ext cx="2257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41073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 Profiling and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21A378C-5D07-42A2-BC87-FA6EEB28EA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016000"/>
            <a:ext cx="8429627" cy="363569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You MUST do profiling before doing optimization, to be sure you're not just wasting time, unless you're sure in advance it's 100% required in this particular place (comes with years of work experience)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Profiling: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Datadog/</a:t>
            </a:r>
            <a:r>
              <a:rPr lang="en-US" sz="2000" dirty="0" err="1"/>
              <a:t>newRelic</a:t>
            </a:r>
            <a:r>
              <a:rPr lang="en-US" sz="2000" dirty="0"/>
              <a:t> (good for production, costly)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something like </a:t>
            </a:r>
            <a:r>
              <a:rPr lang="en-US" sz="2000" dirty="0" err="1"/>
              <a:t>Flamegraph</a:t>
            </a:r>
            <a:r>
              <a:rPr lang="en-US" sz="2000" dirty="0"/>
              <a:t> (good for local debugging, open-source)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CF1FC-DBB7-43A2-88EB-A7EAA1220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3175000"/>
            <a:ext cx="14816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6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CD327-D942-46D2-9D27-EFF928F4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990600"/>
            <a:ext cx="42005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5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17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6" y="787401"/>
            <a:ext cx="8429627" cy="40392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n-lt"/>
              </a:rPr>
              <a:t>Part 1: practices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Pagination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Avoiding N+1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Caching (service level, request level, Redis, conditional Get)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Avoiding stupid logic problems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Preliminary work (aggregating some data to DB, pre-filling cache)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Dealing with Too long DB queries (e.g. Use index, Luke!)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n-lt"/>
              </a:rPr>
              <a:t>Part 2: general tips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how to catch performance problems at the place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when to optimize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0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2ED19-5202-443D-B93A-CF0F28C8787A}"/>
              </a:ext>
            </a:extLst>
          </p:cNvPr>
          <p:cNvSpPr/>
          <p:nvPr/>
        </p:nvSpPr>
        <p:spPr>
          <a:xfrm>
            <a:off x="3159434" y="1740753"/>
            <a:ext cx="28251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627050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2CE039-5644-C647-B0F3-EEB85B25B9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Pagination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99B2D1-4B09-4162-A2BD-E35EE49384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1838324"/>
            <a:ext cx="7934244" cy="1622426"/>
          </a:xfrm>
        </p:spPr>
      </p:pic>
    </p:spTree>
    <p:extLst>
      <p:ext uri="{BB962C8B-B14F-4D97-AF65-F5344CB8AC3E}">
        <p14:creationId xmlns:p14="http://schemas.microsoft.com/office/powerpoint/2010/main" val="148337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ADBDB-545D-414A-8CCD-57D2D70F3DB9}"/>
              </a:ext>
            </a:extLst>
          </p:cNvPr>
          <p:cNvSpPr/>
          <p:nvPr/>
        </p:nvSpPr>
        <p:spPr>
          <a:xfrm>
            <a:off x="1677682" y="1740753"/>
            <a:ext cx="57886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Avoiding N+1 requests</a:t>
            </a:r>
          </a:p>
        </p:txBody>
      </p:sp>
    </p:spTree>
    <p:extLst>
      <p:ext uri="{BB962C8B-B14F-4D97-AF65-F5344CB8AC3E}">
        <p14:creationId xmlns:p14="http://schemas.microsoft.com/office/powerpoint/2010/main" val="12162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AC398-43C0-404C-962B-6816F532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1990598"/>
            <a:ext cx="2683594" cy="1178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0FC14-DF69-4227-B162-7B00E763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8" y="1624868"/>
            <a:ext cx="4924425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DF7E4-F66D-4313-9E3F-921FC484698C}"/>
              </a:ext>
            </a:extLst>
          </p:cNvPr>
          <p:cNvSpPr txBox="1"/>
          <p:nvPr/>
        </p:nvSpPr>
        <p:spPr>
          <a:xfrm>
            <a:off x="5880100" y="3801286"/>
            <a:ext cx="1110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 requests)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CC67C-7A69-431D-A646-A7F449BB69AD}"/>
              </a:ext>
            </a:extLst>
          </p:cNvPr>
          <p:cNvSpPr txBox="1"/>
          <p:nvPr/>
        </p:nvSpPr>
        <p:spPr>
          <a:xfrm>
            <a:off x="3214179" y="231848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E6D2-8D3C-4526-9639-B25C6DAE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80691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Avoiding N+1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044575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It doesn't seem scary...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34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485</TotalTime>
  <Words>647</Words>
  <Application>Microsoft Office PowerPoint</Application>
  <PresentationFormat>On-screen Show (16:9)</PresentationFormat>
  <Paragraphs>173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-apple-system</vt:lpstr>
      <vt:lpstr>Arial</vt:lpstr>
      <vt:lpstr>Calibri</vt:lpstr>
      <vt:lpstr>Calibri Light</vt:lpstr>
      <vt:lpstr>Oswald DemiBold</vt:lpstr>
      <vt:lpstr>Covers</vt:lpstr>
      <vt:lpstr>General</vt:lpstr>
      <vt:lpstr>Breakers</vt:lpstr>
      <vt:lpstr>Performance Practices</vt:lpstr>
      <vt:lpstr>Performance Practices</vt:lpstr>
      <vt:lpstr>Performance Practices</vt:lpstr>
      <vt:lpstr>Agenda</vt:lpstr>
      <vt:lpstr>Performance Practices</vt:lpstr>
      <vt:lpstr>1. Pagination</vt:lpstr>
      <vt:lpstr>Performance Practices</vt:lpstr>
      <vt:lpstr>2. Avoiding N+1 requests</vt:lpstr>
      <vt:lpstr>2. Avoiding N+1 requests</vt:lpstr>
      <vt:lpstr>2. Avoiding N+1 requests</vt:lpstr>
      <vt:lpstr>2. Avoiding N+1 requests</vt:lpstr>
      <vt:lpstr>2. Avoiding N+1 requests</vt:lpstr>
      <vt:lpstr>2. Avoiding N+1 requests</vt:lpstr>
      <vt:lpstr>Performance Practices</vt:lpstr>
      <vt:lpstr>Performance Practices</vt:lpstr>
      <vt:lpstr>3.1 Memorization</vt:lpstr>
      <vt:lpstr>3.1 Memorization</vt:lpstr>
      <vt:lpstr>3.1 Memorization</vt:lpstr>
      <vt:lpstr>3.2 Caching something for the whole request</vt:lpstr>
      <vt:lpstr>Performance Practices</vt:lpstr>
      <vt:lpstr>3.3 Redis</vt:lpstr>
      <vt:lpstr>Performance Practices</vt:lpstr>
      <vt:lpstr>3.3 Conditional GET</vt:lpstr>
      <vt:lpstr>3.3 Conditional GET</vt:lpstr>
      <vt:lpstr>Performance Practices</vt:lpstr>
      <vt:lpstr>4. Logic problems</vt:lpstr>
      <vt:lpstr>Performance Practices</vt:lpstr>
      <vt:lpstr>5. Preliminary work</vt:lpstr>
      <vt:lpstr>Performance Practices</vt:lpstr>
      <vt:lpstr>6. Dealing with Too long requests to DB</vt:lpstr>
      <vt:lpstr>Performance Practices</vt:lpstr>
      <vt:lpstr>7. General tips</vt:lpstr>
      <vt:lpstr>7.1 Amount of data</vt:lpstr>
      <vt:lpstr>7. General tips</vt:lpstr>
      <vt:lpstr>7.2 Profiling and optimization</vt:lpstr>
      <vt:lpstr>Performance practices</vt:lpstr>
      <vt:lpstr>Performance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Dmitrij Vlasov</cp:lastModifiedBy>
  <cp:revision>41</cp:revision>
  <dcterms:created xsi:type="dcterms:W3CDTF">2018-01-26T19:23:30Z</dcterms:created>
  <dcterms:modified xsi:type="dcterms:W3CDTF">2019-02-25T10:37:21Z</dcterms:modified>
</cp:coreProperties>
</file>