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81" r:id="rId12"/>
    <p:sldId id="282" r:id="rId13"/>
    <p:sldId id="278" r:id="rId14"/>
    <p:sldId id="265" r:id="rId15"/>
    <p:sldId id="284" r:id="rId16"/>
    <p:sldId id="283" r:id="rId17"/>
    <p:sldId id="286" r:id="rId18"/>
    <p:sldId id="285" r:id="rId19"/>
    <p:sldId id="279" r:id="rId20"/>
    <p:sldId id="287" r:id="rId21"/>
    <p:sldId id="288" r:id="rId22"/>
    <p:sldId id="289" r:id="rId23"/>
    <p:sldId id="290" r:id="rId24"/>
    <p:sldId id="291" r:id="rId25"/>
    <p:sldId id="292" r:id="rId26"/>
    <p:sldId id="294" r:id="rId27"/>
    <p:sldId id="293" r:id="rId28"/>
  </p:sldIdLst>
  <p:sldSz cx="9144000" cy="6858000" type="screen4x3"/>
  <p:notesSz cx="6858000" cy="9144000"/>
  <p:defaultTextStyle>
    <a:defPPr>
      <a:defRPr lang="ru-RU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33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B44BA1-6FC2-4B55-BFB4-AA5B09EBBAD4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/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B44BA1-6FC2-4B55-BFB4-AA5B09EBBAD4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/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B44BA1-6FC2-4B55-BFB4-AA5B09EBBAD4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/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B44BA1-6FC2-4B55-BFB4-AA5B09EBBAD4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/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B44BA1-6FC2-4B55-BFB4-AA5B09EBBAD4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/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B44BA1-6FC2-4B55-BFB4-AA5B09EBBAD4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/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B44BA1-6FC2-4B55-BFB4-AA5B09EBBAD4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/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B44BA1-6FC2-4B55-BFB4-AA5B09EBBAD4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/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B44BA1-6FC2-4B55-BFB4-AA5B09EBBAD4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/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B44BA1-6FC2-4B55-BFB4-AA5B09EBBAD4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/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ru-RU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B44BA1-6FC2-4B55-BFB4-AA5B09EBBAD4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/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ru-RU" altLang="ru-RU" dirty="0"/>
              <a:t>Образец заголовка</a:t>
            </a:r>
            <a:endParaRPr lang="ru-RU" altLang="ru-RU" dirty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ru-RU" altLang="ru-RU" dirty="0"/>
              <a:t>Образец текста</a:t>
            </a:r>
            <a:endParaRPr lang="ru-RU" altLang="ru-RU" dirty="0"/>
          </a:p>
          <a:p>
            <a:pPr lvl="1"/>
            <a:r>
              <a:rPr lang="ru-RU" altLang="ru-RU" dirty="0"/>
              <a:t>Второй уровень</a:t>
            </a:r>
            <a:endParaRPr lang="ru-RU" altLang="ru-RU" dirty="0"/>
          </a:p>
          <a:p>
            <a:pPr lvl="2"/>
            <a:r>
              <a:rPr lang="ru-RU" altLang="ru-RU" dirty="0"/>
              <a:t>Третий уровень</a:t>
            </a:r>
            <a:endParaRPr lang="ru-RU" altLang="ru-RU" dirty="0"/>
          </a:p>
          <a:p>
            <a:pPr lvl="3"/>
            <a:r>
              <a:rPr lang="ru-RU" altLang="ru-RU" dirty="0"/>
              <a:t>Четвертый уровень</a:t>
            </a:r>
            <a:endParaRPr lang="ru-RU" altLang="ru-RU" dirty="0"/>
          </a:p>
          <a:p>
            <a:pPr lvl="4"/>
            <a:r>
              <a:rPr lang="ru-RU" altLang="ru-RU" dirty="0"/>
              <a:t>Пятый уровень</a:t>
            </a:r>
            <a:endParaRPr lang="ru-RU" alt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B44BA1-6FC2-4B55-BFB4-AA5B09EBBAD4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ru-RU" altLang="ru-RU" dirty="0"/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98638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Методические указания по разработке и </a:t>
            </a:r>
            <a:br>
              <a: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ru-RU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оформлению ВКР</a:t>
            </a:r>
            <a:endParaRPr kumimoji="0" lang="ru-RU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6" name="Содержимое 3" descr="4.jpg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41300" y="284163"/>
            <a:ext cx="8675688" cy="628808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Заголовок 1"/>
          <p:cNvSpPr>
            <a:spLocks noGrp="1"/>
          </p:cNvSpPr>
          <p:nvPr>
            <p:ph type="ctrTitle"/>
          </p:nvPr>
        </p:nvSpPr>
        <p:spPr>
          <a:xfrm>
            <a:off x="714375" y="214313"/>
            <a:ext cx="7772400" cy="785812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ru-RU" altLang="ru-RU" sz="4000" b="1" dirty="0"/>
              <a:t>Оформление текста:</a:t>
            </a:r>
            <a:endParaRPr lang="ru-RU" altLang="ru-RU" sz="4000" b="1" dirty="0"/>
          </a:p>
        </p:txBody>
      </p:sp>
      <p:sp>
        <p:nvSpPr>
          <p:cNvPr id="1229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625" y="1214438"/>
            <a:ext cx="8429625" cy="514350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buClrTx/>
              <a:buSzTx/>
            </a:pPr>
            <a:r>
              <a:rPr lang="ru-RU" altLang="ru-R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Расстояние от рамки формы до границ текста должно составлять 3-5 мм. Расстояние от верхней или нижней строки текста до верхней или нижней рамки формы должно составлять 10 мм.</a:t>
            </a:r>
            <a:endParaRPr lang="ru-RU" altLang="ru-RU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eaLnBrk="1" hangingPunct="1">
              <a:buClrTx/>
              <a:buSzTx/>
            </a:pPr>
            <a:endParaRPr lang="ru-RU" altLang="ru-RU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eaLnBrk="1" hangingPunct="1">
              <a:buClrTx/>
              <a:buSzTx/>
            </a:pPr>
            <a:r>
              <a:rPr lang="ru-RU" altLang="ru-R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Абзацный отступ должен быть одинаковым по всему тексту и равен   1,25 см.</a:t>
            </a:r>
            <a:endParaRPr lang="ru-RU" altLang="ru-RU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Заголовок 1"/>
          <p:cNvSpPr>
            <a:spLocks noGrp="1"/>
          </p:cNvSpPr>
          <p:nvPr>
            <p:ph type="ctrTitle"/>
          </p:nvPr>
        </p:nvSpPr>
        <p:spPr>
          <a:xfrm>
            <a:off x="714375" y="214313"/>
            <a:ext cx="7772400" cy="785812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ru-RU" altLang="ru-RU" sz="4000" b="1" dirty="0"/>
              <a:t>Оформление текста:</a:t>
            </a:r>
            <a:endParaRPr lang="ru-RU" altLang="ru-RU" sz="4000" b="1" dirty="0"/>
          </a:p>
        </p:txBody>
      </p:sp>
      <p:pic>
        <p:nvPicPr>
          <p:cNvPr id="13315" name="Рисунок 3" descr="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1254125"/>
            <a:ext cx="9150350" cy="4389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Заголовок 1"/>
          <p:cNvSpPr>
            <a:spLocks noGrp="1"/>
          </p:cNvSpPr>
          <p:nvPr>
            <p:ph type="ctrTitle"/>
          </p:nvPr>
        </p:nvSpPr>
        <p:spPr>
          <a:xfrm>
            <a:off x="714375" y="214313"/>
            <a:ext cx="7772400" cy="785812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ru-RU" altLang="ru-RU" sz="4000" b="1" dirty="0"/>
              <a:t>Оформление текста:</a:t>
            </a:r>
            <a:endParaRPr lang="ru-RU" altLang="ru-RU" sz="4000" b="1" dirty="0"/>
          </a:p>
        </p:txBody>
      </p:sp>
      <p:sp>
        <p:nvSpPr>
          <p:cNvPr id="1433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625" y="1214438"/>
            <a:ext cx="8286750" cy="514350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buClrTx/>
              <a:buSzTx/>
              <a:buFont typeface="Calibri" panose="020F0502020204030204" pitchFamily="34" charset="0"/>
              <a:buChar char="-"/>
            </a:pPr>
            <a:r>
              <a:rPr lang="ru-RU" altLang="ru-R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тип шрифта</a:t>
            </a:r>
            <a:r>
              <a:rPr lang="en-US" altLang="ru-R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Times New Roman Cyr.</a:t>
            </a:r>
            <a:endParaRPr lang="ru-RU" altLang="ru-RU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eaLnBrk="1" hangingPunct="1">
              <a:buClrTx/>
              <a:buSzTx/>
              <a:buFont typeface="Calibri" panose="020F0502020204030204" pitchFamily="34" charset="0"/>
              <a:buChar char="-"/>
            </a:pPr>
            <a:r>
              <a:rPr lang="ru-RU" altLang="ru-R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шрифт основного текста: обычный, размер   14 пт;</a:t>
            </a:r>
            <a:endParaRPr lang="ru-RU" altLang="ru-RU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eaLnBrk="1" hangingPunct="1">
              <a:buClrTx/>
              <a:buSzTx/>
              <a:buFont typeface="Calibri" panose="020F0502020204030204" pitchFamily="34" charset="0"/>
              <a:buChar char="-"/>
            </a:pPr>
            <a:r>
              <a:rPr lang="ru-RU" altLang="ru-R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шрифт заголовков разделов: полужирный, размер 16 пт;</a:t>
            </a:r>
            <a:endParaRPr lang="ru-RU" altLang="ru-RU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eaLnBrk="1" hangingPunct="1">
              <a:buClrTx/>
              <a:buSzTx/>
              <a:buFont typeface="Calibri" panose="020F0502020204030204" pitchFamily="34" charset="0"/>
              <a:buChar char="-"/>
            </a:pPr>
            <a:r>
              <a:rPr lang="ru-RU" altLang="ru-R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шрифт заголовков подразделов: полужирный, размер 14 пт;</a:t>
            </a:r>
            <a:endParaRPr lang="ru-RU" altLang="ru-RU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eaLnBrk="1" hangingPunct="1">
              <a:buClrTx/>
              <a:buSzTx/>
              <a:buFont typeface="Calibri" panose="020F0502020204030204" pitchFamily="34" charset="0"/>
              <a:buChar char="-"/>
            </a:pPr>
            <a:r>
              <a:rPr lang="ru-RU" altLang="ru-R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межсимвольный интервал: обычный.</a:t>
            </a:r>
            <a:endParaRPr lang="ru-RU" altLang="ru-RU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eaLnBrk="1" hangingPunct="1">
              <a:buClrTx/>
              <a:buSzTx/>
              <a:buFont typeface="Calibri" panose="020F0502020204030204" pitchFamily="34" charset="0"/>
              <a:buChar char="-"/>
            </a:pPr>
            <a:r>
              <a:rPr lang="ru-RU" altLang="ru-R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межстрочный интервал одинарный</a:t>
            </a:r>
            <a:endParaRPr lang="ru-RU" altLang="ru-RU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75" y="142875"/>
            <a:ext cx="7772400" cy="571500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Оформление текста: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6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625" y="714375"/>
            <a:ext cx="8286750" cy="571500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ru-RU" altLang="ru-R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Ненумерованные заголовки</a:t>
            </a:r>
            <a:endParaRPr lang="ru-RU" altLang="ru-RU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Calibri" panose="020F0502020204030204" pitchFamily="34" charset="0"/>
              <a:buChar char="-"/>
            </a:pPr>
            <a:r>
              <a:rPr lang="ru-RU" altLang="ru-R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Введение;</a:t>
            </a:r>
            <a:endParaRPr lang="ru-RU" altLang="ru-RU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Calibri" panose="020F0502020204030204" pitchFamily="34" charset="0"/>
              <a:buChar char="-"/>
            </a:pPr>
            <a:r>
              <a:rPr lang="ru-RU" altLang="ru-R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Аннотация;</a:t>
            </a:r>
            <a:endParaRPr lang="ru-RU" altLang="ru-RU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Calibri" panose="020F0502020204030204" pitchFamily="34" charset="0"/>
              <a:buChar char="-"/>
            </a:pPr>
            <a:r>
              <a:rPr lang="ru-RU" altLang="ru-R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Содержание;</a:t>
            </a:r>
            <a:endParaRPr lang="ru-RU" altLang="ru-RU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Calibri" panose="020F0502020204030204" pitchFamily="34" charset="0"/>
              <a:buChar char="-"/>
            </a:pPr>
            <a:r>
              <a:rPr lang="ru-RU" altLang="ru-R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Заключение;</a:t>
            </a:r>
            <a:endParaRPr lang="ru-RU" altLang="ru-RU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Calibri" panose="020F0502020204030204" pitchFamily="34" charset="0"/>
              <a:buChar char="-"/>
            </a:pPr>
            <a:r>
              <a:rPr lang="ru-RU" altLang="ru-R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Список использованных источников;</a:t>
            </a:r>
            <a:endParaRPr lang="ru-RU" altLang="ru-RU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Calibri" panose="020F0502020204030204" pitchFamily="34" charset="0"/>
              <a:buChar char="-"/>
            </a:pPr>
            <a:r>
              <a:rPr lang="ru-RU" altLang="ru-R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Приложение </a:t>
            </a:r>
            <a:endParaRPr lang="ru-RU" altLang="ru-RU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ru-RU" altLang="ru-R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следует писать по центру строки с прописной буквы без абзацного отступа (полужирный, обычный, размер 16 пт). В конце заголовка точка не ставится.</a:t>
            </a:r>
            <a:endParaRPr lang="ru-RU" altLang="ru-RU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eaLnBrk="1" hangingPunct="1">
              <a:buClrTx/>
              <a:buSzTx/>
            </a:pPr>
            <a:r>
              <a:rPr lang="ru-RU" altLang="ru-R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ru-RU" altLang="ru-RU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Заголовок 1"/>
          <p:cNvSpPr>
            <a:spLocks noGrp="1"/>
          </p:cNvSpPr>
          <p:nvPr>
            <p:ph type="ctrTitle"/>
          </p:nvPr>
        </p:nvSpPr>
        <p:spPr>
          <a:xfrm>
            <a:off x="214313" y="142875"/>
            <a:ext cx="8501062" cy="928688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ru-RU" altLang="ru-RU" sz="3400" b="1" dirty="0"/>
              <a:t>Нумерация разделов, подразделов, пунктов:</a:t>
            </a:r>
            <a:endParaRPr lang="ru-RU" altLang="ru-RU" sz="3400" b="1" dirty="0"/>
          </a:p>
        </p:txBody>
      </p:sp>
      <p:sp>
        <p:nvSpPr>
          <p:cNvPr id="1638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625" y="1071563"/>
            <a:ext cx="8286750" cy="5286375"/>
          </a:xfrm>
        </p:spPr>
        <p:txBody>
          <a:bodyPr vert="horz" wrap="square" lIns="91440" tIns="45720" rIns="91440" bIns="45720" anchor="t" anchorCtr="0"/>
          <a:p>
            <a:pPr algn="l" eaLnBrk="1" hangingPunct="1">
              <a:spcBef>
                <a:spcPct val="0"/>
              </a:spcBef>
              <a:buClrTx/>
              <a:buSzTx/>
            </a:pPr>
            <a:r>
              <a:rPr lang="ru-RU" altLang="ru-RU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endParaRPr lang="ru-RU" altLang="ru-RU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eaLnBrk="1" hangingPunct="1">
              <a:spcBef>
                <a:spcPct val="0"/>
              </a:spcBef>
              <a:buClrTx/>
              <a:buSzTx/>
            </a:pPr>
            <a:r>
              <a:rPr lang="ru-RU" altLang="ru-RU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1.1 Нумерация пунктов первого раздела</a:t>
            </a:r>
            <a:endParaRPr lang="ru-RU" altLang="ru-RU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eaLnBrk="1" hangingPunct="1">
              <a:spcBef>
                <a:spcPct val="0"/>
              </a:spcBef>
              <a:buClrTx/>
              <a:buSzTx/>
            </a:pPr>
            <a:r>
              <a:rPr lang="ru-RU" altLang="ru-RU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1.2</a:t>
            </a:r>
            <a:endParaRPr lang="ru-RU" altLang="ru-RU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eaLnBrk="1" hangingPunct="1">
              <a:spcBef>
                <a:spcPct val="0"/>
              </a:spcBef>
              <a:buClrTx/>
              <a:buSzTx/>
            </a:pPr>
            <a:r>
              <a:rPr lang="ru-RU" altLang="ru-RU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1.3</a:t>
            </a:r>
            <a:endParaRPr lang="ru-RU" altLang="ru-RU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eaLnBrk="1" hangingPunct="1">
              <a:spcBef>
                <a:spcPct val="0"/>
              </a:spcBef>
              <a:buClrTx/>
              <a:buSzTx/>
            </a:pPr>
            <a:r>
              <a:rPr lang="ru-RU" altLang="ru-RU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endParaRPr lang="ru-RU" altLang="ru-RU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eaLnBrk="1" hangingPunct="1">
              <a:spcBef>
                <a:spcPct val="0"/>
              </a:spcBef>
              <a:buClrTx/>
              <a:buSzTx/>
            </a:pPr>
            <a:r>
              <a:rPr lang="ru-RU" altLang="ru-RU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3.1</a:t>
            </a:r>
            <a:endParaRPr lang="ru-RU" altLang="ru-RU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eaLnBrk="1" hangingPunct="1">
              <a:spcBef>
                <a:spcPct val="0"/>
              </a:spcBef>
              <a:buClrTx/>
              <a:buSzTx/>
            </a:pPr>
            <a:r>
              <a:rPr lang="ru-RU" altLang="ru-RU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3.1.1 Нумерация пунктов первого подраздела третьего раздела</a:t>
            </a:r>
            <a:endParaRPr lang="ru-RU" altLang="ru-RU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eaLnBrk="1" hangingPunct="1">
              <a:spcBef>
                <a:spcPct val="0"/>
              </a:spcBef>
              <a:buClrTx/>
              <a:buSzTx/>
            </a:pPr>
            <a:r>
              <a:rPr lang="ru-RU" altLang="ru-RU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3.1.2</a:t>
            </a:r>
            <a:endParaRPr lang="ru-RU" altLang="ru-RU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eaLnBrk="1" hangingPunct="1">
              <a:spcBef>
                <a:spcPct val="0"/>
              </a:spcBef>
              <a:buClrTx/>
              <a:buSzTx/>
            </a:pPr>
            <a:r>
              <a:rPr lang="ru-RU" altLang="ru-RU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3.1.3</a:t>
            </a:r>
            <a:endParaRPr lang="ru-RU" altLang="ru-RU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eaLnBrk="1" hangingPunct="1">
              <a:spcBef>
                <a:spcPct val="0"/>
              </a:spcBef>
              <a:buClrTx/>
              <a:buSzTx/>
            </a:pPr>
            <a:r>
              <a:rPr lang="ru-RU" altLang="ru-RU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3.2</a:t>
            </a:r>
            <a:endParaRPr lang="ru-RU" altLang="ru-RU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eaLnBrk="1" hangingPunct="1">
              <a:spcBef>
                <a:spcPct val="0"/>
              </a:spcBef>
              <a:buClrTx/>
              <a:buSzTx/>
            </a:pPr>
            <a:r>
              <a:rPr lang="ru-RU" altLang="ru-RU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3.2.1 Нумерация пунктов второго подраздела третьего подраздела документа</a:t>
            </a:r>
            <a:endParaRPr lang="ru-RU" altLang="ru-RU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eaLnBrk="1" hangingPunct="1">
              <a:spcBef>
                <a:spcPct val="0"/>
              </a:spcBef>
              <a:buClrTx/>
              <a:buSzTx/>
            </a:pPr>
            <a:r>
              <a:rPr lang="ru-RU" altLang="ru-RU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3.2.2</a:t>
            </a:r>
            <a:endParaRPr lang="ru-RU" altLang="ru-RU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75" y="142875"/>
            <a:ext cx="7772400" cy="571500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Оформление текста: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500" y="1071563"/>
            <a:ext cx="8143875" cy="4000500"/>
          </a:xfrm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Нумерованные заголовки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раздела (подраздела или пункта) печатают, отделяя от номера пробелом, начиная с прописной буквы, не приводя точку в конце и не подчеркивая. 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 этом номер раздела (подраздела или пункта) печатают после абзацного отступа.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Заголовок 1"/>
          <p:cNvSpPr>
            <a:spLocks noGrp="1"/>
          </p:cNvSpPr>
          <p:nvPr>
            <p:ph type="ctrTitle"/>
          </p:nvPr>
        </p:nvSpPr>
        <p:spPr>
          <a:xfrm>
            <a:off x="714375" y="142875"/>
            <a:ext cx="7772400" cy="785813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ru-RU" altLang="ru-RU" sz="4000" b="1" dirty="0"/>
              <a:t>Оформление текста:</a:t>
            </a:r>
            <a:endParaRPr lang="ru-RU" altLang="ru-RU" sz="4000" b="1" dirty="0"/>
          </a:p>
        </p:txBody>
      </p:sp>
      <p:sp>
        <p:nvSpPr>
          <p:cNvPr id="1843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63" y="1000125"/>
            <a:ext cx="8215312" cy="4929188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ru-RU" altLang="ru-R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оформлении заголовков следует соблюдать следующие требования к их размещению:</a:t>
            </a:r>
            <a:endParaRPr lang="ru-RU" altLang="ru-RU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Calibri" panose="020F0502020204030204" pitchFamily="34" charset="0"/>
              <a:buChar char="-"/>
            </a:pPr>
            <a:r>
              <a:rPr lang="ru-RU" altLang="ru-R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расстояние между заголовком и текстом должно быть равно 15 мм (28,35 пт);</a:t>
            </a:r>
            <a:endParaRPr lang="ru-RU" altLang="ru-RU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Calibri" panose="020F0502020204030204" pitchFamily="34" charset="0"/>
              <a:buChar char="-"/>
            </a:pPr>
            <a:r>
              <a:rPr lang="ru-RU" altLang="ru-R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расстояние между заголовками раздела и подраздела должно быть равно 10 мм (11,35 пт);</a:t>
            </a:r>
            <a:endParaRPr lang="ru-RU" altLang="ru-RU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Calibri" panose="020F0502020204030204" pitchFamily="34" charset="0"/>
              <a:buChar char="-"/>
            </a:pPr>
            <a:r>
              <a:rPr lang="ru-RU" altLang="ru-R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расстояние между последней строкой текста и последующим заголовком текста должно быть равно 15 мм.</a:t>
            </a:r>
            <a:endParaRPr lang="ru-RU" altLang="ru-RU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88" y="785813"/>
            <a:ext cx="8429625" cy="5500687"/>
          </a:xfrm>
        </p:spPr>
        <p:txBody>
          <a:bodyPr vert="horz" wrap="square" lIns="91440" tIns="45720" rIns="91440" bIns="45720" anchor="t" anchorCtr="0"/>
          <a:p>
            <a:pPr algn="l" eaLnBrk="1" hangingPunct="1">
              <a:spcBef>
                <a:spcPct val="0"/>
              </a:spcBef>
              <a:buClrTx/>
              <a:buSzTx/>
            </a:pPr>
            <a:r>
              <a:rPr lang="ru-RU" altLang="ru-R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ru-RU" altLang="ru-RU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459" name="Рисунок 4" descr="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571500"/>
            <a:ext cx="8958263" cy="3571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75" y="71438"/>
            <a:ext cx="7772400" cy="642938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Перечисления: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88" y="642938"/>
            <a:ext cx="8429625" cy="5500687"/>
          </a:xfrm>
        </p:spPr>
        <p:txBody>
          <a:bodyPr vert="horz" wrap="square" lIns="91440" tIns="45720" rIns="91440" bIns="45720" anchor="t" anchorCtr="0"/>
          <a:p>
            <a:pPr algn="l" eaLnBrk="1" hangingPunct="1">
              <a:spcBef>
                <a:spcPct val="0"/>
              </a:spcBef>
              <a:buClrTx/>
              <a:buSzTx/>
            </a:pPr>
            <a:r>
              <a:rPr lang="ru-RU" altLang="ru-R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Перечисления выделяют в тексте абзацным отступом, перечисления пишутся со строчной буквы, в конце перечисления ставится точка с запятой.</a:t>
            </a:r>
            <a:endParaRPr lang="ru-RU" altLang="ru-RU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eaLnBrk="1" hangingPunct="1">
              <a:spcBef>
                <a:spcPct val="0"/>
              </a:spcBef>
              <a:buClrTx/>
              <a:buSzTx/>
            </a:pPr>
            <a:r>
              <a:rPr lang="ru-RU" altLang="ru-R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Перед каждой позицией перечисления ставят дефис. Дефис настраивается с помощью маркированного списка.</a:t>
            </a:r>
            <a:endParaRPr lang="ru-RU" altLang="ru-RU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eaLnBrk="1" hangingPunct="1">
              <a:spcBef>
                <a:spcPct val="0"/>
              </a:spcBef>
              <a:buClrTx/>
              <a:buSzTx/>
            </a:pPr>
            <a:r>
              <a:rPr lang="ru-RU" altLang="ru-R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Например,</a:t>
            </a:r>
            <a:endParaRPr lang="ru-RU" altLang="ru-RU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eaLnBrk="1" hangingPunct="1">
              <a:spcBef>
                <a:spcPct val="0"/>
              </a:spcBef>
              <a:buClrTx/>
              <a:buSzTx/>
            </a:pPr>
            <a:r>
              <a:rPr lang="ru-RU" altLang="ru-R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--------------;</a:t>
            </a:r>
            <a:endParaRPr lang="ru-RU" altLang="ru-RU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eaLnBrk="1" hangingPunct="1">
              <a:spcBef>
                <a:spcPct val="0"/>
              </a:spcBef>
              <a:buClrTx/>
              <a:buSzTx/>
            </a:pPr>
            <a:r>
              <a:rPr lang="ru-RU" altLang="ru-R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--------------;</a:t>
            </a:r>
            <a:endParaRPr lang="ru-RU" altLang="ru-RU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eaLnBrk="1" hangingPunct="1">
              <a:spcBef>
                <a:spcPct val="0"/>
              </a:spcBef>
              <a:buClrTx/>
              <a:buSzTx/>
            </a:pPr>
            <a:r>
              <a:rPr lang="ru-RU" altLang="ru-R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--------------.</a:t>
            </a:r>
            <a:endParaRPr lang="ru-RU" altLang="ru-RU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428625" y="214313"/>
            <a:ext cx="8358188" cy="1327150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ru-RU" altLang="ru-RU" sz="4000" b="1" dirty="0"/>
              <a:t>Последовательность расположения материала в дипломном проекте:</a:t>
            </a:r>
            <a:endParaRPr lang="ru-RU" alt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75" y="1857375"/>
            <a:ext cx="7715250" cy="4429125"/>
          </a:xfrm>
        </p:spPr>
        <p:txBody>
          <a:bodyPr vert="horz" wrap="square" lIns="91440" tIns="45720" rIns="91440" bIns="45720" numCol="1" rtlCol="0" anchor="t" anchorCtr="0" compatLnSpc="1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defRPr/>
            </a:pPr>
            <a:r>
              <a:rPr kumimoji="0" lang="ru-RU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титульный лист к пояснительной записке;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defRPr/>
            </a:pPr>
            <a:r>
              <a:rPr kumimoji="0" lang="ru-RU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дипломное задание;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defRPr/>
            </a:pPr>
            <a:r>
              <a:rPr kumimoji="0" lang="ru-RU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отзыв;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defRPr/>
            </a:pPr>
            <a:r>
              <a:rPr kumimoji="0" lang="ru-RU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перечень замечаний </a:t>
            </a:r>
            <a:r>
              <a:rPr kumimoji="0" lang="ru-RU" sz="33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нормоконтролера</a:t>
            </a:r>
            <a:r>
              <a:rPr kumimoji="0" lang="ru-RU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defRPr/>
            </a:pPr>
            <a:r>
              <a:rPr kumimoji="0" lang="ru-RU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Аннотация;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defRPr/>
            </a:pPr>
            <a:r>
              <a:rPr kumimoji="0" lang="ru-RU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лист «Содержание»;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defRPr/>
            </a:pPr>
            <a:r>
              <a:rPr kumimoji="0" lang="ru-RU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Введение;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defRPr/>
            </a:pPr>
            <a:r>
              <a:rPr kumimoji="0" lang="ru-RU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содержание (оформляется в виде пояснительной   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записки);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defRPr/>
            </a:pPr>
            <a:r>
              <a:rPr kumimoji="0" lang="ru-RU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Заключение;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defRPr/>
            </a:pPr>
            <a:r>
              <a:rPr kumimoji="0" lang="ru-RU" sz="3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Список использованных источников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75" y="142875"/>
            <a:ext cx="7772400" cy="642938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Перечисления: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88" y="785813"/>
            <a:ext cx="8429625" cy="5500687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ru-RU" altLang="ru-R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altLang="ru-RU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необходимости ссылки на одно или несколько перечислений, то перед каждой позицией вместо дефиса ставят строчную букву, вводимую в алфавитном порядке, а после нее – скобку.</a:t>
            </a:r>
            <a:endParaRPr lang="ru-RU" altLang="ru-RU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ru-RU" altLang="ru-RU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дальнейшей детализации перечисления используют арабские цифры, после которых ставят скобку, приводя их со смещением вправо на два знака относительно перечислений, обозначенных буквами.</a:t>
            </a:r>
            <a:endParaRPr lang="ru-RU" altLang="ru-RU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ru-RU" altLang="ru-RU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Например,</a:t>
            </a:r>
            <a:endParaRPr lang="ru-RU" altLang="ru-RU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ru-RU" altLang="ru-RU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а) --------------;</a:t>
            </a:r>
            <a:endParaRPr lang="ru-RU" altLang="ru-RU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ru-RU" altLang="ru-RU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б) --------------;</a:t>
            </a:r>
            <a:endParaRPr lang="ru-RU" altLang="ru-RU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ru-RU" altLang="ru-RU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в) -------------:</a:t>
            </a:r>
            <a:endParaRPr lang="ru-RU" altLang="ru-RU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ru-RU" altLang="ru-RU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1) --------------;</a:t>
            </a:r>
            <a:endParaRPr lang="ru-RU" altLang="ru-RU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ru-RU" altLang="ru-RU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2) -------------.</a:t>
            </a:r>
            <a:endParaRPr lang="ru-RU" altLang="ru-RU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eaLnBrk="1" hangingPunct="1">
              <a:spcBef>
                <a:spcPct val="0"/>
              </a:spcBef>
              <a:buClrTx/>
              <a:buSzTx/>
            </a:pPr>
            <a:endParaRPr lang="ru-RU" altLang="ru-RU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75" y="142875"/>
            <a:ext cx="7772400" cy="642938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Таблицы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2531" name="Рисунок 3" descr="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00125"/>
            <a:ext cx="9053513" cy="2714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2" name="Прямоугольник 4"/>
          <p:cNvSpPr/>
          <p:nvPr/>
        </p:nvSpPr>
        <p:spPr>
          <a:xfrm>
            <a:off x="285750" y="4327525"/>
            <a:ext cx="8572500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>
                <a:cs typeface="Arial" panose="020B0604020202020204" pitchFamily="34" charset="0"/>
              </a:rPr>
              <a:t>Таблицы, помещаемые в приложения, нумеруют арабскими цифрами в пределах каждого приложения, например, </a:t>
            </a:r>
            <a:endParaRPr lang="ru-RU" altLang="ru-RU" sz="2800" dirty="0">
              <a:cs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ru-RU" altLang="ru-RU" sz="2800" dirty="0">
                <a:cs typeface="Arial" panose="020B0604020202020204" pitchFamily="34" charset="0"/>
              </a:rPr>
              <a:t>Таблица А.1 – Наименование рисунка</a:t>
            </a:r>
            <a:endParaRPr lang="ru-RU" altLang="ru-RU" sz="2800" dirty="0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75" y="71438"/>
            <a:ext cx="7772400" cy="642938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Таблицы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3555" name="Picture 5" descr="снимо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688" y="868363"/>
            <a:ext cx="7358062" cy="5632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75" y="142875"/>
            <a:ext cx="7772400" cy="642938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Иллюстрации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4579" name="Рисунок 4" descr="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563" y="1143000"/>
            <a:ext cx="8524875" cy="2428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0" name="TextBox 5"/>
          <p:cNvSpPr txBox="1"/>
          <p:nvPr/>
        </p:nvSpPr>
        <p:spPr>
          <a:xfrm>
            <a:off x="357188" y="3857625"/>
            <a:ext cx="8572500" cy="2338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ru-RU" altLang="ru-RU" dirty="0">
                <a:cs typeface="Arial" panose="020B0604020202020204" pitchFamily="34" charset="0"/>
              </a:rPr>
              <a:t>Рисунки, помещаемые в приложения, нумеруют арабскими цифрами в пределах каждого приложения, например, </a:t>
            </a:r>
            <a:endParaRPr lang="ru-RU" altLang="ru-RU" dirty="0">
              <a:cs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ru-RU" altLang="ru-RU" dirty="0">
                <a:cs typeface="Arial" panose="020B0604020202020204" pitchFamily="34" charset="0"/>
              </a:rPr>
              <a:t>Рисунок А.1 – Наименование рисунка</a:t>
            </a:r>
            <a:endParaRPr lang="ru-RU" altLang="ru-RU" dirty="0">
              <a:cs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ru-RU" altLang="ru-RU" sz="1800" dirty="0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75" y="142875"/>
            <a:ext cx="7772400" cy="642938"/>
          </a:xfrm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Формулы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603" name="Рисунок 4" descr="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913" y="1214438"/>
            <a:ext cx="8777287" cy="2357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4" name="Прямоугольник 5"/>
          <p:cNvSpPr/>
          <p:nvPr/>
        </p:nvSpPr>
        <p:spPr>
          <a:xfrm>
            <a:off x="500063" y="4071938"/>
            <a:ext cx="8358187" cy="1570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ru-RU" altLang="ru-RU" dirty="0">
                <a:cs typeface="Arial" panose="020B0604020202020204" pitchFamily="34" charset="0"/>
              </a:rPr>
              <a:t>Формулы, помещаемые в приложения, нумеруют арабскими цифрами в пределах каждого приложения, например, (А.1)</a:t>
            </a:r>
            <a:endParaRPr lang="ru-RU" altLang="ru-RU" dirty="0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tretch>
            <a:fillRect/>
          </a:stretch>
        </p:blipFill>
        <p:spPr>
          <a:xfrm>
            <a:off x="1187450" y="332740"/>
            <a:ext cx="5411470" cy="577405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ru-RU" altLang="ru-RU" sz="4000" b="1" dirty="0"/>
              <a:t>Кодирование документа</a:t>
            </a:r>
            <a:endParaRPr lang="ru-RU" altLang="ru-RU" sz="4000" b="1" dirty="0"/>
          </a:p>
        </p:txBody>
      </p:sp>
      <p:sp>
        <p:nvSpPr>
          <p:cNvPr id="26627" name="Содержимое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algn="ctr" eaLnBrk="1" hangingPunct="1">
              <a:buNone/>
            </a:pPr>
            <a:r>
              <a:rPr lang="ru-RU" altLang="ru-RU" sz="4800" dirty="0"/>
              <a:t>ОКЭИ 09.02.06. 1025.  </a:t>
            </a:r>
            <a:r>
              <a:rPr lang="ru-RU" altLang="ru-RU" sz="4800" dirty="0">
                <a:solidFill>
                  <a:srgbClr val="FF3399"/>
                </a:solidFill>
              </a:rPr>
              <a:t>ХХ</a:t>
            </a:r>
            <a:r>
              <a:rPr lang="ru-RU" altLang="ru-RU" sz="4800" dirty="0"/>
              <a:t> ПЗ</a:t>
            </a:r>
            <a:endParaRPr lang="ru-RU" altLang="ru-RU" sz="4800" dirty="0"/>
          </a:p>
          <a:p>
            <a:pPr algn="ctr" eaLnBrk="1" hangingPunct="1">
              <a:buNone/>
            </a:pPr>
            <a:endParaRPr lang="ru-RU" altLang="ru-RU" sz="4800" dirty="0"/>
          </a:p>
          <a:p>
            <a:pPr algn="ctr" eaLnBrk="1" hangingPunct="1">
              <a:buNone/>
            </a:pPr>
            <a:r>
              <a:rPr lang="ru-RU" altLang="ru-RU" sz="4800" dirty="0"/>
              <a:t>ОКЭИ 09.02.07. 1025.  </a:t>
            </a:r>
            <a:r>
              <a:rPr lang="ru-RU" altLang="ru-RU" sz="4800" dirty="0">
                <a:solidFill>
                  <a:srgbClr val="FF3399"/>
                </a:solidFill>
              </a:rPr>
              <a:t>ХХ</a:t>
            </a:r>
            <a:r>
              <a:rPr lang="ru-RU" altLang="ru-RU" sz="4800" dirty="0"/>
              <a:t> ПЗ</a:t>
            </a:r>
            <a:endParaRPr lang="ru-RU" altLang="ru-RU" sz="4800" dirty="0"/>
          </a:p>
          <a:p>
            <a:pPr eaLnBrk="1" hangingPunct="1">
              <a:buNone/>
            </a:pPr>
            <a:endParaRPr lang="ru-RU" altLang="ru-RU" dirty="0"/>
          </a:p>
          <a:p>
            <a:pPr eaLnBrk="1" hangingPunct="1">
              <a:buNone/>
            </a:pPr>
            <a:endParaRPr lang="ru-RU" altLang="ru-RU" dirty="0"/>
          </a:p>
          <a:p>
            <a:pPr eaLnBrk="1" hangingPunct="1">
              <a:buNone/>
            </a:pPr>
            <a:endParaRPr lang="ru-RU" alt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714375" y="214313"/>
            <a:ext cx="7772400" cy="1255712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ru-RU" altLang="ru-RU" sz="4000" b="1" dirty="0"/>
              <a:t>Структурные элементы пояснительной записки:</a:t>
            </a:r>
            <a:endParaRPr lang="ru-RU" alt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625" y="1571625"/>
            <a:ext cx="8501063" cy="4786313"/>
          </a:xfrm>
        </p:spPr>
        <p:txBody>
          <a:bodyPr vert="horz" wrap="square" lIns="91440" tIns="45720" rIns="91440" bIns="45720" numCol="1" rtlCol="0" anchor="t" anchorCtr="0" compatLnSpc="1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аннотация;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лист содержания;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введение;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технико-экономическое обоснование;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технический проект;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рабочий проект;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техника безопасности и пожарная безопасность;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заключение;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список использованных источников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Заголовок 1"/>
          <p:cNvSpPr>
            <a:spLocks noGrp="1"/>
          </p:cNvSpPr>
          <p:nvPr>
            <p:ph type="ctrTitle"/>
          </p:nvPr>
        </p:nvSpPr>
        <p:spPr>
          <a:xfrm>
            <a:off x="714375" y="214313"/>
            <a:ext cx="7772400" cy="714375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ru-RU" altLang="ru-RU" sz="4000" b="1" dirty="0"/>
              <a:t>Титульный лист</a:t>
            </a:r>
            <a:endParaRPr lang="ru-RU" alt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5813" y="1285875"/>
            <a:ext cx="8143875" cy="3929063"/>
          </a:xfrm>
        </p:spPr>
        <p:txBody>
          <a:bodyPr vert="horz" wrap="square" lIns="91440" tIns="45720" rIns="91440" bIns="45720" numCol="1" rtlCol="0" anchor="t" anchorCtr="0" compatLnSpc="1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Текст, вносимый в бланки титульного листа к пояснительной записке </a:t>
            </a:r>
            <a:r>
              <a:rPr kumimoji="0" lang="ru-RU" sz="32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дипломного проекта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32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дипломного задания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32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отзыва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32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рецензии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u-RU" sz="32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листа замечаний </a:t>
            </a:r>
            <a:r>
              <a:rPr kumimoji="0" lang="ru-RU" sz="3200" b="0" i="0" u="sng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нормоконтролера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должен быть оформлен </a:t>
            </a: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шрифтом GOST </a:t>
            </a:r>
            <a:r>
              <a:rPr kumimoji="0" lang="ru-RU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</a:t>
            </a: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(курсив, обычный, размер 14 </a:t>
            </a:r>
            <a:r>
              <a:rPr kumimoji="0" lang="ru-RU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пт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(указываются фамилии и инициалы) 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Заголовок 1"/>
          <p:cNvSpPr>
            <a:spLocks noGrp="1"/>
          </p:cNvSpPr>
          <p:nvPr>
            <p:ph type="ctrTitle"/>
          </p:nvPr>
        </p:nvSpPr>
        <p:spPr>
          <a:xfrm>
            <a:off x="714375" y="142875"/>
            <a:ext cx="7772400" cy="571500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ru-RU" altLang="ru-RU" sz="4000" b="1" dirty="0"/>
              <a:t>Аннотация</a:t>
            </a:r>
            <a:endParaRPr lang="ru-RU" alt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5750" y="785813"/>
            <a:ext cx="8643938" cy="3071813"/>
          </a:xfrm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Аннотация – это описание документа в лаконичной форме с точки зрения его назначения, содержания, вида, формы, новизны и других особенностей.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Аннотация занимает объем 1/3-1/2 страницы (листа)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8" name="Рисунок 3" descr="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7375" y="3643313"/>
            <a:ext cx="7067550" cy="3000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Заголовок 1"/>
          <p:cNvSpPr>
            <a:spLocks noGrp="1"/>
          </p:cNvSpPr>
          <p:nvPr>
            <p:ph type="ctrTitle"/>
          </p:nvPr>
        </p:nvSpPr>
        <p:spPr>
          <a:xfrm>
            <a:off x="714375" y="214313"/>
            <a:ext cx="7772400" cy="785812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ru-RU" altLang="ru-RU" sz="4000" b="1" dirty="0"/>
              <a:t>Содержание</a:t>
            </a:r>
            <a:endParaRPr lang="ru-RU" altLang="ru-RU" sz="4000" b="1" dirty="0"/>
          </a:p>
        </p:txBody>
      </p:sp>
      <p:pic>
        <p:nvPicPr>
          <p:cNvPr id="7171" name="Picture 5" descr="Для презентации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908050"/>
            <a:ext cx="5903913" cy="5608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Заголовок 1"/>
          <p:cNvSpPr>
            <a:spLocks noGrp="1"/>
          </p:cNvSpPr>
          <p:nvPr>
            <p:ph type="ctrTitle"/>
          </p:nvPr>
        </p:nvSpPr>
        <p:spPr>
          <a:xfrm>
            <a:off x="714375" y="142875"/>
            <a:ext cx="7772400" cy="714375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ru-RU" altLang="ru-RU" sz="3600" b="1" dirty="0"/>
              <a:t>Список использованных источников</a:t>
            </a:r>
            <a:endParaRPr lang="ru-RU" altLang="ru-RU" sz="3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625" y="1000125"/>
            <a:ext cx="8429625" cy="5572125"/>
          </a:xfrm>
        </p:spPr>
        <p:txBody>
          <a:bodyPr vert="horz" wrap="square" lIns="91440" tIns="45720" rIns="91440" bIns="45720" numCol="1" rtlCol="0" anchor="t" anchorCtr="0" compatLnSpc="1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Список использованных источников отражает перечень источников, которые использовались при написании ВКР, </a:t>
            </a:r>
            <a:r>
              <a:rPr kumimoji="0" lang="ru-RU" sz="32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не менее 20 источников </a:t>
            </a:r>
            <a:endParaRPr kumimoji="0" lang="ru-RU" sz="32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ru-RU" sz="32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Сведения об источниках следует располагать в порядке появления ссылок в тексте или в алфавитном порядке, нумеровать арабскими цифрами без точки и печатать с абзацного отступа. 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Ссылки в тексте приводят в квадратных скобках. Пример – [5], [8, с. 13-14].</a:t>
            </a:r>
            <a:endParaRPr kumimoji="0" lang="ru-RU" sz="32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Заголовок 1"/>
          <p:cNvSpPr>
            <a:spLocks noGrp="1"/>
          </p:cNvSpPr>
          <p:nvPr>
            <p:ph type="ctrTitle"/>
          </p:nvPr>
        </p:nvSpPr>
        <p:spPr>
          <a:xfrm>
            <a:off x="714375" y="214313"/>
            <a:ext cx="7772400" cy="714375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ru-RU" altLang="ru-RU" sz="4000" b="1" dirty="0"/>
              <a:t>Приложения</a:t>
            </a:r>
            <a:endParaRPr lang="ru-RU" altLang="ru-RU" sz="4000" b="1" dirty="0"/>
          </a:p>
        </p:txBody>
      </p:sp>
      <p:pic>
        <p:nvPicPr>
          <p:cNvPr id="9219" name="Рисунок 3" descr="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3" y="2071688"/>
            <a:ext cx="8345487" cy="29289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Прямая со стрелкой 6"/>
          <p:cNvCxnSpPr/>
          <p:nvPr/>
        </p:nvCxnSpPr>
        <p:spPr>
          <a:xfrm rot="5400000">
            <a:off x="4822031" y="1750219"/>
            <a:ext cx="785813" cy="714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2428875" y="2857500"/>
            <a:ext cx="928688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rot="5400000" flipH="1" flipV="1">
            <a:off x="3286125" y="4143375"/>
            <a:ext cx="714375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642938" y="1428750"/>
            <a:ext cx="2286000" cy="150018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buNone/>
            </a:pPr>
            <a:r>
              <a:rPr sz="2000" dirty="0">
                <a:latin typeface="Calibri" panose="020F0502020204030204" pitchFamily="34" charset="0"/>
              </a:rPr>
              <a:t>Шрифт - полужирный, курсив, </a:t>
            </a:r>
            <a:endParaRPr sz="2000" dirty="0">
              <a:latin typeface="Calibri" panose="020F0502020204030204" pitchFamily="34" charset="0"/>
            </a:endParaRPr>
          </a:p>
          <a:p>
            <a:pPr lvl="0" algn="ctr" eaLnBrk="1" hangingPunct="1">
              <a:buNone/>
            </a:pPr>
            <a:r>
              <a:rPr sz="2000" dirty="0">
                <a:latin typeface="Calibri" panose="020F0502020204030204" pitchFamily="34" charset="0"/>
              </a:rPr>
              <a:t>размер 14 пт</a:t>
            </a:r>
            <a:endParaRPr sz="2000" dirty="0">
              <a:latin typeface="Calibri" panose="020F050202020403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500688" y="785813"/>
            <a:ext cx="2286000" cy="150018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buNone/>
            </a:pPr>
            <a:r>
              <a:rPr sz="2000" dirty="0">
                <a:latin typeface="Calibri" panose="020F0502020204030204" pitchFamily="34" charset="0"/>
              </a:rPr>
              <a:t>Шрифт - полужирный, </a:t>
            </a:r>
            <a:endParaRPr sz="2000" dirty="0">
              <a:latin typeface="Calibri" panose="020F0502020204030204" pitchFamily="34" charset="0"/>
            </a:endParaRPr>
          </a:p>
          <a:p>
            <a:pPr lvl="0" algn="ctr" eaLnBrk="1" hangingPunct="1">
              <a:buNone/>
            </a:pPr>
            <a:r>
              <a:rPr sz="2000" dirty="0">
                <a:latin typeface="Calibri" panose="020F0502020204030204" pitchFamily="34" charset="0"/>
              </a:rPr>
              <a:t>размер 16 пт</a:t>
            </a:r>
            <a:endParaRPr sz="2000" dirty="0">
              <a:latin typeface="Calibri" panose="020F050202020403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714625" y="4714875"/>
            <a:ext cx="2286000" cy="1500188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 eaLnBrk="1" hangingPunct="1">
              <a:buNone/>
            </a:pPr>
            <a:r>
              <a:rPr sz="2000" dirty="0">
                <a:latin typeface="Calibri" panose="020F0502020204030204" pitchFamily="34" charset="0"/>
              </a:rPr>
              <a:t>Шрифт - полужирный, </a:t>
            </a:r>
            <a:endParaRPr sz="2000" dirty="0">
              <a:latin typeface="Calibri" panose="020F0502020204030204" pitchFamily="34" charset="0"/>
            </a:endParaRPr>
          </a:p>
          <a:p>
            <a:pPr lvl="0" algn="ctr" eaLnBrk="1" hangingPunct="1">
              <a:buNone/>
            </a:pPr>
            <a:r>
              <a:rPr sz="2000" dirty="0">
                <a:latin typeface="Calibri" panose="020F0502020204030204" pitchFamily="34" charset="0"/>
              </a:rPr>
              <a:t>размер 14 пт</a:t>
            </a:r>
            <a:endParaRPr sz="2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Заголовок 1"/>
          <p:cNvSpPr>
            <a:spLocks noGrp="1"/>
          </p:cNvSpPr>
          <p:nvPr>
            <p:ph type="ctrTitle"/>
          </p:nvPr>
        </p:nvSpPr>
        <p:spPr>
          <a:xfrm>
            <a:off x="714375" y="214313"/>
            <a:ext cx="7772400" cy="785812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ru-RU" altLang="ru-RU" sz="4000" b="1" dirty="0"/>
              <a:t>Оформление текста:</a:t>
            </a:r>
            <a:endParaRPr lang="ru-RU" altLang="ru-RU" sz="4000" b="1" dirty="0"/>
          </a:p>
        </p:txBody>
      </p:sp>
      <p:sp>
        <p:nvSpPr>
          <p:cNvPr id="1024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38" y="1214438"/>
            <a:ext cx="7929562" cy="3214687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buClrTx/>
              <a:buSzTx/>
            </a:pPr>
            <a:r>
              <a:rPr lang="ru-RU" altLang="ru-R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Текст пояснительной записки ВКР выполняется на листах формата А4 и оформляется рамкой и основной надписью по формам 2 и 2а. Текст основной надписи выполняется шрифтом </a:t>
            </a:r>
            <a:r>
              <a:rPr lang="ru-RU" altLang="ru-RU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GOST type A </a:t>
            </a:r>
            <a:r>
              <a:rPr lang="ru-RU" altLang="ru-RU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(курсив, обычный).</a:t>
            </a:r>
            <a:endParaRPr lang="ru-RU" altLang="ru-RU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4826</Words>
  <Application>WPS Presentation</Application>
  <PresentationFormat>Экран (4:3)</PresentationFormat>
  <Paragraphs>175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SimSun</vt:lpstr>
      <vt:lpstr>Wingdings</vt:lpstr>
      <vt:lpstr>Calibri</vt:lpstr>
      <vt:lpstr>Microsoft YaHei</vt:lpstr>
      <vt:lpstr>Arial Unicode MS</vt:lpstr>
      <vt:lpstr>Тема Office</vt:lpstr>
      <vt:lpstr>Методические указания по разработке и  оформлению ВКР</vt:lpstr>
      <vt:lpstr>Последовательность расположения материала в дипломном проекте:</vt:lpstr>
      <vt:lpstr>Структурные элементы пояснительной записки:</vt:lpstr>
      <vt:lpstr>Титульный лист</vt:lpstr>
      <vt:lpstr>Аннотация</vt:lpstr>
      <vt:lpstr>Содержание</vt:lpstr>
      <vt:lpstr>Список использованных источников</vt:lpstr>
      <vt:lpstr>Приложения</vt:lpstr>
      <vt:lpstr>Оформление текста:</vt:lpstr>
      <vt:lpstr>PowerPoint 演示文稿</vt:lpstr>
      <vt:lpstr>Оформление текста:</vt:lpstr>
      <vt:lpstr>Оформление текста:</vt:lpstr>
      <vt:lpstr>Оформление текста:</vt:lpstr>
      <vt:lpstr>Оформление текста:</vt:lpstr>
      <vt:lpstr>Нумерация разделов, подразделов, пунктов:</vt:lpstr>
      <vt:lpstr>Оформление текста:</vt:lpstr>
      <vt:lpstr>Оформление текста:</vt:lpstr>
      <vt:lpstr>PowerPoint 演示文稿</vt:lpstr>
      <vt:lpstr>Перечисления:</vt:lpstr>
      <vt:lpstr>Перечисления:</vt:lpstr>
      <vt:lpstr>Таблицы</vt:lpstr>
      <vt:lpstr>Таблицы</vt:lpstr>
      <vt:lpstr>Иллюстрации</vt:lpstr>
      <vt:lpstr>Формулы</vt:lpstr>
      <vt:lpstr>PowerPoint 演示文稿</vt:lpstr>
      <vt:lpstr>Кодирование документа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Методические указания по разработке и  оформлению ВКР</dc:title>
  <dc:creator>user</dc:creator>
  <cp:lastModifiedBy>su</cp:lastModifiedBy>
  <cp:revision>36</cp:revision>
  <dcterms:created xsi:type="dcterms:W3CDTF">2020-06-04T02:22:00Z</dcterms:created>
  <dcterms:modified xsi:type="dcterms:W3CDTF">2025-05-31T04:33:25Z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169F5C8C57044F44B2DFB3F619E5A1C6_13</vt:lpwstr>
  </property>
  <property fmtid="{D5CDD505-2E9C-101B-9397-08002B2CF9AE}" pid="3" name="KSOProductBuildVer">
    <vt:lpwstr>1049-12.2.0.21179</vt:lpwstr>
  </property>
</Properties>
</file>