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76"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snapToObjects="1">
      <p:cViewPr varScale="1">
        <p:scale>
          <a:sx n="66" d="100"/>
          <a:sy n="66" d="100"/>
        </p:scale>
        <p:origin x="130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25" Type="http://schemas.openxmlformats.org/officeDocument/2006/relationships/notesMaster" Target="notesMasters/notesMaster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2CA81-B3C6-47F1-8DEE-B90693E75728}"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2D9D9F8E-F933-4AAF-9F78-4313E3408BCC}">
      <dgm:prSet/>
      <dgm:spPr/>
      <dgm:t>
        <a:bodyPr/>
        <a:lstStyle/>
        <a:p>
          <a:r>
            <a:rPr lang="en-US"/>
            <a:t>Unit Tests (foundation, fast, many)</a:t>
          </a:r>
        </a:p>
      </dgm:t>
    </dgm:pt>
    <dgm:pt modelId="{CA8C7D4C-86C0-4A9E-A62A-DF6666159231}" type="parTrans" cxnId="{4FB9A9F9-C1C4-441B-911C-3C520D18AA88}">
      <dgm:prSet/>
      <dgm:spPr/>
      <dgm:t>
        <a:bodyPr/>
        <a:lstStyle/>
        <a:p>
          <a:endParaRPr lang="en-US"/>
        </a:p>
      </dgm:t>
    </dgm:pt>
    <dgm:pt modelId="{86252AF1-8C88-41F2-8268-3235D556BDD4}" type="sibTrans" cxnId="{4FB9A9F9-C1C4-441B-911C-3C520D18AA88}">
      <dgm:prSet/>
      <dgm:spPr/>
      <dgm:t>
        <a:bodyPr/>
        <a:lstStyle/>
        <a:p>
          <a:endParaRPr lang="en-US"/>
        </a:p>
      </dgm:t>
    </dgm:pt>
    <dgm:pt modelId="{324AD3CE-A354-4399-B3A6-F1E868F3315A}">
      <dgm:prSet/>
      <dgm:spPr/>
      <dgm:t>
        <a:bodyPr/>
        <a:lstStyle/>
        <a:p>
          <a:r>
            <a:rPr lang="en-US"/>
            <a:t>Integration Tests (fewer, slower)</a:t>
          </a:r>
        </a:p>
      </dgm:t>
    </dgm:pt>
    <dgm:pt modelId="{A938AC5E-F950-464B-ABEC-586A7B69307F}" type="parTrans" cxnId="{4CB11A75-4654-4D3D-9D96-847A5291795F}">
      <dgm:prSet/>
      <dgm:spPr/>
      <dgm:t>
        <a:bodyPr/>
        <a:lstStyle/>
        <a:p>
          <a:endParaRPr lang="en-US"/>
        </a:p>
      </dgm:t>
    </dgm:pt>
    <dgm:pt modelId="{CD0A48C1-8F32-49B8-9400-97E808730EE1}" type="sibTrans" cxnId="{4CB11A75-4654-4D3D-9D96-847A5291795F}">
      <dgm:prSet/>
      <dgm:spPr/>
      <dgm:t>
        <a:bodyPr/>
        <a:lstStyle/>
        <a:p>
          <a:endParaRPr lang="en-US"/>
        </a:p>
      </dgm:t>
    </dgm:pt>
    <dgm:pt modelId="{304DB4A5-FE7E-4394-A146-6014C8687850}">
      <dgm:prSet/>
      <dgm:spPr/>
      <dgm:t>
        <a:bodyPr/>
        <a:lstStyle/>
        <a:p>
          <a:r>
            <a:rPr lang="en-US"/>
            <a:t>UI / End-to-End Tests (fewest, slowest)</a:t>
          </a:r>
        </a:p>
      </dgm:t>
    </dgm:pt>
    <dgm:pt modelId="{F96E72B8-49BD-4C33-8ADF-A58A89A28F5F}" type="parTrans" cxnId="{1AEF6D77-F2FC-4357-B99C-BEF013D6B91B}">
      <dgm:prSet/>
      <dgm:spPr/>
      <dgm:t>
        <a:bodyPr/>
        <a:lstStyle/>
        <a:p>
          <a:endParaRPr lang="en-US"/>
        </a:p>
      </dgm:t>
    </dgm:pt>
    <dgm:pt modelId="{C30802D2-25BA-4BEC-A713-758EC3B4B94B}" type="sibTrans" cxnId="{1AEF6D77-F2FC-4357-B99C-BEF013D6B91B}">
      <dgm:prSet/>
      <dgm:spPr/>
      <dgm:t>
        <a:bodyPr/>
        <a:lstStyle/>
        <a:p>
          <a:endParaRPr lang="en-US"/>
        </a:p>
      </dgm:t>
    </dgm:pt>
    <dgm:pt modelId="{6A6A3DD6-AA11-4ADC-AE8B-D140BB2D015E}">
      <dgm:prSet/>
      <dgm:spPr/>
      <dgm:t>
        <a:bodyPr/>
        <a:lstStyle/>
        <a:p>
          <a:r>
            <a:rPr lang="en-US"/>
            <a:t>Balance = maintainable &amp; efficient test suite</a:t>
          </a:r>
        </a:p>
      </dgm:t>
    </dgm:pt>
    <dgm:pt modelId="{4A483760-471F-46FD-866D-8161CCE80679}" type="parTrans" cxnId="{E991D72E-A356-4DC7-93AD-5CA09362D320}">
      <dgm:prSet/>
      <dgm:spPr/>
      <dgm:t>
        <a:bodyPr/>
        <a:lstStyle/>
        <a:p>
          <a:endParaRPr lang="en-US"/>
        </a:p>
      </dgm:t>
    </dgm:pt>
    <dgm:pt modelId="{7B5E4B6B-B379-43E5-BC70-5E4A2AC26EB1}" type="sibTrans" cxnId="{E991D72E-A356-4DC7-93AD-5CA09362D320}">
      <dgm:prSet/>
      <dgm:spPr/>
      <dgm:t>
        <a:bodyPr/>
        <a:lstStyle/>
        <a:p>
          <a:endParaRPr lang="en-US"/>
        </a:p>
      </dgm:t>
    </dgm:pt>
    <dgm:pt modelId="{463F245D-98ED-4A6B-B352-CCF0A4F4A2BD}" type="pres">
      <dgm:prSet presAssocID="{A622CA81-B3C6-47F1-8DEE-B90693E75728}" presName="diagram" presStyleCnt="0">
        <dgm:presLayoutVars>
          <dgm:dir/>
          <dgm:resizeHandles val="exact"/>
        </dgm:presLayoutVars>
      </dgm:prSet>
      <dgm:spPr/>
    </dgm:pt>
    <dgm:pt modelId="{90E69B4B-F14D-4FD0-99F2-977EB7696F4E}" type="pres">
      <dgm:prSet presAssocID="{2D9D9F8E-F933-4AAF-9F78-4313E3408BCC}" presName="node" presStyleLbl="node1" presStyleIdx="0" presStyleCnt="4">
        <dgm:presLayoutVars>
          <dgm:bulletEnabled val="1"/>
        </dgm:presLayoutVars>
      </dgm:prSet>
      <dgm:spPr/>
    </dgm:pt>
    <dgm:pt modelId="{F2B4924A-F99E-49CA-83C1-EC441DC002AD}" type="pres">
      <dgm:prSet presAssocID="{86252AF1-8C88-41F2-8268-3235D556BDD4}" presName="sibTrans" presStyleCnt="0"/>
      <dgm:spPr/>
    </dgm:pt>
    <dgm:pt modelId="{341AC319-AEE0-463C-9ACB-D9CD725003A9}" type="pres">
      <dgm:prSet presAssocID="{324AD3CE-A354-4399-B3A6-F1E868F3315A}" presName="node" presStyleLbl="node1" presStyleIdx="1" presStyleCnt="4">
        <dgm:presLayoutVars>
          <dgm:bulletEnabled val="1"/>
        </dgm:presLayoutVars>
      </dgm:prSet>
      <dgm:spPr/>
    </dgm:pt>
    <dgm:pt modelId="{D706858F-0599-4E0F-8E77-76BA1E4B3F49}" type="pres">
      <dgm:prSet presAssocID="{CD0A48C1-8F32-49B8-9400-97E808730EE1}" presName="sibTrans" presStyleCnt="0"/>
      <dgm:spPr/>
    </dgm:pt>
    <dgm:pt modelId="{C6880256-5333-4FAC-AB05-29A7462D86E4}" type="pres">
      <dgm:prSet presAssocID="{304DB4A5-FE7E-4394-A146-6014C8687850}" presName="node" presStyleLbl="node1" presStyleIdx="2" presStyleCnt="4">
        <dgm:presLayoutVars>
          <dgm:bulletEnabled val="1"/>
        </dgm:presLayoutVars>
      </dgm:prSet>
      <dgm:spPr/>
    </dgm:pt>
    <dgm:pt modelId="{E3655D9C-7C9E-4287-96E6-A7E9D8A18F49}" type="pres">
      <dgm:prSet presAssocID="{C30802D2-25BA-4BEC-A713-758EC3B4B94B}" presName="sibTrans" presStyleCnt="0"/>
      <dgm:spPr/>
    </dgm:pt>
    <dgm:pt modelId="{929C6871-170A-47E3-BC2C-3817BD008E85}" type="pres">
      <dgm:prSet presAssocID="{6A6A3DD6-AA11-4ADC-AE8B-D140BB2D015E}" presName="node" presStyleLbl="node1" presStyleIdx="3" presStyleCnt="4">
        <dgm:presLayoutVars>
          <dgm:bulletEnabled val="1"/>
        </dgm:presLayoutVars>
      </dgm:prSet>
      <dgm:spPr/>
    </dgm:pt>
  </dgm:ptLst>
  <dgm:cxnLst>
    <dgm:cxn modelId="{1701D21D-2944-4196-BC02-1B60EE66A680}" type="presOf" srcId="{A622CA81-B3C6-47F1-8DEE-B90693E75728}" destId="{463F245D-98ED-4A6B-B352-CCF0A4F4A2BD}" srcOrd="0" destOrd="0" presId="urn:microsoft.com/office/officeart/2005/8/layout/default"/>
    <dgm:cxn modelId="{E991D72E-A356-4DC7-93AD-5CA09362D320}" srcId="{A622CA81-B3C6-47F1-8DEE-B90693E75728}" destId="{6A6A3DD6-AA11-4ADC-AE8B-D140BB2D015E}" srcOrd="3" destOrd="0" parTransId="{4A483760-471F-46FD-866D-8161CCE80679}" sibTransId="{7B5E4B6B-B379-43E5-BC70-5E4A2AC26EB1}"/>
    <dgm:cxn modelId="{4CB11A75-4654-4D3D-9D96-847A5291795F}" srcId="{A622CA81-B3C6-47F1-8DEE-B90693E75728}" destId="{324AD3CE-A354-4399-B3A6-F1E868F3315A}" srcOrd="1" destOrd="0" parTransId="{A938AC5E-F950-464B-ABEC-586A7B69307F}" sibTransId="{CD0A48C1-8F32-49B8-9400-97E808730EE1}"/>
    <dgm:cxn modelId="{1AEF6D77-F2FC-4357-B99C-BEF013D6B91B}" srcId="{A622CA81-B3C6-47F1-8DEE-B90693E75728}" destId="{304DB4A5-FE7E-4394-A146-6014C8687850}" srcOrd="2" destOrd="0" parTransId="{F96E72B8-49BD-4C33-8ADF-A58A89A28F5F}" sibTransId="{C30802D2-25BA-4BEC-A713-758EC3B4B94B}"/>
    <dgm:cxn modelId="{8501C5A8-FA21-42FF-A888-CBF088B600E8}" type="presOf" srcId="{304DB4A5-FE7E-4394-A146-6014C8687850}" destId="{C6880256-5333-4FAC-AB05-29A7462D86E4}" srcOrd="0" destOrd="0" presId="urn:microsoft.com/office/officeart/2005/8/layout/default"/>
    <dgm:cxn modelId="{D59369BF-168C-452B-98D4-51728582987B}" type="presOf" srcId="{324AD3CE-A354-4399-B3A6-F1E868F3315A}" destId="{341AC319-AEE0-463C-9ACB-D9CD725003A9}" srcOrd="0" destOrd="0" presId="urn:microsoft.com/office/officeart/2005/8/layout/default"/>
    <dgm:cxn modelId="{AA8FBDC0-7FFF-4963-AFCD-8520AF8CA381}" type="presOf" srcId="{2D9D9F8E-F933-4AAF-9F78-4313E3408BCC}" destId="{90E69B4B-F14D-4FD0-99F2-977EB7696F4E}" srcOrd="0" destOrd="0" presId="urn:microsoft.com/office/officeart/2005/8/layout/default"/>
    <dgm:cxn modelId="{18FAB1EA-CBE8-4248-8BC3-981A5323F9EC}" type="presOf" srcId="{6A6A3DD6-AA11-4ADC-AE8B-D140BB2D015E}" destId="{929C6871-170A-47E3-BC2C-3817BD008E85}" srcOrd="0" destOrd="0" presId="urn:microsoft.com/office/officeart/2005/8/layout/default"/>
    <dgm:cxn modelId="{4FB9A9F9-C1C4-441B-911C-3C520D18AA88}" srcId="{A622CA81-B3C6-47F1-8DEE-B90693E75728}" destId="{2D9D9F8E-F933-4AAF-9F78-4313E3408BCC}" srcOrd="0" destOrd="0" parTransId="{CA8C7D4C-86C0-4A9E-A62A-DF6666159231}" sibTransId="{86252AF1-8C88-41F2-8268-3235D556BDD4}"/>
    <dgm:cxn modelId="{90DC8E97-1F34-4AFA-8A72-6D98B9D7D4A8}" type="presParOf" srcId="{463F245D-98ED-4A6B-B352-CCF0A4F4A2BD}" destId="{90E69B4B-F14D-4FD0-99F2-977EB7696F4E}" srcOrd="0" destOrd="0" presId="urn:microsoft.com/office/officeart/2005/8/layout/default"/>
    <dgm:cxn modelId="{636D8A82-598C-4D3D-A91F-9F04D47D6C9B}" type="presParOf" srcId="{463F245D-98ED-4A6B-B352-CCF0A4F4A2BD}" destId="{F2B4924A-F99E-49CA-83C1-EC441DC002AD}" srcOrd="1" destOrd="0" presId="urn:microsoft.com/office/officeart/2005/8/layout/default"/>
    <dgm:cxn modelId="{D5C9E1C4-F9FF-4788-9951-E6E93FC689F5}" type="presParOf" srcId="{463F245D-98ED-4A6B-B352-CCF0A4F4A2BD}" destId="{341AC319-AEE0-463C-9ACB-D9CD725003A9}" srcOrd="2" destOrd="0" presId="urn:microsoft.com/office/officeart/2005/8/layout/default"/>
    <dgm:cxn modelId="{89330D80-1DD5-4F0F-A99C-85D8C575D524}" type="presParOf" srcId="{463F245D-98ED-4A6B-B352-CCF0A4F4A2BD}" destId="{D706858F-0599-4E0F-8E77-76BA1E4B3F49}" srcOrd="3" destOrd="0" presId="urn:microsoft.com/office/officeart/2005/8/layout/default"/>
    <dgm:cxn modelId="{4E32C006-2E17-42D2-AD1D-918E97373F45}" type="presParOf" srcId="{463F245D-98ED-4A6B-B352-CCF0A4F4A2BD}" destId="{C6880256-5333-4FAC-AB05-29A7462D86E4}" srcOrd="4" destOrd="0" presId="urn:microsoft.com/office/officeart/2005/8/layout/default"/>
    <dgm:cxn modelId="{D0C65562-57BA-48DC-8873-31E93AC01B82}" type="presParOf" srcId="{463F245D-98ED-4A6B-B352-CCF0A4F4A2BD}" destId="{E3655D9C-7C9E-4287-96E6-A7E9D8A18F49}" srcOrd="5" destOrd="0" presId="urn:microsoft.com/office/officeart/2005/8/layout/default"/>
    <dgm:cxn modelId="{EAEFD3C6-1838-4AEE-B815-F0B2F10529C8}" type="presParOf" srcId="{463F245D-98ED-4A6B-B352-CCF0A4F4A2BD}" destId="{929C6871-170A-47E3-BC2C-3817BD008E8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6D1367-C3F1-4EAC-8F1F-1751D779FADB}" type="doc">
      <dgm:prSet loTypeId="urn:microsoft.com/office/officeart/2005/8/layout/default" loCatId="list" qsTypeId="urn:microsoft.com/office/officeart/2005/8/quickstyle/simple1" qsCatId="simple" csTypeId="urn:microsoft.com/office/officeart/2005/8/colors/accent3_2" csCatId="accent3"/>
      <dgm:spPr/>
      <dgm:t>
        <a:bodyPr/>
        <a:lstStyle/>
        <a:p>
          <a:endParaRPr lang="en-US"/>
        </a:p>
      </dgm:t>
    </dgm:pt>
    <dgm:pt modelId="{E8C2FF12-019C-4699-85BA-6C5996AA60BA}">
      <dgm:prSet/>
      <dgm:spPr/>
      <dgm:t>
        <a:bodyPr/>
        <a:lstStyle/>
        <a:p>
          <a:r>
            <a:rPr lang="en-US"/>
            <a:t>Confidence in changes</a:t>
          </a:r>
        </a:p>
      </dgm:t>
    </dgm:pt>
    <dgm:pt modelId="{AAC0A5C2-4C51-4561-945B-7CB8CC938126}" type="parTrans" cxnId="{48A7D0D4-22BF-44BE-B1BE-5A0AE6A94E55}">
      <dgm:prSet/>
      <dgm:spPr/>
      <dgm:t>
        <a:bodyPr/>
        <a:lstStyle/>
        <a:p>
          <a:endParaRPr lang="en-US"/>
        </a:p>
      </dgm:t>
    </dgm:pt>
    <dgm:pt modelId="{DE5EA4B8-F1BF-4279-AB60-B375B6684B29}" type="sibTrans" cxnId="{48A7D0D4-22BF-44BE-B1BE-5A0AE6A94E55}">
      <dgm:prSet/>
      <dgm:spPr/>
      <dgm:t>
        <a:bodyPr/>
        <a:lstStyle/>
        <a:p>
          <a:endParaRPr lang="en-US"/>
        </a:p>
      </dgm:t>
    </dgm:pt>
    <dgm:pt modelId="{43340BCA-DE6A-43BE-B62C-7DB46CAC7542}">
      <dgm:prSet/>
      <dgm:spPr/>
      <dgm:t>
        <a:bodyPr/>
        <a:lstStyle/>
        <a:p>
          <a:r>
            <a:rPr lang="en-US"/>
            <a:t>Cleaner architecture</a:t>
          </a:r>
        </a:p>
      </dgm:t>
    </dgm:pt>
    <dgm:pt modelId="{6337D936-FBF0-49FE-AF98-C08AF8026887}" type="parTrans" cxnId="{A04EE79A-DB02-46C9-B8C9-85D487FACEE9}">
      <dgm:prSet/>
      <dgm:spPr/>
      <dgm:t>
        <a:bodyPr/>
        <a:lstStyle/>
        <a:p>
          <a:endParaRPr lang="en-US"/>
        </a:p>
      </dgm:t>
    </dgm:pt>
    <dgm:pt modelId="{3892BEE0-2C21-4859-BCE2-C9F66BEA826D}" type="sibTrans" cxnId="{A04EE79A-DB02-46C9-B8C9-85D487FACEE9}">
      <dgm:prSet/>
      <dgm:spPr/>
      <dgm:t>
        <a:bodyPr/>
        <a:lstStyle/>
        <a:p>
          <a:endParaRPr lang="en-US"/>
        </a:p>
      </dgm:t>
    </dgm:pt>
    <dgm:pt modelId="{68838F49-906C-4CFB-9A88-BA49ABD2A1EC}">
      <dgm:prSet/>
      <dgm:spPr/>
      <dgm:t>
        <a:bodyPr/>
        <a:lstStyle/>
        <a:p>
          <a:r>
            <a:rPr lang="en-US"/>
            <a:t>Lower maintenance cost</a:t>
          </a:r>
        </a:p>
      </dgm:t>
    </dgm:pt>
    <dgm:pt modelId="{549FB987-5655-4371-93A9-CDA61C11820E}" type="parTrans" cxnId="{18EDC99C-6169-4FC5-8662-1A1C4FC18639}">
      <dgm:prSet/>
      <dgm:spPr/>
      <dgm:t>
        <a:bodyPr/>
        <a:lstStyle/>
        <a:p>
          <a:endParaRPr lang="en-US"/>
        </a:p>
      </dgm:t>
    </dgm:pt>
    <dgm:pt modelId="{9AF2BBE3-F567-4284-9A2C-7AB7E47BDA3C}" type="sibTrans" cxnId="{18EDC99C-6169-4FC5-8662-1A1C4FC18639}">
      <dgm:prSet/>
      <dgm:spPr/>
      <dgm:t>
        <a:bodyPr/>
        <a:lstStyle/>
        <a:p>
          <a:endParaRPr lang="en-US"/>
        </a:p>
      </dgm:t>
    </dgm:pt>
    <dgm:pt modelId="{2C806415-F263-4F36-B65B-EEEE509EA41D}">
      <dgm:prSet/>
      <dgm:spPr/>
      <dgm:t>
        <a:bodyPr/>
        <a:lstStyle/>
        <a:p>
          <a:r>
            <a:rPr lang="en-US"/>
            <a:t>Early bug detection</a:t>
          </a:r>
        </a:p>
      </dgm:t>
    </dgm:pt>
    <dgm:pt modelId="{6C1B1A91-4773-44E3-B30D-C8A7EA5915F8}" type="parTrans" cxnId="{46212F66-58DA-4C82-9ACC-163383C7CEF9}">
      <dgm:prSet/>
      <dgm:spPr/>
      <dgm:t>
        <a:bodyPr/>
        <a:lstStyle/>
        <a:p>
          <a:endParaRPr lang="en-US"/>
        </a:p>
      </dgm:t>
    </dgm:pt>
    <dgm:pt modelId="{E8851B7C-56EF-40C5-AE02-47E62BE07C28}" type="sibTrans" cxnId="{46212F66-58DA-4C82-9ACC-163383C7CEF9}">
      <dgm:prSet/>
      <dgm:spPr/>
      <dgm:t>
        <a:bodyPr/>
        <a:lstStyle/>
        <a:p>
          <a:endParaRPr lang="en-US"/>
        </a:p>
      </dgm:t>
    </dgm:pt>
    <dgm:pt modelId="{F341D124-47AD-4B8E-A837-7D5A523570E2}">
      <dgm:prSet/>
      <dgm:spPr/>
      <dgm:t>
        <a:bodyPr/>
        <a:lstStyle/>
        <a:p>
          <a:r>
            <a:rPr lang="en-US"/>
            <a:t>Team collaboration through shared understanding</a:t>
          </a:r>
        </a:p>
      </dgm:t>
    </dgm:pt>
    <dgm:pt modelId="{7FEDF469-81A4-430E-9BA2-FF15B1A1E054}" type="parTrans" cxnId="{A665D015-AA37-45E3-A07D-8ECE8BE854BD}">
      <dgm:prSet/>
      <dgm:spPr/>
      <dgm:t>
        <a:bodyPr/>
        <a:lstStyle/>
        <a:p>
          <a:endParaRPr lang="en-US"/>
        </a:p>
      </dgm:t>
    </dgm:pt>
    <dgm:pt modelId="{D7C55FF4-2722-43F8-8F42-C8A5B8B1C31B}" type="sibTrans" cxnId="{A665D015-AA37-45E3-A07D-8ECE8BE854BD}">
      <dgm:prSet/>
      <dgm:spPr/>
      <dgm:t>
        <a:bodyPr/>
        <a:lstStyle/>
        <a:p>
          <a:endParaRPr lang="en-US"/>
        </a:p>
      </dgm:t>
    </dgm:pt>
    <dgm:pt modelId="{681F17A8-796F-4AA5-A11F-E3C46C161E27}" type="pres">
      <dgm:prSet presAssocID="{676D1367-C3F1-4EAC-8F1F-1751D779FADB}" presName="diagram" presStyleCnt="0">
        <dgm:presLayoutVars>
          <dgm:dir/>
          <dgm:resizeHandles val="exact"/>
        </dgm:presLayoutVars>
      </dgm:prSet>
      <dgm:spPr/>
    </dgm:pt>
    <dgm:pt modelId="{3E44608B-CE5E-4123-9393-A4AC3AF9D768}" type="pres">
      <dgm:prSet presAssocID="{E8C2FF12-019C-4699-85BA-6C5996AA60BA}" presName="node" presStyleLbl="node1" presStyleIdx="0" presStyleCnt="5">
        <dgm:presLayoutVars>
          <dgm:bulletEnabled val="1"/>
        </dgm:presLayoutVars>
      </dgm:prSet>
      <dgm:spPr/>
    </dgm:pt>
    <dgm:pt modelId="{A8C4F670-D612-4B96-868B-5BE2190A5313}" type="pres">
      <dgm:prSet presAssocID="{DE5EA4B8-F1BF-4279-AB60-B375B6684B29}" presName="sibTrans" presStyleCnt="0"/>
      <dgm:spPr/>
    </dgm:pt>
    <dgm:pt modelId="{EC1664FD-E4BD-4159-AA9F-AFCBF6DF9B58}" type="pres">
      <dgm:prSet presAssocID="{43340BCA-DE6A-43BE-B62C-7DB46CAC7542}" presName="node" presStyleLbl="node1" presStyleIdx="1" presStyleCnt="5">
        <dgm:presLayoutVars>
          <dgm:bulletEnabled val="1"/>
        </dgm:presLayoutVars>
      </dgm:prSet>
      <dgm:spPr/>
    </dgm:pt>
    <dgm:pt modelId="{F9D4593B-A183-43A4-B278-270CFB3AFF9C}" type="pres">
      <dgm:prSet presAssocID="{3892BEE0-2C21-4859-BCE2-C9F66BEA826D}" presName="sibTrans" presStyleCnt="0"/>
      <dgm:spPr/>
    </dgm:pt>
    <dgm:pt modelId="{7D792BF2-037E-4B04-8639-B91EEAB1C036}" type="pres">
      <dgm:prSet presAssocID="{68838F49-906C-4CFB-9A88-BA49ABD2A1EC}" presName="node" presStyleLbl="node1" presStyleIdx="2" presStyleCnt="5">
        <dgm:presLayoutVars>
          <dgm:bulletEnabled val="1"/>
        </dgm:presLayoutVars>
      </dgm:prSet>
      <dgm:spPr/>
    </dgm:pt>
    <dgm:pt modelId="{6934AE19-470B-4E10-A39E-D90E6DC45E2E}" type="pres">
      <dgm:prSet presAssocID="{9AF2BBE3-F567-4284-9A2C-7AB7E47BDA3C}" presName="sibTrans" presStyleCnt="0"/>
      <dgm:spPr/>
    </dgm:pt>
    <dgm:pt modelId="{60EEE60D-AFD5-482B-98A9-EF4B4CE46CD6}" type="pres">
      <dgm:prSet presAssocID="{2C806415-F263-4F36-B65B-EEEE509EA41D}" presName="node" presStyleLbl="node1" presStyleIdx="3" presStyleCnt="5">
        <dgm:presLayoutVars>
          <dgm:bulletEnabled val="1"/>
        </dgm:presLayoutVars>
      </dgm:prSet>
      <dgm:spPr/>
    </dgm:pt>
    <dgm:pt modelId="{894449F3-C0CD-444B-99FD-290E5C044528}" type="pres">
      <dgm:prSet presAssocID="{E8851B7C-56EF-40C5-AE02-47E62BE07C28}" presName="sibTrans" presStyleCnt="0"/>
      <dgm:spPr/>
    </dgm:pt>
    <dgm:pt modelId="{87677B77-EBF8-4E65-8848-A912BA6646E2}" type="pres">
      <dgm:prSet presAssocID="{F341D124-47AD-4B8E-A837-7D5A523570E2}" presName="node" presStyleLbl="node1" presStyleIdx="4" presStyleCnt="5">
        <dgm:presLayoutVars>
          <dgm:bulletEnabled val="1"/>
        </dgm:presLayoutVars>
      </dgm:prSet>
      <dgm:spPr/>
    </dgm:pt>
  </dgm:ptLst>
  <dgm:cxnLst>
    <dgm:cxn modelId="{69909A0F-7AD5-426D-8E3F-236E63024389}" type="presOf" srcId="{2C806415-F263-4F36-B65B-EEEE509EA41D}" destId="{60EEE60D-AFD5-482B-98A9-EF4B4CE46CD6}" srcOrd="0" destOrd="0" presId="urn:microsoft.com/office/officeart/2005/8/layout/default"/>
    <dgm:cxn modelId="{A665D015-AA37-45E3-A07D-8ECE8BE854BD}" srcId="{676D1367-C3F1-4EAC-8F1F-1751D779FADB}" destId="{F341D124-47AD-4B8E-A837-7D5A523570E2}" srcOrd="4" destOrd="0" parTransId="{7FEDF469-81A4-430E-9BA2-FF15B1A1E054}" sibTransId="{D7C55FF4-2722-43F8-8F42-C8A5B8B1C31B}"/>
    <dgm:cxn modelId="{80E15842-A7B8-42E3-9795-F3F8A329E5B7}" type="presOf" srcId="{43340BCA-DE6A-43BE-B62C-7DB46CAC7542}" destId="{EC1664FD-E4BD-4159-AA9F-AFCBF6DF9B58}" srcOrd="0" destOrd="0" presId="urn:microsoft.com/office/officeart/2005/8/layout/default"/>
    <dgm:cxn modelId="{46212F66-58DA-4C82-9ACC-163383C7CEF9}" srcId="{676D1367-C3F1-4EAC-8F1F-1751D779FADB}" destId="{2C806415-F263-4F36-B65B-EEEE509EA41D}" srcOrd="3" destOrd="0" parTransId="{6C1B1A91-4773-44E3-B30D-C8A7EA5915F8}" sibTransId="{E8851B7C-56EF-40C5-AE02-47E62BE07C28}"/>
    <dgm:cxn modelId="{2B57216E-6958-402E-B0EF-69401C69CA6F}" type="presOf" srcId="{676D1367-C3F1-4EAC-8F1F-1751D779FADB}" destId="{681F17A8-796F-4AA5-A11F-E3C46C161E27}" srcOrd="0" destOrd="0" presId="urn:microsoft.com/office/officeart/2005/8/layout/default"/>
    <dgm:cxn modelId="{A04EE79A-DB02-46C9-B8C9-85D487FACEE9}" srcId="{676D1367-C3F1-4EAC-8F1F-1751D779FADB}" destId="{43340BCA-DE6A-43BE-B62C-7DB46CAC7542}" srcOrd="1" destOrd="0" parTransId="{6337D936-FBF0-49FE-AF98-C08AF8026887}" sibTransId="{3892BEE0-2C21-4859-BCE2-C9F66BEA826D}"/>
    <dgm:cxn modelId="{18EDC99C-6169-4FC5-8662-1A1C4FC18639}" srcId="{676D1367-C3F1-4EAC-8F1F-1751D779FADB}" destId="{68838F49-906C-4CFB-9A88-BA49ABD2A1EC}" srcOrd="2" destOrd="0" parTransId="{549FB987-5655-4371-93A9-CDA61C11820E}" sibTransId="{9AF2BBE3-F567-4284-9A2C-7AB7E47BDA3C}"/>
    <dgm:cxn modelId="{972B16AB-BC40-4EE3-B6E0-D204B0957E93}" type="presOf" srcId="{F341D124-47AD-4B8E-A837-7D5A523570E2}" destId="{87677B77-EBF8-4E65-8848-A912BA6646E2}" srcOrd="0" destOrd="0" presId="urn:microsoft.com/office/officeart/2005/8/layout/default"/>
    <dgm:cxn modelId="{48A7D0D4-22BF-44BE-B1BE-5A0AE6A94E55}" srcId="{676D1367-C3F1-4EAC-8F1F-1751D779FADB}" destId="{E8C2FF12-019C-4699-85BA-6C5996AA60BA}" srcOrd="0" destOrd="0" parTransId="{AAC0A5C2-4C51-4561-945B-7CB8CC938126}" sibTransId="{DE5EA4B8-F1BF-4279-AB60-B375B6684B29}"/>
    <dgm:cxn modelId="{06B014EE-4587-45D5-84CA-10344FEE6CDD}" type="presOf" srcId="{E8C2FF12-019C-4699-85BA-6C5996AA60BA}" destId="{3E44608B-CE5E-4123-9393-A4AC3AF9D768}" srcOrd="0" destOrd="0" presId="urn:microsoft.com/office/officeart/2005/8/layout/default"/>
    <dgm:cxn modelId="{8790C0FE-41E2-448D-B20E-76A6BC656A76}" type="presOf" srcId="{68838F49-906C-4CFB-9A88-BA49ABD2A1EC}" destId="{7D792BF2-037E-4B04-8639-B91EEAB1C036}" srcOrd="0" destOrd="0" presId="urn:microsoft.com/office/officeart/2005/8/layout/default"/>
    <dgm:cxn modelId="{DB72F927-FE9A-4BF1-A068-FF24B8D4B4B6}" type="presParOf" srcId="{681F17A8-796F-4AA5-A11F-E3C46C161E27}" destId="{3E44608B-CE5E-4123-9393-A4AC3AF9D768}" srcOrd="0" destOrd="0" presId="urn:microsoft.com/office/officeart/2005/8/layout/default"/>
    <dgm:cxn modelId="{3F48FA66-CC5E-4062-8E8E-5A2BFA4E3CCE}" type="presParOf" srcId="{681F17A8-796F-4AA5-A11F-E3C46C161E27}" destId="{A8C4F670-D612-4B96-868B-5BE2190A5313}" srcOrd="1" destOrd="0" presId="urn:microsoft.com/office/officeart/2005/8/layout/default"/>
    <dgm:cxn modelId="{763F8CE8-82D7-4327-8E7E-DF1108752BBE}" type="presParOf" srcId="{681F17A8-796F-4AA5-A11F-E3C46C161E27}" destId="{EC1664FD-E4BD-4159-AA9F-AFCBF6DF9B58}" srcOrd="2" destOrd="0" presId="urn:microsoft.com/office/officeart/2005/8/layout/default"/>
    <dgm:cxn modelId="{992DD492-FD58-4563-AAB7-9E7AF54462C4}" type="presParOf" srcId="{681F17A8-796F-4AA5-A11F-E3C46C161E27}" destId="{F9D4593B-A183-43A4-B278-270CFB3AFF9C}" srcOrd="3" destOrd="0" presId="urn:microsoft.com/office/officeart/2005/8/layout/default"/>
    <dgm:cxn modelId="{E4B93EBC-FAA0-4795-BFDC-5049C31D58B6}" type="presParOf" srcId="{681F17A8-796F-4AA5-A11F-E3C46C161E27}" destId="{7D792BF2-037E-4B04-8639-B91EEAB1C036}" srcOrd="4" destOrd="0" presId="urn:microsoft.com/office/officeart/2005/8/layout/default"/>
    <dgm:cxn modelId="{88CDE1C7-1E46-47F4-9CA9-00C2533A4279}" type="presParOf" srcId="{681F17A8-796F-4AA5-A11F-E3C46C161E27}" destId="{6934AE19-470B-4E10-A39E-D90E6DC45E2E}" srcOrd="5" destOrd="0" presId="urn:microsoft.com/office/officeart/2005/8/layout/default"/>
    <dgm:cxn modelId="{81D5DE31-0DF7-419D-A9BF-68D2A9B221B1}" type="presParOf" srcId="{681F17A8-796F-4AA5-A11F-E3C46C161E27}" destId="{60EEE60D-AFD5-482B-98A9-EF4B4CE46CD6}" srcOrd="6" destOrd="0" presId="urn:microsoft.com/office/officeart/2005/8/layout/default"/>
    <dgm:cxn modelId="{D6438F7D-033D-4A20-A6F1-43F3F7031187}" type="presParOf" srcId="{681F17A8-796F-4AA5-A11F-E3C46C161E27}" destId="{894449F3-C0CD-444B-99FD-290E5C044528}" srcOrd="7" destOrd="0" presId="urn:microsoft.com/office/officeart/2005/8/layout/default"/>
    <dgm:cxn modelId="{2742D6B9-4C3B-4CEC-A8D6-33D98FA582F0}" type="presParOf" srcId="{681F17A8-796F-4AA5-A11F-E3C46C161E27}" destId="{87677B77-EBF8-4E65-8848-A912BA6646E2}"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E69B4B-F14D-4FD0-99F2-977EB7696F4E}">
      <dsp:nvSpPr>
        <dsp:cNvPr id="0" name=""/>
        <dsp:cNvSpPr/>
      </dsp:nvSpPr>
      <dsp:spPr>
        <a:xfrm>
          <a:off x="975690" y="1365"/>
          <a:ext cx="1954633" cy="11727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Unit Tests (foundation, fast, many)</a:t>
          </a:r>
        </a:p>
      </dsp:txBody>
      <dsp:txXfrm>
        <a:off x="975690" y="1365"/>
        <a:ext cx="1954633" cy="1172780"/>
      </dsp:txXfrm>
    </dsp:sp>
    <dsp:sp modelId="{341AC319-AEE0-463C-9ACB-D9CD725003A9}">
      <dsp:nvSpPr>
        <dsp:cNvPr id="0" name=""/>
        <dsp:cNvSpPr/>
      </dsp:nvSpPr>
      <dsp:spPr>
        <a:xfrm>
          <a:off x="3125787" y="1365"/>
          <a:ext cx="1954633" cy="11727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Integration Tests (fewer, slower)</a:t>
          </a:r>
        </a:p>
      </dsp:txBody>
      <dsp:txXfrm>
        <a:off x="3125787" y="1365"/>
        <a:ext cx="1954633" cy="1172780"/>
      </dsp:txXfrm>
    </dsp:sp>
    <dsp:sp modelId="{C6880256-5333-4FAC-AB05-29A7462D86E4}">
      <dsp:nvSpPr>
        <dsp:cNvPr id="0" name=""/>
        <dsp:cNvSpPr/>
      </dsp:nvSpPr>
      <dsp:spPr>
        <a:xfrm>
          <a:off x="975690" y="1369608"/>
          <a:ext cx="1954633" cy="11727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UI / End-to-End Tests (fewest, slowest)</a:t>
          </a:r>
        </a:p>
      </dsp:txBody>
      <dsp:txXfrm>
        <a:off x="975690" y="1369608"/>
        <a:ext cx="1954633" cy="1172780"/>
      </dsp:txXfrm>
    </dsp:sp>
    <dsp:sp modelId="{929C6871-170A-47E3-BC2C-3817BD008E85}">
      <dsp:nvSpPr>
        <dsp:cNvPr id="0" name=""/>
        <dsp:cNvSpPr/>
      </dsp:nvSpPr>
      <dsp:spPr>
        <a:xfrm>
          <a:off x="3125787" y="1369608"/>
          <a:ext cx="1954633" cy="117278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Balance = maintainable &amp; efficient test suite</a:t>
          </a:r>
        </a:p>
      </dsp:txBody>
      <dsp:txXfrm>
        <a:off x="3125787" y="1369608"/>
        <a:ext cx="1954633" cy="11727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4608B-CE5E-4123-9393-A4AC3AF9D768}">
      <dsp:nvSpPr>
        <dsp:cNvPr id="0" name=""/>
        <dsp:cNvSpPr/>
      </dsp:nvSpPr>
      <dsp:spPr>
        <a:xfrm>
          <a:off x="0" y="41729"/>
          <a:ext cx="1892534" cy="11355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Confidence in changes</a:t>
          </a:r>
        </a:p>
      </dsp:txBody>
      <dsp:txXfrm>
        <a:off x="0" y="41729"/>
        <a:ext cx="1892534" cy="1135520"/>
      </dsp:txXfrm>
    </dsp:sp>
    <dsp:sp modelId="{EC1664FD-E4BD-4159-AA9F-AFCBF6DF9B58}">
      <dsp:nvSpPr>
        <dsp:cNvPr id="0" name=""/>
        <dsp:cNvSpPr/>
      </dsp:nvSpPr>
      <dsp:spPr>
        <a:xfrm>
          <a:off x="2081788" y="41729"/>
          <a:ext cx="1892534" cy="11355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Cleaner architecture</a:t>
          </a:r>
        </a:p>
      </dsp:txBody>
      <dsp:txXfrm>
        <a:off x="2081788" y="41729"/>
        <a:ext cx="1892534" cy="1135520"/>
      </dsp:txXfrm>
    </dsp:sp>
    <dsp:sp modelId="{7D792BF2-037E-4B04-8639-B91EEAB1C036}">
      <dsp:nvSpPr>
        <dsp:cNvPr id="0" name=""/>
        <dsp:cNvSpPr/>
      </dsp:nvSpPr>
      <dsp:spPr>
        <a:xfrm>
          <a:off x="4163576" y="41729"/>
          <a:ext cx="1892534" cy="11355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Lower maintenance cost</a:t>
          </a:r>
        </a:p>
      </dsp:txBody>
      <dsp:txXfrm>
        <a:off x="4163576" y="41729"/>
        <a:ext cx="1892534" cy="1135520"/>
      </dsp:txXfrm>
    </dsp:sp>
    <dsp:sp modelId="{60EEE60D-AFD5-482B-98A9-EF4B4CE46CD6}">
      <dsp:nvSpPr>
        <dsp:cNvPr id="0" name=""/>
        <dsp:cNvSpPr/>
      </dsp:nvSpPr>
      <dsp:spPr>
        <a:xfrm>
          <a:off x="1040894" y="1366503"/>
          <a:ext cx="1892534" cy="11355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Early bug detection</a:t>
          </a:r>
        </a:p>
      </dsp:txBody>
      <dsp:txXfrm>
        <a:off x="1040894" y="1366503"/>
        <a:ext cx="1892534" cy="1135520"/>
      </dsp:txXfrm>
    </dsp:sp>
    <dsp:sp modelId="{87677B77-EBF8-4E65-8848-A912BA6646E2}">
      <dsp:nvSpPr>
        <dsp:cNvPr id="0" name=""/>
        <dsp:cNvSpPr/>
      </dsp:nvSpPr>
      <dsp:spPr>
        <a:xfrm>
          <a:off x="3122682" y="1366503"/>
          <a:ext cx="1892534" cy="1135520"/>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Team collaboration through shared understanding</a:t>
          </a:r>
        </a:p>
      </dsp:txBody>
      <dsp:txXfrm>
        <a:off x="3122682" y="1366503"/>
        <a:ext cx="1892534" cy="11355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everyone. Today I’ll be presenting on Unit Testing in C# – Ensuring Quality, Confidence &amp; Maintainability in Software. My goal is to show you not only what unit testing is, but also why it matters, how to implement it effectively in C#, and how it contributes to building robust and maintainable systems.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Sometimes your unit depends on other systems — like a database or API. That’s where mocking comes in. With libraries like Moq, you can replace real dependencies with fake ones, control their behavior, and verify how they’re used. This keeps your tests focused on the unit itself, not its collaborators.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example, we mock a UserRepository. We set it up to return a fake user when queried. The service under test uses the mock, and we verify that it called the repository correctly. This way, the test is fast, isolated, and doesn’t need a real database.</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One problem with unit tests is repetitive setup code. That’s where Test Data Builders help. Instead of manually creating test objects every time, you use a builder pattern. This makes tests cleaner, more readable, and reduces duplication.</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a simple UserBuilder class. It provides defaults but allows customization, like setting a specific name. So instead of writing a lot of boilerplate in every test, you just say: new UserBuilder().WithName("Alice").Build(). Cleaner, faster, and more maintainable.</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Of course, there are traps to avoid: - Over-mocking: if you test the mock instead of real logic, your test adds no value. - Fragile tests tied to implementation details. - Ignoring edge cases. - Writing tests after code — you lose the design benefits of test-first thinking. - And mixing up integration tests with unit tests.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Unit tests aren’t just for developers. They integrate into CI/CD pipelines, support regression testing, and can even guide development when paired with TDD or ATDD. The result? Faster releases and higher confidence in your codebase.</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test pyramid. Unit tests form the base — they’re the most numerous and cheapest to run. Above them, you have integration and UI tests, which are fewer but more expensive. The pyramid reminds us to invest heavily in unit tests while keeping higher-level tests lean.</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So, to recap: - Unit tests improve code quality. - They act as living documentation. - They provide a safety net for refactoring. - And they accelerate development by catching bugs early.</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That brings us to the end. Remember: good unit tests aren’t just about catching bugs, they’re about building confidence, enabling change, and creating maintainable systems. Thank you — and I’d be happy to take any questions.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what we’ll cover today: 1. What unit testing is 2. Why it matters 3. Core principles and best practices 4. How to set up testing in C# using NUnit 5. Mocking and isolation with Moq 6. Using Test Data Builders to simplify test setup 7. Common pitfalls and anti-patterns to avoid 8. How unit testing fits into the software development lifecycle …and we’ll close with Q&amp;A.</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Unit testing focuses on the smallest testable part of your code, often a method or a class. The idea is to test functionality in isolation, without depending on external systems like databases or APIs. Good unit tests are fast, automated, and repeatable. They sit at the foundation of the testing pyramid, forming the bulk of our automated test suite.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Unit tests are powerful for a few key reasons: - They catch bugs early, when fixes are cheapest. - They ensure your code behaves as expected. - They let you refactor with confidence, since the tests act as a safety net. - They enable continuous integration and deployment. - And importantly, they encourage cleaner design, since you naturally write more modular, testable code.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guiding principles of unit testing can be summarized by the acronym FIRST: Fast – tests should run quickly. Independent – each test should stand on its own. Repeatable – tests should work every time, regardless of environment. Self-Validating – tests should clearly pass or fail without manual checking. Timely – write tests close to when the code is written, not as an afterthought. And remember, tests aren’t just documentation — they’re living specifications.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 few best practices: - Aim for one logical assertion per test. - Use clear naming conventions, like MethodName_StateUnderTest_ExpectedBehavior. - Keep tests isolated and deterministic. - Don’t test implementation details, focus on behavior. - And above all, make your tests readable.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C#, NUnit is one of the most widely used testing frameworks. It’s easy to set up via NuGet, and it integrates well with most IDEs and build pipelines. You’ll use attributes like [Test], [SetUp], and [TearDown] to mark your tests and control setup logic. Here’s a simple example: testing a calculator’s add method to ensure 2 + 3 = 5.</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Most unit tests follow the AAA pattern: - Arrange: set up your inputs and objects. - Act: perform the operation under test. - Assert: verify the result is what you expected. This makes tests easy to read and consistent across a codebase.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Here’s a more realistic example: testing a bank account withdrawal. Arrange: we start with an account holding 100. Act: withdraw 40. Assert: the balance should now be 60. Simple, but powerful.</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1.xml"/><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diagramData" Target="../diagrams/data2.xml"/><Relationship Id="rId3" Type="http://schemas.openxmlformats.org/officeDocument/2006/relationships/diagramLayout" Target="../diagrams/layout2.xml"/><Relationship Id="rId4" Type="http://schemas.openxmlformats.org/officeDocument/2006/relationships/diagramQuickStyle" Target="../diagrams/quickStyle2.xml"/><Relationship Id="rId5" Type="http://schemas.openxmlformats.org/officeDocument/2006/relationships/diagramColors" Target="../diagrams/colors2.xml"/><Relationship Id="rId6" Type="http://schemas.microsoft.com/office/2007/relationships/diagramDrawing" Target="../diagrams/drawing2.xml"/><Relationship Id="rId7"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Unit Testing in C#</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a:p>
          <a:p>
            <a:pPr>
              <a:defRPr sz="1800"/>
            </a:pPr>
            <a:r>
              <a:rPr lang="en-US" sz="2100"/>
              <a:t>Ensuring Quality, Confidence &amp; Maintainability in Software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Example – AAA Pattern</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endParaRPr lang="en-US" sz="1200"/>
          </a:p>
          <a:p>
            <a:pPr>
              <a:lnSpc>
                <a:spcPct val="90000"/>
              </a:lnSpc>
              <a:defRPr sz="1800">
                <a:solidFill>
                  <a:srgbClr val="0066CC"/>
                </a:solidFill>
                <a:latin typeface="Courier New"/>
              </a:defRPr>
            </a:pPr>
            <a:r>
              <a:rPr lang="en-US" sz="1200"/>
              <a:t>[Test]</a:t>
            </a:r>
          </a:p>
          <a:p>
            <a:pPr>
              <a:lnSpc>
                <a:spcPct val="90000"/>
              </a:lnSpc>
              <a:defRPr sz="1800">
                <a:solidFill>
                  <a:srgbClr val="0066CC"/>
                </a:solidFill>
                <a:latin typeface="Courier New"/>
              </a:defRPr>
            </a:pPr>
            <a:r>
              <a:rPr lang="en-US" sz="1200"/>
              <a:t>public void Withdraw_ValidAmount_UpdatesBalance()</a:t>
            </a:r>
          </a:p>
          <a:p>
            <a:pPr>
              <a:lnSpc>
                <a:spcPct val="90000"/>
              </a:lnSpc>
              <a:defRPr sz="1800">
                <a:solidFill>
                  <a:srgbClr val="0066CC"/>
                </a:solidFill>
                <a:latin typeface="Courier New"/>
              </a:defRPr>
            </a:pPr>
            <a:r>
              <a:rPr lang="en-US" sz="1200"/>
              <a:t>{</a:t>
            </a:r>
          </a:p>
          <a:p>
            <a:pPr>
              <a:lnSpc>
                <a:spcPct val="90000"/>
              </a:lnSpc>
              <a:defRPr sz="1800">
                <a:solidFill>
                  <a:srgbClr val="0066CC"/>
                </a:solidFill>
                <a:latin typeface="Courier New"/>
              </a:defRPr>
            </a:pPr>
            <a:r>
              <a:rPr lang="en-US" sz="1200"/>
              <a:t>    // Arrange</a:t>
            </a:r>
          </a:p>
          <a:p>
            <a:pPr>
              <a:lnSpc>
                <a:spcPct val="90000"/>
              </a:lnSpc>
              <a:defRPr sz="1800">
                <a:solidFill>
                  <a:srgbClr val="0066CC"/>
                </a:solidFill>
                <a:latin typeface="Courier New"/>
              </a:defRPr>
            </a:pPr>
            <a:r>
              <a:rPr lang="en-US" sz="1200"/>
              <a:t>    var account = new BankAccount(100);</a:t>
            </a:r>
          </a:p>
          <a:p>
            <a:pPr>
              <a:lnSpc>
                <a:spcPct val="90000"/>
              </a:lnSpc>
              <a:defRPr sz="1800">
                <a:solidFill>
                  <a:srgbClr val="0066CC"/>
                </a:solidFill>
                <a:latin typeface="Courier New"/>
              </a:defRPr>
            </a:pPr>
            <a:endParaRPr lang="en-US" sz="1200"/>
          </a:p>
          <a:p>
            <a:pPr>
              <a:lnSpc>
                <a:spcPct val="90000"/>
              </a:lnSpc>
              <a:defRPr sz="1800">
                <a:solidFill>
                  <a:srgbClr val="0066CC"/>
                </a:solidFill>
                <a:latin typeface="Courier New"/>
              </a:defRPr>
            </a:pPr>
            <a:r>
              <a:rPr lang="en-US" sz="1200"/>
              <a:t>    // Act</a:t>
            </a:r>
          </a:p>
          <a:p>
            <a:pPr>
              <a:lnSpc>
                <a:spcPct val="90000"/>
              </a:lnSpc>
              <a:defRPr sz="1800">
                <a:solidFill>
                  <a:srgbClr val="0066CC"/>
                </a:solidFill>
                <a:latin typeface="Courier New"/>
              </a:defRPr>
            </a:pPr>
            <a:r>
              <a:rPr lang="en-US" sz="1200"/>
              <a:t>    account.Withdraw(40);</a:t>
            </a:r>
          </a:p>
          <a:p>
            <a:pPr>
              <a:lnSpc>
                <a:spcPct val="90000"/>
              </a:lnSpc>
              <a:defRPr sz="1800">
                <a:solidFill>
                  <a:srgbClr val="0066CC"/>
                </a:solidFill>
                <a:latin typeface="Courier New"/>
              </a:defRPr>
            </a:pPr>
            <a:endParaRPr lang="en-US" sz="1200"/>
          </a:p>
          <a:p>
            <a:pPr>
              <a:lnSpc>
                <a:spcPct val="90000"/>
              </a:lnSpc>
              <a:defRPr sz="1800">
                <a:solidFill>
                  <a:srgbClr val="0066CC"/>
                </a:solidFill>
                <a:latin typeface="Courier New"/>
              </a:defRPr>
            </a:pPr>
            <a:r>
              <a:rPr lang="en-US" sz="1200"/>
              <a:t>    // Assert</a:t>
            </a:r>
          </a:p>
          <a:p>
            <a:pPr>
              <a:lnSpc>
                <a:spcPct val="90000"/>
              </a:lnSpc>
              <a:defRPr sz="1800">
                <a:solidFill>
                  <a:srgbClr val="0066CC"/>
                </a:solidFill>
                <a:latin typeface="Courier New"/>
              </a:defRPr>
            </a:pPr>
            <a:r>
              <a:rPr lang="en-US" sz="1200"/>
              <a:t>    Assert.AreEqual(60, account.Balance);</a:t>
            </a:r>
          </a:p>
          <a:p>
            <a:pPr>
              <a:lnSpc>
                <a:spcPct val="90000"/>
              </a:lnSpc>
              <a:defRPr sz="1800">
                <a:solidFill>
                  <a:srgbClr val="0066CC"/>
                </a:solidFill>
                <a:latin typeface="Courier New"/>
              </a:defRPr>
            </a:pPr>
            <a:r>
              <a:rPr lang="en-US" sz="120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5800"/>
              <a:t>Mocking with Moq</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endParaRPr lang="en-US" sz="2100" dirty="0"/>
          </a:p>
          <a:p>
            <a:pPr>
              <a:lnSpc>
                <a:spcPct val="90000"/>
              </a:lnSpc>
              <a:defRPr sz="1800"/>
            </a:pPr>
            <a:r>
              <a:rPr lang="en-US" sz="2100" dirty="0"/>
              <a:t>Purpose: isolate the unit under test by replacing dependencies</a:t>
            </a:r>
          </a:p>
          <a:p>
            <a:pPr>
              <a:lnSpc>
                <a:spcPct val="90000"/>
              </a:lnSpc>
              <a:defRPr sz="1800"/>
            </a:pPr>
            <a:r>
              <a:rPr lang="en-US" sz="2100" dirty="0" err="1"/>
              <a:t>Moq</a:t>
            </a:r>
            <a:r>
              <a:rPr lang="en-US" sz="2100" dirty="0"/>
              <a:t> features:</a:t>
            </a:r>
          </a:p>
          <a:p>
            <a:pPr>
              <a:lnSpc>
                <a:spcPct val="90000"/>
              </a:lnSpc>
              <a:defRPr sz="1800"/>
            </a:pPr>
            <a:r>
              <a:rPr lang="en-US" sz="2100" dirty="0"/>
              <a:t>- Create fake implementations</a:t>
            </a:r>
          </a:p>
          <a:p>
            <a:pPr>
              <a:lnSpc>
                <a:spcPct val="90000"/>
              </a:lnSpc>
              <a:defRPr sz="1800"/>
            </a:pPr>
            <a:r>
              <a:rPr lang="en-US" sz="2100" dirty="0"/>
              <a:t>- Verify method calls</a:t>
            </a:r>
          </a:p>
          <a:p>
            <a:pPr>
              <a:lnSpc>
                <a:spcPct val="90000"/>
              </a:lnSpc>
              <a:defRPr sz="1800"/>
            </a:pPr>
            <a:r>
              <a:rPr lang="en-US" sz="2100" dirty="0"/>
              <a:t>- Control return values</a:t>
            </a:r>
          </a:p>
          <a:p>
            <a:pPr>
              <a:lnSpc>
                <a:spcPct val="90000"/>
              </a:lnSpc>
              <a:defRPr sz="1800"/>
            </a:pPr>
            <a:r>
              <a:rPr lang="en-US" sz="2100" dirty="0"/>
              <a:t>Example: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Example – Moq Usage</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endParaRPr lang="en-US" sz="1500"/>
          </a:p>
          <a:p>
            <a:pPr>
              <a:lnSpc>
                <a:spcPct val="90000"/>
              </a:lnSpc>
              <a:defRPr sz="1800">
                <a:solidFill>
                  <a:srgbClr val="0066CC"/>
                </a:solidFill>
                <a:latin typeface="Courier New"/>
              </a:defRPr>
            </a:pPr>
            <a:r>
              <a:rPr lang="en-US" sz="1500"/>
              <a:t>var mockRepo = new Mock&lt;IUserRepository&gt;();</a:t>
            </a:r>
          </a:p>
          <a:p>
            <a:pPr>
              <a:lnSpc>
                <a:spcPct val="90000"/>
              </a:lnSpc>
              <a:defRPr sz="1800">
                <a:solidFill>
                  <a:srgbClr val="0066CC"/>
                </a:solidFill>
                <a:latin typeface="Courier New"/>
              </a:defRPr>
            </a:pPr>
            <a:r>
              <a:rPr lang="en-US" sz="1500"/>
              <a:t>mockRepo.Setup(r =&gt; r.GetUser(1)).Returns(new User("John"));</a:t>
            </a:r>
          </a:p>
          <a:p>
            <a:pPr>
              <a:lnSpc>
                <a:spcPct val="90000"/>
              </a:lnSpc>
              <a:defRPr sz="1800">
                <a:solidFill>
                  <a:srgbClr val="0066CC"/>
                </a:solidFill>
                <a:latin typeface="Courier New"/>
              </a:defRPr>
            </a:pPr>
            <a:endParaRPr lang="en-US" sz="1500"/>
          </a:p>
          <a:p>
            <a:pPr>
              <a:lnSpc>
                <a:spcPct val="90000"/>
              </a:lnSpc>
              <a:defRPr sz="1800">
                <a:solidFill>
                  <a:srgbClr val="0066CC"/>
                </a:solidFill>
                <a:latin typeface="Courier New"/>
              </a:defRPr>
            </a:pPr>
            <a:r>
              <a:rPr lang="en-US" sz="1500"/>
              <a:t>var service = new UserService(mockRepo.Object);</a:t>
            </a:r>
          </a:p>
          <a:p>
            <a:pPr>
              <a:lnSpc>
                <a:spcPct val="90000"/>
              </a:lnSpc>
              <a:defRPr sz="1800">
                <a:solidFill>
                  <a:srgbClr val="0066CC"/>
                </a:solidFill>
                <a:latin typeface="Courier New"/>
              </a:defRPr>
            </a:pPr>
            <a:r>
              <a:rPr lang="en-US" sz="1500"/>
              <a:t>var user = service.GetUser(1);</a:t>
            </a:r>
          </a:p>
          <a:p>
            <a:pPr>
              <a:lnSpc>
                <a:spcPct val="90000"/>
              </a:lnSpc>
              <a:defRPr sz="1800">
                <a:solidFill>
                  <a:srgbClr val="0066CC"/>
                </a:solidFill>
                <a:latin typeface="Courier New"/>
              </a:defRPr>
            </a:pPr>
            <a:endParaRPr lang="en-US" sz="1500"/>
          </a:p>
          <a:p>
            <a:pPr>
              <a:lnSpc>
                <a:spcPct val="90000"/>
              </a:lnSpc>
              <a:defRPr sz="1800">
                <a:solidFill>
                  <a:srgbClr val="0066CC"/>
                </a:solidFill>
                <a:latin typeface="Courier New"/>
              </a:defRPr>
            </a:pPr>
            <a:r>
              <a:rPr lang="en-US" sz="1500"/>
              <a:t>Assert.AreEqual("John", user.Name);</a:t>
            </a:r>
          </a:p>
          <a:p>
            <a:pPr>
              <a:lnSpc>
                <a:spcPct val="90000"/>
              </a:lnSpc>
              <a:defRPr sz="1800">
                <a:solidFill>
                  <a:srgbClr val="0066CC"/>
                </a:solidFill>
                <a:latin typeface="Courier New"/>
              </a:defRPr>
            </a:pPr>
            <a:r>
              <a:rPr lang="en-US" sz="1500"/>
              <a:t>mockRepo.Verify(r =&gt; r.GetUser(1), Times.Once);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Test Data Builders</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a:p>
          <a:p>
            <a:pPr>
              <a:defRPr sz="1800"/>
            </a:pPr>
            <a:r>
              <a:rPr lang="en-US" sz="2100"/>
              <a:t>Problem: repetitive, complex test setup</a:t>
            </a:r>
          </a:p>
          <a:p>
            <a:pPr>
              <a:defRPr sz="1800"/>
            </a:pPr>
            <a:r>
              <a:rPr lang="en-US" sz="2100"/>
              <a:t>Solution: Builder Pattern for test data</a:t>
            </a:r>
          </a:p>
          <a:p>
            <a:pPr>
              <a:defRPr sz="1800"/>
            </a:pPr>
            <a:r>
              <a:rPr lang="en-US" sz="2100"/>
              <a:t>Benefits: reuse, extendable, readable</a:t>
            </a:r>
          </a:p>
          <a:p>
            <a:pPr>
              <a:defRPr sz="1800"/>
            </a:pPr>
            <a:r>
              <a:rPr lang="en-US" sz="2100"/>
              <a:t>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Example – Test Data Builder</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endParaRPr lang="en-US" sz="1000"/>
          </a:p>
          <a:p>
            <a:pPr>
              <a:lnSpc>
                <a:spcPct val="90000"/>
              </a:lnSpc>
              <a:defRPr sz="1800">
                <a:solidFill>
                  <a:srgbClr val="0066CC"/>
                </a:solidFill>
                <a:latin typeface="Courier New"/>
              </a:defRPr>
            </a:pPr>
            <a:r>
              <a:rPr lang="en-US" sz="1000"/>
              <a:t>public class UserBuilder</a:t>
            </a:r>
          </a:p>
          <a:p>
            <a:pPr>
              <a:lnSpc>
                <a:spcPct val="90000"/>
              </a:lnSpc>
              <a:defRPr sz="1800">
                <a:solidFill>
                  <a:srgbClr val="0066CC"/>
                </a:solidFill>
                <a:latin typeface="Courier New"/>
              </a:defRPr>
            </a:pPr>
            <a:r>
              <a:rPr lang="en-US" sz="1000"/>
              <a:t>{</a:t>
            </a:r>
          </a:p>
          <a:p>
            <a:pPr>
              <a:lnSpc>
                <a:spcPct val="90000"/>
              </a:lnSpc>
              <a:defRPr sz="1800">
                <a:solidFill>
                  <a:srgbClr val="0066CC"/>
                </a:solidFill>
                <a:latin typeface="Courier New"/>
              </a:defRPr>
            </a:pPr>
            <a:r>
              <a:rPr lang="en-US" sz="1000"/>
              <a:t>    private string _name = "Default Name";</a:t>
            </a:r>
          </a:p>
          <a:p>
            <a:pPr>
              <a:lnSpc>
                <a:spcPct val="90000"/>
              </a:lnSpc>
              <a:defRPr sz="1800">
                <a:solidFill>
                  <a:srgbClr val="0066CC"/>
                </a:solidFill>
                <a:latin typeface="Courier New"/>
              </a:defRPr>
            </a:pPr>
            <a:endParaRPr lang="en-US" sz="1000"/>
          </a:p>
          <a:p>
            <a:pPr>
              <a:lnSpc>
                <a:spcPct val="90000"/>
              </a:lnSpc>
              <a:defRPr sz="1800">
                <a:solidFill>
                  <a:srgbClr val="0066CC"/>
                </a:solidFill>
                <a:latin typeface="Courier New"/>
              </a:defRPr>
            </a:pPr>
            <a:r>
              <a:rPr lang="en-US" sz="1000"/>
              <a:t>    public UserBuilder WithName(string name)</a:t>
            </a:r>
          </a:p>
          <a:p>
            <a:pPr>
              <a:lnSpc>
                <a:spcPct val="90000"/>
              </a:lnSpc>
              <a:defRPr sz="1800">
                <a:solidFill>
                  <a:srgbClr val="0066CC"/>
                </a:solidFill>
                <a:latin typeface="Courier New"/>
              </a:defRPr>
            </a:pPr>
            <a:r>
              <a:rPr lang="en-US" sz="1000"/>
              <a:t>    {</a:t>
            </a:r>
          </a:p>
          <a:p>
            <a:pPr>
              <a:lnSpc>
                <a:spcPct val="90000"/>
              </a:lnSpc>
              <a:defRPr sz="1800">
                <a:solidFill>
                  <a:srgbClr val="0066CC"/>
                </a:solidFill>
                <a:latin typeface="Courier New"/>
              </a:defRPr>
            </a:pPr>
            <a:r>
              <a:rPr lang="en-US" sz="1000"/>
              <a:t>        _name = name;</a:t>
            </a:r>
          </a:p>
          <a:p>
            <a:pPr>
              <a:lnSpc>
                <a:spcPct val="90000"/>
              </a:lnSpc>
              <a:defRPr sz="1800">
                <a:solidFill>
                  <a:srgbClr val="0066CC"/>
                </a:solidFill>
                <a:latin typeface="Courier New"/>
              </a:defRPr>
            </a:pPr>
            <a:r>
              <a:rPr lang="en-US" sz="1000"/>
              <a:t>        return this;</a:t>
            </a:r>
          </a:p>
          <a:p>
            <a:pPr>
              <a:lnSpc>
                <a:spcPct val="90000"/>
              </a:lnSpc>
              <a:defRPr sz="1800">
                <a:solidFill>
                  <a:srgbClr val="0066CC"/>
                </a:solidFill>
                <a:latin typeface="Courier New"/>
              </a:defRPr>
            </a:pPr>
            <a:r>
              <a:rPr lang="en-US" sz="1000"/>
              <a:t>    }</a:t>
            </a:r>
          </a:p>
          <a:p>
            <a:pPr>
              <a:lnSpc>
                <a:spcPct val="90000"/>
              </a:lnSpc>
              <a:defRPr sz="1800">
                <a:solidFill>
                  <a:srgbClr val="0066CC"/>
                </a:solidFill>
                <a:latin typeface="Courier New"/>
              </a:defRPr>
            </a:pPr>
            <a:endParaRPr lang="en-US" sz="1000"/>
          </a:p>
          <a:p>
            <a:pPr>
              <a:lnSpc>
                <a:spcPct val="90000"/>
              </a:lnSpc>
              <a:defRPr sz="1800">
                <a:solidFill>
                  <a:srgbClr val="0066CC"/>
                </a:solidFill>
                <a:latin typeface="Courier New"/>
              </a:defRPr>
            </a:pPr>
            <a:r>
              <a:rPr lang="en-US" sz="1000"/>
              <a:t>    public User Build() =&gt; new User(_name);</a:t>
            </a:r>
          </a:p>
          <a:p>
            <a:pPr>
              <a:lnSpc>
                <a:spcPct val="90000"/>
              </a:lnSpc>
              <a:defRPr sz="1800">
                <a:solidFill>
                  <a:srgbClr val="0066CC"/>
                </a:solidFill>
                <a:latin typeface="Courier New"/>
              </a:defRPr>
            </a:pPr>
            <a:r>
              <a:rPr lang="en-US" sz="1000"/>
              <a:t>}</a:t>
            </a:r>
          </a:p>
          <a:p>
            <a:pPr>
              <a:lnSpc>
                <a:spcPct val="90000"/>
              </a:lnSpc>
              <a:defRPr sz="1800">
                <a:solidFill>
                  <a:srgbClr val="0066CC"/>
                </a:solidFill>
                <a:latin typeface="Courier New"/>
              </a:defRPr>
            </a:pPr>
            <a:endParaRPr lang="en-US" sz="1000"/>
          </a:p>
          <a:p>
            <a:pPr>
              <a:lnSpc>
                <a:spcPct val="90000"/>
              </a:lnSpc>
              <a:defRPr sz="1800">
                <a:solidFill>
                  <a:srgbClr val="0066CC"/>
                </a:solidFill>
                <a:latin typeface="Courier New"/>
              </a:defRPr>
            </a:pPr>
            <a:r>
              <a:rPr lang="en-US" sz="1000"/>
              <a:t>// Usage:</a:t>
            </a:r>
          </a:p>
          <a:p>
            <a:pPr>
              <a:lnSpc>
                <a:spcPct val="90000"/>
              </a:lnSpc>
              <a:defRPr sz="1800">
                <a:solidFill>
                  <a:srgbClr val="0066CC"/>
                </a:solidFill>
                <a:latin typeface="Courier New"/>
              </a:defRPr>
            </a:pPr>
            <a:r>
              <a:rPr lang="en-US" sz="1000"/>
              <a:t>var user = new UserBuilder().WithName("Alice").Build();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dirty="0"/>
              <a:t>Common Pitfalls &amp; Anti-Patterns</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a:p>
          <a:p>
            <a:pPr>
              <a:defRPr sz="1800"/>
            </a:pPr>
            <a:r>
              <a:rPr lang="en-US" sz="2100"/>
              <a:t>Over-mocking (testing mocks instead of logic)</a:t>
            </a:r>
          </a:p>
          <a:p>
            <a:pPr>
              <a:defRPr sz="1800"/>
            </a:pPr>
            <a:r>
              <a:rPr lang="en-US" sz="2100"/>
              <a:t>Fragile tests tied to implementation details</a:t>
            </a:r>
          </a:p>
          <a:p>
            <a:pPr>
              <a:defRPr sz="1800"/>
            </a:pPr>
            <a:r>
              <a:rPr lang="en-US" sz="2100"/>
              <a:t>Ignoring edge cases</a:t>
            </a:r>
          </a:p>
          <a:p>
            <a:pPr>
              <a:defRPr sz="1800"/>
            </a:pPr>
            <a:r>
              <a:rPr lang="en-US" sz="2100"/>
              <a:t>Writing tests after code → loses design benefits</a:t>
            </a:r>
          </a:p>
          <a:p>
            <a:pPr>
              <a:defRPr sz="1800"/>
            </a:pPr>
            <a:r>
              <a:rPr lang="en-US" sz="2100"/>
              <a:t>Too many integration-style tests labeled as unit tests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Unit Testing in the SDLC</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dirty="0"/>
          </a:p>
          <a:p>
            <a:pPr>
              <a:defRPr sz="1800"/>
            </a:pPr>
            <a:r>
              <a:rPr lang="en-US" sz="2100" dirty="0"/>
              <a:t>Unit tests in CI/CD pipelines</a:t>
            </a:r>
          </a:p>
          <a:p>
            <a:pPr>
              <a:defRPr sz="1800"/>
            </a:pPr>
            <a:r>
              <a:rPr lang="en-US" sz="2100" dirty="0"/>
              <a:t>Part of TDD or ATDD</a:t>
            </a:r>
          </a:p>
          <a:p>
            <a:pPr>
              <a:defRPr sz="1800"/>
            </a:pPr>
            <a:r>
              <a:rPr lang="en-US" sz="2100" dirty="0"/>
              <a:t>Support regression testing</a:t>
            </a:r>
          </a:p>
          <a:p>
            <a:pPr>
              <a:defRPr sz="1800"/>
            </a:pPr>
            <a:r>
              <a:rPr lang="en-US" sz="2100" dirty="0"/>
              <a:t>Reduce time-to-market by catching defects early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Test Pyramid</a:t>
            </a:r>
          </a:p>
        </p:txBody>
      </p:sp>
      <p:graphicFrame>
        <p:nvGraphicFramePr>
          <p:cNvPr id="5" name="Content Placeholder 2">
            <a:extLst>
              <a:ext uri="{FF2B5EF4-FFF2-40B4-BE49-F238E27FC236}">
                <a16:creationId xmlns:a16="http://schemas.microsoft.com/office/drawing/2014/main" id="{1F44DFAC-BB1D-F53E-2F00-D53397E9ACC3}"/>
              </a:ext>
            </a:extLst>
          </p:cNvPr>
          <p:cNvGraphicFramePr>
            <a:graphicFrameLocks noGrp="1"/>
          </p:cNvGraphicFramePr>
          <p:nvPr>
            <p:ph idx="1"/>
            <p:extLst>
              <p:ext uri="{D42A27DB-BD31-4B8C-83A1-F6EECF244321}">
                <p14:modId xmlns:p14="http://schemas.microsoft.com/office/powerpoint/2010/main" val="628385452"/>
              </p:ext>
            </p:extLst>
          </p:nvPr>
        </p:nvGraphicFramePr>
        <p:xfrm>
          <a:off x="963930" y="2921000"/>
          <a:ext cx="6056111" cy="2543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Benefits Recap</a:t>
            </a:r>
          </a:p>
        </p:txBody>
      </p:sp>
      <p:graphicFrame>
        <p:nvGraphicFramePr>
          <p:cNvPr id="5" name="Content Placeholder 2">
            <a:extLst>
              <a:ext uri="{FF2B5EF4-FFF2-40B4-BE49-F238E27FC236}">
                <a16:creationId xmlns:a16="http://schemas.microsoft.com/office/drawing/2014/main" id="{47AE2E80-7134-6471-39FF-EC7B0B4528D0}"/>
              </a:ext>
            </a:extLst>
          </p:cNvPr>
          <p:cNvGraphicFramePr>
            <a:graphicFrameLocks noGrp="1"/>
          </p:cNvGraphicFramePr>
          <p:nvPr>
            <p:ph idx="1"/>
            <p:extLst>
              <p:ext uri="{D42A27DB-BD31-4B8C-83A1-F6EECF244321}">
                <p14:modId xmlns:p14="http://schemas.microsoft.com/office/powerpoint/2010/main" val="4259409478"/>
              </p:ext>
            </p:extLst>
          </p:nvPr>
        </p:nvGraphicFramePr>
        <p:xfrm>
          <a:off x="963930" y="2921000"/>
          <a:ext cx="6056111" cy="2543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6300"/>
              <a:t>Closing / Q&amp;A</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a:p>
          <a:p>
            <a:pPr>
              <a:defRPr sz="1800"/>
            </a:pPr>
            <a:r>
              <a:rPr lang="en-US" sz="2100"/>
              <a:t>Good tests = living documentation + safety net</a:t>
            </a:r>
          </a:p>
          <a:p>
            <a:pPr>
              <a:defRPr sz="1800"/>
            </a:pPr>
            <a:r>
              <a:rPr lang="en-US" sz="2100"/>
              <a:t>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1299" y="321733"/>
            <a:ext cx="8660121"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55175" y="1188637"/>
            <a:ext cx="2356072" cy="4480726"/>
          </a:xfrm>
        </p:spPr>
        <p:txBody>
          <a:bodyPr>
            <a:normAutofit/>
          </a:bodyPr>
          <a:lstStyle/>
          <a:p>
            <a:pPr algn="r"/>
            <a:r>
              <a:rPr lang="en-US" sz="5300"/>
              <a:t>Agenda</a:t>
            </a:r>
          </a:p>
        </p:txBody>
      </p:sp>
      <p:cxnSp>
        <p:nvCxnSpPr>
          <p:cNvPr id="25" name="Straight Connector 24">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854196" y="1338729"/>
            <a:ext cx="3596688" cy="4180542"/>
          </a:xfrm>
        </p:spPr>
        <p:txBody>
          <a:bodyPr anchor="ctr">
            <a:normAutofit/>
          </a:bodyPr>
          <a:lstStyle/>
          <a:p>
            <a:pPr>
              <a:lnSpc>
                <a:spcPct val="90000"/>
              </a:lnSpc>
            </a:pPr>
            <a:endParaRPr lang="en-US" sz="1800" dirty="0"/>
          </a:p>
          <a:p>
            <a:pPr>
              <a:lnSpc>
                <a:spcPct val="90000"/>
              </a:lnSpc>
              <a:defRPr sz="1800"/>
            </a:pPr>
            <a:r>
              <a:rPr lang="en-US" sz="1800" dirty="0"/>
              <a:t>1. What is Unit Testing?</a:t>
            </a:r>
          </a:p>
          <a:p>
            <a:pPr>
              <a:lnSpc>
                <a:spcPct val="90000"/>
              </a:lnSpc>
              <a:defRPr sz="1800"/>
            </a:pPr>
            <a:r>
              <a:rPr lang="en-US" sz="1800" dirty="0"/>
              <a:t>2. Why Unit Testing Matters</a:t>
            </a:r>
          </a:p>
          <a:p>
            <a:pPr>
              <a:lnSpc>
                <a:spcPct val="90000"/>
              </a:lnSpc>
              <a:defRPr sz="1800"/>
            </a:pPr>
            <a:r>
              <a:rPr lang="en-US" sz="1800" dirty="0"/>
              <a:t>3. Unit Testing Principles &amp; Best Practices</a:t>
            </a:r>
          </a:p>
          <a:p>
            <a:pPr>
              <a:lnSpc>
                <a:spcPct val="90000"/>
              </a:lnSpc>
              <a:defRPr sz="1800"/>
            </a:pPr>
            <a:r>
              <a:rPr lang="en-US" sz="1800" dirty="0"/>
              <a:t>4. Setting Up Unit Testing in C# with </a:t>
            </a:r>
            <a:r>
              <a:rPr lang="en-US" sz="1800" dirty="0" err="1"/>
              <a:t>NUnit</a:t>
            </a:r>
            <a:endParaRPr lang="en-US" sz="1800" dirty="0"/>
          </a:p>
          <a:p>
            <a:pPr>
              <a:lnSpc>
                <a:spcPct val="90000"/>
              </a:lnSpc>
              <a:defRPr sz="1800"/>
            </a:pPr>
            <a:r>
              <a:rPr lang="en-US" sz="1800" dirty="0"/>
              <a:t>5. Mocking &amp; Isolation with </a:t>
            </a:r>
            <a:r>
              <a:rPr lang="en-US" sz="1800" dirty="0" err="1"/>
              <a:t>Moq</a:t>
            </a:r>
            <a:endParaRPr lang="en-US" sz="1800" dirty="0"/>
          </a:p>
          <a:p>
            <a:pPr>
              <a:lnSpc>
                <a:spcPct val="90000"/>
              </a:lnSpc>
              <a:defRPr sz="1800"/>
            </a:pPr>
            <a:r>
              <a:rPr lang="en-US" sz="1800" dirty="0"/>
              <a:t>6. Test Data Builders</a:t>
            </a:r>
          </a:p>
          <a:p>
            <a:pPr>
              <a:lnSpc>
                <a:spcPct val="90000"/>
              </a:lnSpc>
              <a:defRPr sz="1800"/>
            </a:pPr>
            <a:r>
              <a:rPr lang="en-US" sz="1800" dirty="0"/>
              <a:t>7. Common Pitfalls &amp; Anti-Patterns</a:t>
            </a:r>
          </a:p>
          <a:p>
            <a:pPr>
              <a:lnSpc>
                <a:spcPct val="90000"/>
              </a:lnSpc>
              <a:defRPr sz="1800"/>
            </a:pPr>
            <a:r>
              <a:rPr lang="en-US" sz="1800" dirty="0"/>
              <a:t>8. Benefits in the Software Development Lifecycle</a:t>
            </a:r>
          </a:p>
          <a:p>
            <a:pPr>
              <a:lnSpc>
                <a:spcPct val="90000"/>
              </a:lnSpc>
              <a:defRPr sz="1800"/>
            </a:pPr>
            <a:r>
              <a:rPr lang="en-US" sz="1800" dirty="0"/>
              <a:t>9. Q&amp;A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What is Unit Testing?</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a:p>
          <a:p>
            <a:pPr>
              <a:defRPr sz="1800"/>
            </a:pPr>
            <a:r>
              <a:rPr lang="en-US" sz="2100"/>
              <a:t>Definition: Testing the smallest testable parts of an application in isolation</a:t>
            </a:r>
          </a:p>
          <a:p>
            <a:pPr>
              <a:defRPr sz="1800"/>
            </a:pPr>
            <a:r>
              <a:rPr lang="en-US" sz="2100"/>
              <a:t>Unit = method or class logic</a:t>
            </a:r>
          </a:p>
          <a:p>
            <a:pPr>
              <a:defRPr sz="1800"/>
            </a:pPr>
            <a:r>
              <a:rPr lang="en-US" sz="2100"/>
              <a:t>Fast, automated, repeatable</a:t>
            </a:r>
          </a:p>
          <a:p>
            <a:pPr>
              <a:defRPr sz="1800"/>
            </a:pPr>
            <a:r>
              <a:rPr lang="en-US" sz="2100"/>
              <a:t>Foundation of automated testing pyramid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Why Unit Testing Matters</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a:p>
          <a:p>
            <a:pPr>
              <a:defRPr sz="1800"/>
            </a:pPr>
            <a:r>
              <a:rPr lang="en-US" sz="2100"/>
              <a:t>Catches bugs early → cheaper to fix</a:t>
            </a:r>
          </a:p>
          <a:p>
            <a:pPr>
              <a:defRPr sz="1800"/>
            </a:pPr>
            <a:r>
              <a:rPr lang="en-US" sz="2100"/>
              <a:t>Ensures code behaves as expected</a:t>
            </a:r>
          </a:p>
          <a:p>
            <a:pPr>
              <a:defRPr sz="1800"/>
            </a:pPr>
            <a:r>
              <a:rPr lang="en-US" sz="2100"/>
              <a:t>Supports refactoring with confidence</a:t>
            </a:r>
          </a:p>
          <a:p>
            <a:pPr>
              <a:defRPr sz="1800"/>
            </a:pPr>
            <a:r>
              <a:rPr lang="en-US" sz="2100"/>
              <a:t>Enables continuous integration &amp; deployment</a:t>
            </a:r>
          </a:p>
          <a:p>
            <a:pPr>
              <a:defRPr sz="1800"/>
            </a:pPr>
            <a:r>
              <a:rPr lang="en-US" sz="2100"/>
              <a:t>Improves code quality &amp; design (forces modularity)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Unit Testing Principles</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dirty="0"/>
          </a:p>
          <a:p>
            <a:pPr>
              <a:defRPr sz="1800"/>
            </a:pPr>
            <a:r>
              <a:rPr lang="en-US" sz="2100" dirty="0"/>
              <a:t>FIRST principle:</a:t>
            </a:r>
          </a:p>
          <a:p>
            <a:pPr>
              <a:defRPr sz="1800"/>
            </a:pPr>
            <a:r>
              <a:rPr lang="en-US" sz="2100" dirty="0"/>
              <a:t>Fast, Independent, Repeatable, Self-Validating, Timely</a:t>
            </a:r>
          </a:p>
          <a:p>
            <a:pPr>
              <a:defRPr sz="1800"/>
            </a:pPr>
            <a:r>
              <a:rPr lang="en-US" sz="2100" dirty="0"/>
              <a:t>Tests are not documentation but living specifications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a:t>Unit Testing Best Practices</a:t>
            </a:r>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dirty="0"/>
          </a:p>
          <a:p>
            <a:pPr>
              <a:defRPr sz="1800"/>
            </a:pPr>
            <a:r>
              <a:rPr lang="en-US" sz="2100" dirty="0"/>
              <a:t>One assertion per test (where possible)</a:t>
            </a:r>
          </a:p>
          <a:p>
            <a:pPr>
              <a:defRPr sz="1800"/>
            </a:pPr>
            <a:r>
              <a:rPr lang="en-US" sz="2100" dirty="0"/>
              <a:t>Clear naming convention: </a:t>
            </a:r>
            <a:r>
              <a:rPr lang="en-US" sz="2100" dirty="0" err="1"/>
              <a:t>MethodName_StateUnderTest_ExpectedBehavior</a:t>
            </a:r>
            <a:endParaRPr lang="en-US" sz="2100" dirty="0"/>
          </a:p>
          <a:p>
            <a:pPr>
              <a:defRPr sz="1800"/>
            </a:pPr>
            <a:r>
              <a:rPr lang="en-US" sz="2100" dirty="0"/>
              <a:t>Keep tests isolated &amp; deterministic</a:t>
            </a:r>
          </a:p>
          <a:p>
            <a:pPr>
              <a:defRPr sz="1800"/>
            </a:pPr>
            <a:r>
              <a:rPr lang="en-US" sz="2100" dirty="0"/>
              <a:t>Avoid testing implementation details</a:t>
            </a:r>
          </a:p>
          <a:p>
            <a:pPr>
              <a:defRPr sz="1800"/>
            </a:pPr>
            <a:r>
              <a:rPr lang="en-US" sz="2100" dirty="0"/>
              <a:t>Aim for readability over cleverness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pPr>
              <a:lnSpc>
                <a:spcPct val="90000"/>
              </a:lnSpc>
            </a:pPr>
            <a:r>
              <a:rPr lang="en-US" sz="5400" dirty="0"/>
              <a:t>Unit Testing in C# with </a:t>
            </a:r>
            <a:r>
              <a:rPr lang="en-US" sz="5400" dirty="0" err="1"/>
              <a:t>NUnit</a:t>
            </a:r>
            <a:endParaRPr lang="en-US" sz="5400" dirty="0"/>
          </a:p>
        </p:txBody>
      </p:sp>
      <p:sp>
        <p:nvSpPr>
          <p:cNvPr id="3" name="Content Placeholder 2"/>
          <p:cNvSpPr>
            <a:spLocks noGrp="1"/>
          </p:cNvSpPr>
          <p:nvPr>
            <p:ph idx="1"/>
          </p:nvPr>
        </p:nvSpPr>
        <p:spPr>
          <a:xfrm>
            <a:off x="963930" y="2969469"/>
            <a:ext cx="6056111" cy="2800395"/>
          </a:xfrm>
        </p:spPr>
        <p:txBody>
          <a:bodyPr anchor="t">
            <a:normAutofit/>
          </a:bodyPr>
          <a:lstStyle/>
          <a:p>
            <a:endParaRPr lang="en-US" sz="2100" dirty="0"/>
          </a:p>
          <a:p>
            <a:pPr>
              <a:defRPr sz="1800"/>
            </a:pPr>
            <a:r>
              <a:rPr lang="en-US" sz="2100" dirty="0"/>
              <a:t>Framework: </a:t>
            </a:r>
            <a:r>
              <a:rPr lang="en-US" sz="2100" dirty="0" err="1"/>
              <a:t>NUnit</a:t>
            </a:r>
            <a:r>
              <a:rPr lang="en-US" sz="2100" dirty="0"/>
              <a:t> (popular, open-source)</a:t>
            </a:r>
          </a:p>
          <a:p>
            <a:pPr>
              <a:defRPr sz="1800"/>
            </a:pPr>
            <a:r>
              <a:rPr lang="en-US" sz="2100" dirty="0"/>
              <a:t>Setup: Install via NuGet: dotnet add package </a:t>
            </a:r>
            <a:r>
              <a:rPr lang="en-US" sz="2100" dirty="0" err="1"/>
              <a:t>NUnit</a:t>
            </a:r>
            <a:endParaRPr lang="en-US" sz="2100" dirty="0"/>
          </a:p>
          <a:p>
            <a:pPr>
              <a:defRPr sz="1800"/>
            </a:pPr>
            <a:r>
              <a:rPr lang="en-US" sz="2100" dirty="0"/>
              <a:t>Add NUnit3TestAdapter for test runner</a:t>
            </a:r>
          </a:p>
          <a:p>
            <a:pPr>
              <a:defRPr sz="1800"/>
            </a:pPr>
            <a:r>
              <a:rPr lang="en-US" sz="2100" dirty="0"/>
              <a:t>Add .</a:t>
            </a:r>
            <a:r>
              <a:rPr lang="en-US" sz="2100" dirty="0" err="1"/>
              <a:t>Net.Test.Sdk</a:t>
            </a:r>
            <a:endParaRPr lang="en-US" sz="2100" dirty="0"/>
          </a:p>
          <a:p>
            <a:pPr>
              <a:defRPr sz="1800"/>
            </a:pPr>
            <a:r>
              <a:rPr lang="en-US" sz="2100" dirty="0"/>
              <a:t>Test attributes: [Test], [</a:t>
            </a:r>
            <a:r>
              <a:rPr lang="en-US" sz="2100" dirty="0" err="1"/>
              <a:t>SetUp</a:t>
            </a:r>
            <a:r>
              <a:rPr lang="en-US" sz="2100" dirty="0"/>
              <a:t>], [</a:t>
            </a:r>
            <a:r>
              <a:rPr lang="en-US" sz="2100" dirty="0" err="1"/>
              <a:t>TearDown</a:t>
            </a:r>
            <a:r>
              <a:rPr lang="en-US" sz="2100" dirty="0"/>
              <a:t>]</a:t>
            </a:r>
          </a:p>
          <a:p>
            <a:pPr>
              <a:defRPr sz="1800"/>
            </a:pPr>
            <a:r>
              <a:rPr lang="en-US" sz="2100" dirty="0"/>
              <a:t>Example: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63930" y="1050595"/>
            <a:ext cx="6056111" cy="1618489"/>
          </a:xfrm>
        </p:spPr>
        <p:txBody>
          <a:bodyPr anchor="ctr">
            <a:normAutofit/>
          </a:bodyPr>
          <a:lstStyle/>
          <a:p>
            <a:r>
              <a:rPr lang="en-US" sz="5800"/>
              <a:t>Example Test Code</a:t>
            </a:r>
          </a:p>
        </p:txBody>
      </p:sp>
      <p:sp>
        <p:nvSpPr>
          <p:cNvPr id="3" name="Content Placeholder 2"/>
          <p:cNvSpPr>
            <a:spLocks noGrp="1"/>
          </p:cNvSpPr>
          <p:nvPr>
            <p:ph idx="1"/>
          </p:nvPr>
        </p:nvSpPr>
        <p:spPr>
          <a:xfrm>
            <a:off x="963930" y="2969469"/>
            <a:ext cx="6056111" cy="2800395"/>
          </a:xfrm>
        </p:spPr>
        <p:txBody>
          <a:bodyPr anchor="t">
            <a:normAutofit/>
          </a:bodyPr>
          <a:lstStyle/>
          <a:p>
            <a:pPr>
              <a:lnSpc>
                <a:spcPct val="90000"/>
              </a:lnSpc>
            </a:pPr>
            <a:endParaRPr lang="en-US" sz="1800"/>
          </a:p>
          <a:p>
            <a:pPr>
              <a:lnSpc>
                <a:spcPct val="90000"/>
              </a:lnSpc>
              <a:defRPr sz="1800">
                <a:solidFill>
                  <a:srgbClr val="0066CC"/>
                </a:solidFill>
                <a:latin typeface="Courier New"/>
              </a:defRPr>
            </a:pPr>
            <a:r>
              <a:rPr lang="en-US" sz="1800"/>
              <a:t>[Test]</a:t>
            </a:r>
          </a:p>
          <a:p>
            <a:pPr>
              <a:lnSpc>
                <a:spcPct val="90000"/>
              </a:lnSpc>
              <a:defRPr sz="1800">
                <a:solidFill>
                  <a:srgbClr val="0066CC"/>
                </a:solidFill>
                <a:latin typeface="Courier New"/>
              </a:defRPr>
            </a:pPr>
            <a:r>
              <a:rPr lang="en-US" sz="1800"/>
              <a:t>public void Add_TwoNumbers_ReturnsSum()</a:t>
            </a:r>
          </a:p>
          <a:p>
            <a:pPr>
              <a:lnSpc>
                <a:spcPct val="90000"/>
              </a:lnSpc>
              <a:defRPr sz="1800">
                <a:solidFill>
                  <a:srgbClr val="0066CC"/>
                </a:solidFill>
                <a:latin typeface="Courier New"/>
              </a:defRPr>
            </a:pPr>
            <a:r>
              <a:rPr lang="en-US" sz="1800"/>
              <a:t>{</a:t>
            </a:r>
          </a:p>
          <a:p>
            <a:pPr>
              <a:lnSpc>
                <a:spcPct val="90000"/>
              </a:lnSpc>
              <a:defRPr sz="1800">
                <a:solidFill>
                  <a:srgbClr val="0066CC"/>
                </a:solidFill>
                <a:latin typeface="Courier New"/>
              </a:defRPr>
            </a:pPr>
            <a:r>
              <a:rPr lang="en-US" sz="1800"/>
              <a:t>    var calc = new Calculator();</a:t>
            </a:r>
          </a:p>
          <a:p>
            <a:pPr>
              <a:lnSpc>
                <a:spcPct val="90000"/>
              </a:lnSpc>
              <a:defRPr sz="1800">
                <a:solidFill>
                  <a:srgbClr val="0066CC"/>
                </a:solidFill>
                <a:latin typeface="Courier New"/>
              </a:defRPr>
            </a:pPr>
            <a:r>
              <a:rPr lang="en-US" sz="1800"/>
              <a:t>    var result = calc.Add(2, 3);</a:t>
            </a:r>
          </a:p>
          <a:p>
            <a:pPr>
              <a:lnSpc>
                <a:spcPct val="90000"/>
              </a:lnSpc>
              <a:defRPr sz="1800">
                <a:solidFill>
                  <a:srgbClr val="0066CC"/>
                </a:solidFill>
                <a:latin typeface="Courier New"/>
              </a:defRPr>
            </a:pPr>
            <a:r>
              <a:rPr lang="en-US" sz="1800"/>
              <a:t>    Assert.AreEqual(5, result);</a:t>
            </a:r>
          </a:p>
          <a:p>
            <a:pPr>
              <a:lnSpc>
                <a:spcPct val="90000"/>
              </a:lnSpc>
              <a:defRPr sz="1800">
                <a:solidFill>
                  <a:srgbClr val="0066CC"/>
                </a:solidFill>
                <a:latin typeface="Courier New"/>
              </a:defRPr>
            </a:pPr>
            <a:r>
              <a:rPr lang="en-US" sz="18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AAA Pattern Diagram</a:t>
            </a:r>
          </a:p>
        </p:txBody>
      </p:sp>
      <p:sp>
        <p:nvSpPr>
          <p:cNvPr id="3" name="Rectangle 2"/>
          <p:cNvSpPr/>
          <p:nvPr/>
        </p:nvSpPr>
        <p:spPr>
          <a:xfrm>
            <a:off x="914400" y="1828800"/>
            <a:ext cx="1828800" cy="914400"/>
          </a:xfrm>
          <a:prstGeom prst="rect">
            <a:avLst/>
          </a:prstGeom>
          <a:solidFill>
            <a:srgbClr val="C6EFCE"/>
          </a:solidFill>
        </p:spPr>
        <p:style>
          <a:lnRef idx="1">
            <a:schemeClr val="accent1"/>
          </a:lnRef>
          <a:fillRef idx="3">
            <a:schemeClr val="accent1"/>
          </a:fillRef>
          <a:effectRef idx="2">
            <a:schemeClr val="accent1"/>
          </a:effectRef>
          <a:fontRef idx="minor">
            <a:schemeClr val="lt1"/>
          </a:fontRef>
        </p:style>
        <p:txBody>
          <a:bodyPr rtlCol="0" anchor="ctr"/>
          <a:lstStyle/>
          <a:p>
            <a:r>
              <a:t>Arrange</a:t>
            </a:r>
          </a:p>
        </p:txBody>
      </p:sp>
      <p:sp>
        <p:nvSpPr>
          <p:cNvPr id="4" name="Rectangle 3"/>
          <p:cNvSpPr/>
          <p:nvPr/>
        </p:nvSpPr>
        <p:spPr>
          <a:xfrm>
            <a:off x="3657600" y="1828800"/>
            <a:ext cx="1828800" cy="914400"/>
          </a:xfrm>
          <a:prstGeom prst="rect">
            <a:avLst/>
          </a:prstGeom>
          <a:solidFill>
            <a:srgbClr val="FFE599"/>
          </a:solidFill>
        </p:spPr>
        <p:style>
          <a:lnRef idx="1">
            <a:schemeClr val="accent1"/>
          </a:lnRef>
          <a:fillRef idx="3">
            <a:schemeClr val="accent1"/>
          </a:fillRef>
          <a:effectRef idx="2">
            <a:schemeClr val="accent1"/>
          </a:effectRef>
          <a:fontRef idx="minor">
            <a:schemeClr val="lt1"/>
          </a:fontRef>
        </p:style>
        <p:txBody>
          <a:bodyPr rtlCol="0" anchor="ctr"/>
          <a:lstStyle/>
          <a:p>
            <a:r>
              <a:t>Act</a:t>
            </a:r>
          </a:p>
        </p:txBody>
      </p:sp>
      <p:sp>
        <p:nvSpPr>
          <p:cNvPr id="5" name="Rectangle 4"/>
          <p:cNvSpPr/>
          <p:nvPr/>
        </p:nvSpPr>
        <p:spPr>
          <a:xfrm>
            <a:off x="6400800" y="1828800"/>
            <a:ext cx="1828800" cy="914400"/>
          </a:xfrm>
          <a:prstGeom prst="rect">
            <a:avLst/>
          </a:prstGeom>
          <a:solidFill>
            <a:srgbClr val="FFC7CE"/>
          </a:solidFill>
        </p:spPr>
        <p:style>
          <a:lnRef idx="1">
            <a:schemeClr val="accent1"/>
          </a:lnRef>
          <a:fillRef idx="3">
            <a:schemeClr val="accent1"/>
          </a:fillRef>
          <a:effectRef idx="2">
            <a:schemeClr val="accent1"/>
          </a:effectRef>
          <a:fontRef idx="minor">
            <a:schemeClr val="lt1"/>
          </a:fontRef>
        </p:style>
        <p:txBody>
          <a:bodyPr rtlCol="0" anchor="ctr"/>
          <a:lstStyle/>
          <a:p>
            <a:r>
              <a:t>Assert</a:t>
            </a:r>
          </a:p>
        </p:txBody>
      </p:sp>
      <p:cxnSp>
        <p:nvCxnSpPr>
          <p:cNvPr id="7" name="Straight Arrow Connector 6">
            <a:extLst>
              <a:ext uri="{FF2B5EF4-FFF2-40B4-BE49-F238E27FC236}">
                <a16:creationId xmlns:a16="http://schemas.microsoft.com/office/drawing/2014/main" id="{5F6DABA8-09DE-A092-531F-F7CAA663D794}"/>
              </a:ext>
            </a:extLst>
          </p:cNvPr>
          <p:cNvCxnSpPr>
            <a:stCxn id="3" idx="2"/>
          </p:cNvCxnSpPr>
          <p:nvPr/>
        </p:nvCxnSpPr>
        <p:spPr>
          <a:xfrm flipH="1">
            <a:off x="1819656" y="2743200"/>
            <a:ext cx="9144" cy="8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C1E8D4F-0714-68D6-7769-8DB4CAF58744}"/>
              </a:ext>
            </a:extLst>
          </p:cNvPr>
          <p:cNvSpPr/>
          <p:nvPr/>
        </p:nvSpPr>
        <p:spPr>
          <a:xfrm>
            <a:off x="914400" y="3566160"/>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Set up everything needed for the test</a:t>
            </a:r>
          </a:p>
        </p:txBody>
      </p:sp>
      <p:cxnSp>
        <p:nvCxnSpPr>
          <p:cNvPr id="9" name="Straight Arrow Connector 8">
            <a:extLst>
              <a:ext uri="{FF2B5EF4-FFF2-40B4-BE49-F238E27FC236}">
                <a16:creationId xmlns:a16="http://schemas.microsoft.com/office/drawing/2014/main" id="{49AF2D38-A508-FDD0-22EC-5DEA86235AB4}"/>
              </a:ext>
            </a:extLst>
          </p:cNvPr>
          <p:cNvCxnSpPr/>
          <p:nvPr/>
        </p:nvCxnSpPr>
        <p:spPr>
          <a:xfrm flipH="1">
            <a:off x="4578096" y="2731008"/>
            <a:ext cx="9144" cy="8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73B007E-0DA2-A7A3-A50C-8BB763D29289}"/>
              </a:ext>
            </a:extLst>
          </p:cNvPr>
          <p:cNvSpPr/>
          <p:nvPr/>
        </p:nvSpPr>
        <p:spPr>
          <a:xfrm>
            <a:off x="3672840" y="3553968"/>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Perform the action you want to test</a:t>
            </a:r>
          </a:p>
        </p:txBody>
      </p:sp>
      <p:cxnSp>
        <p:nvCxnSpPr>
          <p:cNvPr id="11" name="Straight Arrow Connector 10">
            <a:extLst>
              <a:ext uri="{FF2B5EF4-FFF2-40B4-BE49-F238E27FC236}">
                <a16:creationId xmlns:a16="http://schemas.microsoft.com/office/drawing/2014/main" id="{73C292F6-EEC1-1B94-DF85-F4D6EDD78C50}"/>
              </a:ext>
            </a:extLst>
          </p:cNvPr>
          <p:cNvCxnSpPr/>
          <p:nvPr/>
        </p:nvCxnSpPr>
        <p:spPr>
          <a:xfrm flipH="1">
            <a:off x="7357872" y="2740152"/>
            <a:ext cx="9144" cy="8229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8F183190-4A63-71A3-02F5-2AA5986E0467}"/>
              </a:ext>
            </a:extLst>
          </p:cNvPr>
          <p:cNvSpPr/>
          <p:nvPr/>
        </p:nvSpPr>
        <p:spPr>
          <a:xfrm>
            <a:off x="6452616" y="3563112"/>
            <a:ext cx="18288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Check that the outcome is as expected</a:t>
            </a:r>
          </a:p>
        </p:txBody>
      </p:sp>
      <p:cxnSp>
        <p:nvCxnSpPr>
          <p:cNvPr id="16" name="Straight Arrow Connector 15">
            <a:extLst>
              <a:ext uri="{FF2B5EF4-FFF2-40B4-BE49-F238E27FC236}">
                <a16:creationId xmlns:a16="http://schemas.microsoft.com/office/drawing/2014/main" id="{5B4C698A-629C-8D18-F145-0B1941E0FB9B}"/>
              </a:ext>
            </a:extLst>
          </p:cNvPr>
          <p:cNvCxnSpPr>
            <a:stCxn id="3" idx="3"/>
            <a:endCxn id="4" idx="1"/>
          </p:cNvCxnSpPr>
          <p:nvPr/>
        </p:nvCxnSpPr>
        <p:spPr>
          <a:xfrm>
            <a:off x="2743200" y="2286000"/>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50C97C1-DC23-FC4B-2876-2DCDB008FF8A}"/>
              </a:ext>
            </a:extLst>
          </p:cNvPr>
          <p:cNvCxnSpPr>
            <a:stCxn id="4" idx="3"/>
            <a:endCxn id="5" idx="1"/>
          </p:cNvCxnSpPr>
          <p:nvPr/>
        </p:nvCxnSpPr>
        <p:spPr>
          <a:xfrm>
            <a:off x="5486400" y="2286000"/>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2221</TotalTime>
  <Words>706</Words>
  <Application>Microsoft Office PowerPoint</Application>
  <PresentationFormat>On-screen Show (4:3)</PresentationFormat>
  <Paragraphs>146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Unit Testing in C#</vt:lpstr>
      <vt:lpstr>Agenda</vt:lpstr>
      <vt:lpstr>What is Unit Testing?</vt:lpstr>
      <vt:lpstr>Why Unit Testing Matters</vt:lpstr>
      <vt:lpstr>Unit Testing Principles</vt:lpstr>
      <vt:lpstr>Unit Testing Best Practices</vt:lpstr>
      <vt:lpstr>Unit Testing in C# with NUnit</vt:lpstr>
      <vt:lpstr>Example Test Code</vt:lpstr>
      <vt:lpstr>AAA Pattern Diagram</vt:lpstr>
      <vt:lpstr>Example – AAA Pattern</vt:lpstr>
      <vt:lpstr>Mocking with Moq</vt:lpstr>
      <vt:lpstr>Example – Moq Usage</vt:lpstr>
      <vt:lpstr>Test Data Builders</vt:lpstr>
      <vt:lpstr>Example – Test Data Builder</vt:lpstr>
      <vt:lpstr>Common Pitfalls &amp; Anti-Patterns</vt:lpstr>
      <vt:lpstr>Unit Testing in the SDLC</vt:lpstr>
      <vt:lpstr>Test Pyramid</vt:lpstr>
      <vt:lpstr>Benefits Recap</vt:lpstr>
      <vt:lpstr>Closing /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Abraham Neetling (Platinum Life)</cp:lastModifiedBy>
  <cp:revision>6</cp:revision>
  <dcterms:created xsi:type="dcterms:W3CDTF">2013-01-27T09:14:16Z</dcterms:created>
  <dcterms:modified xsi:type="dcterms:W3CDTF">2025-09-25T12:14:46Z</dcterms:modified>
  <cp:category/>
</cp:coreProperties>
</file>