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81" r:id="rId11"/>
    <p:sldId id="266" r:id="rId12"/>
    <p:sldId id="267" r:id="rId13"/>
    <p:sldId id="268" r:id="rId14"/>
    <p:sldId id="269" r:id="rId15"/>
    <p:sldId id="270" r:id="rId16"/>
    <p:sldId id="275" r:id="rId17"/>
    <p:sldId id="276" r:id="rId18"/>
    <p:sldId id="277" r:id="rId19"/>
    <p:sldId id="271" r:id="rId20"/>
    <p:sldId id="272" r:id="rId21"/>
    <p:sldId id="273" r:id="rId22"/>
    <p:sldId id="274" r:id="rId23"/>
    <p:sldId id="278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0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4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3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5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ABE67-0AD8-43C8-B3B5-90FE0A7CC0F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9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Dynamic Programming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31267"/>
              </p:ext>
            </p:extLst>
          </p:nvPr>
        </p:nvGraphicFramePr>
        <p:xfrm>
          <a:off x="1676400" y="6096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18124"/>
              </p:ext>
            </p:extLst>
          </p:nvPr>
        </p:nvGraphicFramePr>
        <p:xfrm>
          <a:off x="1676400" y="14478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04800" y="64764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Inpu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" y="1476315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DP table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" y="2362200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This was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Bottom Up approach.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There is also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Top Down approach.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 this approach we let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(i) = minimum cost to get to last position from i-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position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00149"/>
              </p:ext>
            </p:extLst>
          </p:nvPr>
        </p:nvGraphicFramePr>
        <p:xfrm>
          <a:off x="1676400" y="49530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70399"/>
              </p:ext>
            </p:extLst>
          </p:nvPr>
        </p:nvGraphicFramePr>
        <p:xfrm>
          <a:off x="1676400" y="57912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4800" y="499104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Inpu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800" y="5819715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DP table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800" y="41910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DP table for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Top Down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90267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Sample Problem: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you are given an array of numbers, you can choose some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numbers and negate them,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but you cannot choose two adjacent numbers, what is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maximum sum of the array you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can get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20660"/>
              </p:ext>
            </p:extLst>
          </p:nvPr>
        </p:nvGraphicFramePr>
        <p:xfrm>
          <a:off x="447675" y="24384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-90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-30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-60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Oval 42"/>
          <p:cNvSpPr/>
          <p:nvPr/>
        </p:nvSpPr>
        <p:spPr>
          <a:xfrm>
            <a:off x="581025" y="2438400"/>
            <a:ext cx="4572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971675" y="2438400"/>
            <a:ext cx="4572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057650" y="2438400"/>
            <a:ext cx="4572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3341"/>
              </p:ext>
            </p:extLst>
          </p:nvPr>
        </p:nvGraphicFramePr>
        <p:xfrm>
          <a:off x="457200" y="35052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-90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-80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-90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-40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Oval 46"/>
          <p:cNvSpPr/>
          <p:nvPr/>
        </p:nvSpPr>
        <p:spPr>
          <a:xfrm>
            <a:off x="590550" y="3505200"/>
            <a:ext cx="4572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667000" y="3505200"/>
            <a:ext cx="4572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067175" y="3505200"/>
            <a:ext cx="4572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967647"/>
              </p:ext>
            </p:extLst>
          </p:nvPr>
        </p:nvGraphicFramePr>
        <p:xfrm>
          <a:off x="457200" y="45720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Oval 50"/>
          <p:cNvSpPr/>
          <p:nvPr/>
        </p:nvSpPr>
        <p:spPr>
          <a:xfrm>
            <a:off x="590550" y="4572000"/>
            <a:ext cx="4572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7200" y="5391090"/>
            <a:ext cx="8001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We can try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i] = max sum we can get in numbers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upto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position i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But it’s easier to think of</a:t>
            </a:r>
          </a:p>
          <a:p>
            <a:r>
              <a:rPr lang="en-US" sz="2000" i="1" dirty="0" err="1">
                <a:latin typeface="Arial" pitchFamily="34" charset="0"/>
                <a:cs typeface="Arial" pitchFamily="34" charset="0"/>
              </a:rPr>
              <a:t>d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[i][0] = answer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upto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i, but i-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number was not negated.</a:t>
            </a:r>
          </a:p>
          <a:p>
            <a:r>
              <a:rPr lang="en-US" sz="2000" i="1" dirty="0" err="1">
                <a:latin typeface="Arial" pitchFamily="34" charset="0"/>
                <a:cs typeface="Arial" pitchFamily="34" charset="0"/>
              </a:rPr>
              <a:t>d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[i][1] = answer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upto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i and i-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number was negated.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828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Some Examples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1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Sample Problem: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you are given an array of numbers, you can choose some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numbers and negate them,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but you cannot choose two adjacent numbers, what is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maximum sum of the array you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can get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38150" y="2486561"/>
                <a:ext cx="80010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Using these double states, the transitions are</a:t>
                </a:r>
              </a:p>
              <a:p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𝑑</m:t>
                      </m:r>
                      <m:r>
                        <a:rPr lang="en-US" sz="2000" i="1" dirty="0" err="1" smtClean="0">
                          <a:latin typeface="Cambria Math"/>
                          <a:cs typeface="Arial" pitchFamily="34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/>
                              <a:cs typeface="Arial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/>
                              <a:cs typeface="Arial" pitchFamily="34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dirty="0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/>
                                  <a:cs typeface="Arial" pitchFamily="34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dirty="0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  <a:cs typeface="Arial" pitchFamily="34" charset="0"/>
                                    </a:rPr>
                                    <m:t>𝑖</m:t>
                                  </m:r>
                                  <m:r>
                                    <a:rPr lang="en-US" sz="2000" b="0" i="1" dirty="0" smtClean="0">
                                      <a:latin typeface="Cambria Math"/>
                                      <a:cs typeface="Arial" pitchFamily="34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dirty="0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  <a:cs typeface="Arial" pitchFamily="34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latin typeface="Cambria Math"/>
                                  <a:cs typeface="Arial" pitchFamily="34" charset="0"/>
                                </a:rPr>
                                <m:t>, </m:t>
                              </m:r>
                              <m:r>
                                <a:rPr lang="en-US" sz="2000" b="0" i="1" dirty="0" smtClean="0">
                                  <a:latin typeface="Cambria Math"/>
                                  <a:cs typeface="Arial" pitchFamily="34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dirty="0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  <a:cs typeface="Arial" pitchFamily="34" charset="0"/>
                                    </a:rPr>
                                    <m:t>𝑖</m:t>
                                  </m:r>
                                  <m:r>
                                    <a:rPr lang="en-US" sz="2000" b="0" i="1" dirty="0" smtClean="0">
                                      <a:latin typeface="Cambria Math"/>
                                      <a:cs typeface="Arial" pitchFamily="34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dirty="0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  <a:cs typeface="Arial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</m:e>
                      </m:d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+(−</m:t>
                      </m:r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2486561"/>
                <a:ext cx="8001000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838" t="-1843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38150" y="5162490"/>
                <a:ext cx="8001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The final answer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cs typeface="Arial" pitchFamily="34" charset="0"/>
                      </a:rPr>
                      <m:t>max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⁡(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5162490"/>
                <a:ext cx="800100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838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2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Steps to solve a DP problem: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Solve some small samples by trial and 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Determine the states of DP, ask yourself, what really matters? Or what do I need to remember?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Determine the transition of the states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Hard code the base case.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Find the order of iteration on states (for iterative)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Compute final answer (might not always be one state)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* Check if some states are redundant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* Check if transitions can be made faster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* If all states are not visited, recursive might be better.</a:t>
            </a:r>
          </a:p>
        </p:txBody>
      </p:sp>
    </p:spTree>
    <p:extLst>
      <p:ext uri="{BB962C8B-B14F-4D97-AF65-F5344CB8AC3E}">
        <p14:creationId xmlns:p14="http://schemas.microsoft.com/office/powerpoint/2010/main" val="354973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75" y="533400"/>
                <a:ext cx="8229600" cy="129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CSES Problem, Grid Paths:</a:t>
                </a:r>
                <a:r>
                  <a:rPr lang="en-US" sz="20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In a n*n grid, you will go from (1, 1) to (n, n) using just Right and Down, some cells have traps, how many ways are there (mod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9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+7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5" y="533400"/>
                <a:ext cx="8229600" cy="1295400"/>
              </a:xfrm>
              <a:blipFill rotWithShape="1">
                <a:blip r:embed="rId2"/>
                <a:stretch>
                  <a:fillRect l="-741" t="-1887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47673" y="2209800"/>
            <a:ext cx="823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Solution: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We define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[i][j] = count of way to get to (i, j)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04919"/>
              </p:ext>
            </p:extLst>
          </p:nvPr>
        </p:nvGraphicFramePr>
        <p:xfrm>
          <a:off x="1219199" y="3429000"/>
          <a:ext cx="182880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1"/>
                <a:gridCol w="609600"/>
                <a:gridCol w="6096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48235"/>
              </p:ext>
            </p:extLst>
          </p:nvPr>
        </p:nvGraphicFramePr>
        <p:xfrm>
          <a:off x="5791199" y="3429000"/>
          <a:ext cx="182880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1"/>
                <a:gridCol w="609600"/>
                <a:gridCol w="6096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3581400" y="42672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24000" y="505194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Grid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0" y="50482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DP table</a:t>
            </a:r>
          </a:p>
        </p:txBody>
      </p:sp>
      <p:sp>
        <p:nvSpPr>
          <p:cNvPr id="24" name="Oval 23"/>
          <p:cNvSpPr/>
          <p:nvPr/>
        </p:nvSpPr>
        <p:spPr>
          <a:xfrm>
            <a:off x="7086600" y="3962400"/>
            <a:ext cx="4572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486525" y="4476750"/>
            <a:ext cx="4572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315200" y="4314825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58000" y="470535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0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75" y="533400"/>
                <a:ext cx="8229600" cy="129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CSES Problem, Grid Paths:</a:t>
                </a:r>
                <a:r>
                  <a:rPr lang="en-US" sz="20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In a n*n grid, you will go from (1, 1) to (n, n) using just Right and Down, some cells have traps, how many ways are there (mod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9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+7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5" y="533400"/>
                <a:ext cx="8229600" cy="1295400"/>
              </a:xfrm>
              <a:blipFill rotWithShape="1">
                <a:blip r:embed="rId2"/>
                <a:stretch>
                  <a:fillRect l="-741" t="-1887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676400"/>
            <a:ext cx="4945405" cy="4848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96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LCS 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two strings, output their longest common subsequence.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7675" y="1371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“A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BAB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 and “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 have LCS “BAB”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47675" y="2133600"/>
                <a:ext cx="8229600" cy="441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dp[i][j] = LCS length of first i characters of first string and first j characters of second string.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Consider the last characters of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dp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[i][j], either these last characters were same and were used in LCS or they weren’t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If they were used,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+1</m:t>
                    </m:r>
                  </m:oMath>
                </a14:m>
                <a:endParaRPr lang="en-US" sz="2000" b="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If they were not used,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  <a:cs typeface="Arial" pitchFamily="34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cs typeface="Arial" pitchFamily="34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Arial" pitchFamily="34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cs typeface="Arial" pitchFamily="34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Arial" pitchFamily="34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  <a:cs typeface="Arial" pitchFamily="34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/>
                                <a:cs typeface="Arial" pitchFamily="34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Arial" pitchFamily="34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Arial" pitchFamily="34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cs typeface="Arial" pitchFamily="34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b="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We check both for actual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𝑑𝑝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][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]</m:t>
                    </m:r>
                  </m:oMath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To restore the answer we traverse back from last state to initial state.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2133600"/>
                <a:ext cx="8229600" cy="4419600"/>
              </a:xfrm>
              <a:prstGeom prst="rect">
                <a:avLst/>
              </a:prstGeom>
              <a:blipFill rotWithShape="1">
                <a:blip r:embed="rId2"/>
                <a:stretch>
                  <a:fillRect l="-741" t="-5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LCS 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two strings, output their longest common subsequence.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607551"/>
            <a:ext cx="5517846" cy="4412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109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7620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LCS 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two strings, output their longest common subsequence.</a:t>
            </a: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Restoring LCS: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720393"/>
            <a:ext cx="4965046" cy="44518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72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68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Coin Change Counting: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some coins, how many ways can you make x ?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716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There are many versions to this, here are 2 version we’ll solve now:</a:t>
            </a: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You count all orders of same sum (2+5+2 is different from 5+2+2)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You count all orders of same sum only once (2+5+2 is same as 2+2+5)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There are also optimization version (minimum count of coin to make x), existence query (can x be made by the coins). There are also versions with frequency for each coin given.</a:t>
            </a:r>
          </a:p>
        </p:txBody>
      </p:sp>
    </p:spTree>
    <p:extLst>
      <p:ext uri="{BB962C8B-B14F-4D97-AF65-F5344CB8AC3E}">
        <p14:creationId xmlns:p14="http://schemas.microsoft.com/office/powerpoint/2010/main" val="101439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Dynamic Programming is a technique in which we use smaller versions of a problem to solve a bigger version and we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remember the smaller solutions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DP problems require two properties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Larger Problem can be solved by using smaller problem solutions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When trying to solve the smaller problems, you see same problems come up multiple times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4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68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Version 1: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You count all orders of same sum (2+5+2 is different from 5+2+2)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47675" y="1371599"/>
                <a:ext cx="8229600" cy="11594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Solution: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Define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dp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[x] = number of way you can make x.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Consider last coin used c, without c, it is just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dp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[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x-c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]. 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𝑑𝑝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[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] = </m:t>
                      </m:r>
                      <m:r>
                        <a:rPr lang="en-US" sz="2000" i="1" dirty="0" err="1" smtClean="0">
                          <a:latin typeface="Cambria Math"/>
                          <a:cs typeface="Arial" pitchFamily="34" charset="0"/>
                        </a:rPr>
                        <m:t>𝑑𝑝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[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−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𝑐𝑜𝑖𝑛𝑠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[0]] + … + </m:t>
                      </m:r>
                      <m:r>
                        <a:rPr lang="en-US" sz="2000" i="1" dirty="0" err="1" smtClean="0">
                          <a:latin typeface="Cambria Math"/>
                          <a:cs typeface="Arial" pitchFamily="34" charset="0"/>
                        </a:rPr>
                        <m:t>𝑑𝑝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[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−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𝑐𝑜𝑖𝑛𝑠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[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−1]]</m:t>
                      </m:r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1371599"/>
                <a:ext cx="8229600" cy="1159479"/>
              </a:xfrm>
              <a:prstGeom prst="rect">
                <a:avLst/>
              </a:prstGeom>
              <a:blipFill rotWithShape="1">
                <a:blip r:embed="rId2"/>
                <a:stretch>
                  <a:fillRect l="-741" t="-2105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2743200"/>
            <a:ext cx="4496436" cy="37935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824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68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Version 2: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You count all orders of same sum only once (2+5+2 is same as 2+2+5)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47675" y="1371599"/>
                <a:ext cx="8229600" cy="1143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Solution: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Define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dp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[x][i] = number of way you can make x using first i coins.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Arial" pitchFamily="34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cs typeface="Arial" pitchFamily="34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  <a:cs typeface="Arial" pitchFamily="34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  <m:t>𝑐𝑜𝑖𝑛𝑠</m:t>
                          </m:r>
                          <m: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  <m:t>]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Arial" pitchFamily="34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/>
                          <a:cs typeface="Arial" pitchFamily="34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/>
                          <a:cs typeface="Arial" pitchFamily="34" charset="0"/>
                        </a:rPr>
                        <m:t>]</m:t>
                      </m:r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1371599"/>
                <a:ext cx="8229600" cy="1143001"/>
              </a:xfrm>
              <a:prstGeom prst="rect">
                <a:avLst/>
              </a:prstGeom>
              <a:blipFill rotWithShape="1">
                <a:blip r:embed="rId2"/>
                <a:stretch>
                  <a:fillRect l="-741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2636246"/>
            <a:ext cx="6098100" cy="39438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400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68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Version 2: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You count all orders of same sum only once (2+5+2 is same as 2+2+5)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7675" y="1371599"/>
            <a:ext cx="82296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can do this using one state too.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" y="2133600"/>
            <a:ext cx="4457698" cy="40524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412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Some more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lassical Problems:</a:t>
            </a:r>
          </a:p>
          <a:p>
            <a:pPr marL="0" indent="0"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Coin change, but you have to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ouput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whether x can be made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DP)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two array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cost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a value x, if you use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[i], you use cost[i] money, what is minimum cost to get sum exactly x or less than x (Knapsack)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Count how many “ABC” subsequences a string has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Finding Edit Distance of two strings (similar to LCS)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Other Knapsack Problems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You have d choices each day, you have to choose one, but you cannot choose some pair of choices in consecutive days, how many ways to choose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4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CSES Rectangle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Cutting: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Given an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a×b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rectangle,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cut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it into squares. On each move you can select a rectangle and cut it into two rectangles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with integers lengths.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What is the minimum possible number of moves?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877421"/>
              </p:ext>
            </p:extLst>
          </p:nvPr>
        </p:nvGraphicFramePr>
        <p:xfrm>
          <a:off x="609600" y="2463801"/>
          <a:ext cx="26670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810000" y="3200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55512"/>
              </p:ext>
            </p:extLst>
          </p:nvPr>
        </p:nvGraphicFramePr>
        <p:xfrm>
          <a:off x="5257800" y="2466975"/>
          <a:ext cx="16002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</a:tblGrid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827375"/>
              </p:ext>
            </p:extLst>
          </p:nvPr>
        </p:nvGraphicFramePr>
        <p:xfrm>
          <a:off x="7239000" y="2473326"/>
          <a:ext cx="10668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3867150" y="3886200"/>
            <a:ext cx="108585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68398"/>
              </p:ext>
            </p:extLst>
          </p:nvPr>
        </p:nvGraphicFramePr>
        <p:xfrm>
          <a:off x="457200" y="4800600"/>
          <a:ext cx="16002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</a:tblGrid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4696"/>
              </p:ext>
            </p:extLst>
          </p:nvPr>
        </p:nvGraphicFramePr>
        <p:xfrm>
          <a:off x="2438400" y="4648200"/>
          <a:ext cx="1066800" cy="948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18538"/>
              </p:ext>
            </p:extLst>
          </p:nvPr>
        </p:nvGraphicFramePr>
        <p:xfrm>
          <a:off x="2447925" y="5943600"/>
          <a:ext cx="1066800" cy="474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3886200" y="5562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97006"/>
              </p:ext>
            </p:extLst>
          </p:nvPr>
        </p:nvGraphicFramePr>
        <p:xfrm>
          <a:off x="5286375" y="4876800"/>
          <a:ext cx="16002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</a:tblGrid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85677"/>
              </p:ext>
            </p:extLst>
          </p:nvPr>
        </p:nvGraphicFramePr>
        <p:xfrm>
          <a:off x="7267575" y="4724400"/>
          <a:ext cx="1066800" cy="948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77501"/>
              </p:ext>
            </p:extLst>
          </p:nvPr>
        </p:nvGraphicFramePr>
        <p:xfrm>
          <a:off x="7162800" y="6019800"/>
          <a:ext cx="533400" cy="474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66047"/>
              </p:ext>
            </p:extLst>
          </p:nvPr>
        </p:nvGraphicFramePr>
        <p:xfrm>
          <a:off x="7924800" y="6019800"/>
          <a:ext cx="533400" cy="474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7675" y="18288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2000" dirty="0" smtClean="0"/>
              <a:t>For a = 3, b = 5, the minimum cut required is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342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CSES Rectangle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Cutting: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Given an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a×b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rectangle,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cut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it into squares. On each move you can select a rectangle and cut it into two rectangles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with integers lengths.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What is the minimum possible number of moves?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447675" y="1676400"/>
                <a:ext cx="8229600" cy="4953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000" b="1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Solution: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Let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dp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[i][j] = minimum cut required to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cut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i×j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rectangle into squares.</a:t>
                </a:r>
              </a:p>
              <a:p>
                <a:pPr marL="0" indent="0">
                  <a:buNone/>
                </a:pPr>
                <a:endParaRPr lang="en-US" sz="2000" b="1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cs typeface="Arial" pitchFamily="34" charset="0"/>
                        </a:rPr>
                        <m:t>dp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  <a:cs typeface="Arial" pitchFamily="34" charset="0"/>
                            </a:rPr>
                            <m:t>i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  <a:cs typeface="Arial" pitchFamily="34" charset="0"/>
                            </a:rPr>
                            <m:t>j</m:t>
                          </m:r>
                        </m:e>
                      </m:d>
                      <m:r>
                        <a:rPr lang="en-US" sz="2000" b="0" i="0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cs typeface="Arial" pitchFamily="34" charset="0"/>
                        </a:rPr>
                        <m:t>min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dp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i</m:t>
                              </m:r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j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dp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j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dp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i</m:t>
                              </m:r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j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dp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j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, …,              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dp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i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j</m:t>
                              </m:r>
                              <m: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dp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i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dp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i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j</m:t>
                              </m:r>
                              <m: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dp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i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, … </m:t>
                          </m:r>
                        </m:e>
                      </m:d>
                      <m:r>
                        <a:rPr lang="en-US" sz="2000" b="0" i="0" smtClean="0">
                          <a:latin typeface="Cambria Math"/>
                          <a:cs typeface="Arial" pitchFamily="34" charset="0"/>
                        </a:rPr>
                        <m:t>+1</m:t>
                      </m:r>
                    </m:oMath>
                  </m:oMathPara>
                </a14:m>
                <a:endParaRPr lang="en-US" sz="2000" b="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The base cases are a little different.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[i][i] = 0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1676400"/>
                <a:ext cx="8229600" cy="4953000"/>
              </a:xfrm>
              <a:prstGeom prst="rect">
                <a:avLst/>
              </a:prstGeom>
              <a:blipFill rotWithShape="1">
                <a:blip r:embed="rId2"/>
                <a:stretch>
                  <a:fillRect l="-741" t="-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18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Common DP problem properties:</a:t>
            </a:r>
          </a:p>
          <a:p>
            <a:pPr marL="0" indent="0"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Requiring to maintain some form of sum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Requiring to work with subsequence of an array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Requiring to partition some thing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Work with some path to a goal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Recurrence relation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75" y="533400"/>
                <a:ext cx="8229600" cy="167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Example: Find n-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th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Fibonacci number.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=0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=1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. So we can come up with a recursive solution.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5" y="533400"/>
                <a:ext cx="8229600" cy="1676400"/>
              </a:xfrm>
              <a:blipFill rotWithShape="1">
                <a:blip r:embed="rId2"/>
                <a:stretch>
                  <a:fillRect l="-741" t="-1455" b="-57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2667000"/>
            <a:ext cx="3915069" cy="15087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47675" y="48768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This is slow, fib(45) takes 7+ seconds on my machine.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05800" y="5774323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F(1)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10475" y="5774323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F(0)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24800" y="473392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F(2)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9000" y="473392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F(1)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53200" y="473392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F(1)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67400" y="473392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F(0)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1600" y="473392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F(1)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95800" y="473392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F(0)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05150" y="473392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F(1)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19350" y="473392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F(0)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95400" y="3738562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F(1)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600" y="3738562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F(0)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43200" y="3738562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F(2)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57400" y="3738562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F(1)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38700" y="3738562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F(2)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52900" y="3738562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F(1)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91250" y="3738562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F(2)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53325" y="3729037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F(3)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52500" y="280728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F(2)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81250" y="280728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F(3)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95800" y="280728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F(3)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848475" y="282633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F(4)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76400" y="1811923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F(4)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48325" y="1840498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F(5)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81400" y="568523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F(6)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8" name="Straight Arrow Connector 77"/>
          <p:cNvCxnSpPr>
            <a:endCxn id="72" idx="0"/>
          </p:cNvCxnSpPr>
          <p:nvPr/>
        </p:nvCxnSpPr>
        <p:spPr>
          <a:xfrm flipH="1">
            <a:off x="1943100" y="871954"/>
            <a:ext cx="1638300" cy="939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3" idx="0"/>
          </p:cNvCxnSpPr>
          <p:nvPr/>
        </p:nvCxnSpPr>
        <p:spPr>
          <a:xfrm>
            <a:off x="4114800" y="871954"/>
            <a:ext cx="1800225" cy="968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68" idx="0"/>
          </p:cNvCxnSpPr>
          <p:nvPr/>
        </p:nvCxnSpPr>
        <p:spPr>
          <a:xfrm flipH="1">
            <a:off x="1219200" y="2119700"/>
            <a:ext cx="457200" cy="687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9" idx="0"/>
          </p:cNvCxnSpPr>
          <p:nvPr/>
        </p:nvCxnSpPr>
        <p:spPr>
          <a:xfrm>
            <a:off x="2209800" y="2119700"/>
            <a:ext cx="438150" cy="687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4762500" y="2150477"/>
            <a:ext cx="885826" cy="656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71" idx="0"/>
          </p:cNvCxnSpPr>
          <p:nvPr/>
        </p:nvCxnSpPr>
        <p:spPr>
          <a:xfrm>
            <a:off x="6181726" y="2169527"/>
            <a:ext cx="933449" cy="656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64" idx="0"/>
          </p:cNvCxnSpPr>
          <p:nvPr/>
        </p:nvCxnSpPr>
        <p:spPr>
          <a:xfrm>
            <a:off x="5029200" y="3115062"/>
            <a:ext cx="76200" cy="62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65" idx="0"/>
          </p:cNvCxnSpPr>
          <p:nvPr/>
        </p:nvCxnSpPr>
        <p:spPr>
          <a:xfrm flipH="1">
            <a:off x="4419600" y="3145839"/>
            <a:ext cx="76200" cy="592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66" idx="0"/>
          </p:cNvCxnSpPr>
          <p:nvPr/>
        </p:nvCxnSpPr>
        <p:spPr>
          <a:xfrm flipH="1">
            <a:off x="6457950" y="3155364"/>
            <a:ext cx="390526" cy="583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67" idx="0"/>
          </p:cNvCxnSpPr>
          <p:nvPr/>
        </p:nvCxnSpPr>
        <p:spPr>
          <a:xfrm>
            <a:off x="7391401" y="3145839"/>
            <a:ext cx="428624" cy="583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60" idx="0"/>
          </p:cNvCxnSpPr>
          <p:nvPr/>
        </p:nvCxnSpPr>
        <p:spPr>
          <a:xfrm>
            <a:off x="2914650" y="3134112"/>
            <a:ext cx="95250" cy="60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61" idx="0"/>
          </p:cNvCxnSpPr>
          <p:nvPr/>
        </p:nvCxnSpPr>
        <p:spPr>
          <a:xfrm flipH="1">
            <a:off x="2324100" y="3115062"/>
            <a:ext cx="57150" cy="62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59" idx="0"/>
          </p:cNvCxnSpPr>
          <p:nvPr/>
        </p:nvCxnSpPr>
        <p:spPr>
          <a:xfrm flipH="1">
            <a:off x="876300" y="3134112"/>
            <a:ext cx="76200" cy="60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58" idx="0"/>
          </p:cNvCxnSpPr>
          <p:nvPr/>
        </p:nvCxnSpPr>
        <p:spPr>
          <a:xfrm>
            <a:off x="1485900" y="3115062"/>
            <a:ext cx="76200" cy="62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57" idx="0"/>
          </p:cNvCxnSpPr>
          <p:nvPr/>
        </p:nvCxnSpPr>
        <p:spPr>
          <a:xfrm flipH="1">
            <a:off x="2686050" y="4046339"/>
            <a:ext cx="76200" cy="687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56" idx="0"/>
          </p:cNvCxnSpPr>
          <p:nvPr/>
        </p:nvCxnSpPr>
        <p:spPr>
          <a:xfrm>
            <a:off x="3276600" y="4036814"/>
            <a:ext cx="95250" cy="697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55" idx="0"/>
          </p:cNvCxnSpPr>
          <p:nvPr/>
        </p:nvCxnSpPr>
        <p:spPr>
          <a:xfrm flipH="1">
            <a:off x="4762500" y="4036814"/>
            <a:ext cx="76200" cy="697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54" idx="0"/>
          </p:cNvCxnSpPr>
          <p:nvPr/>
        </p:nvCxnSpPr>
        <p:spPr>
          <a:xfrm>
            <a:off x="5372100" y="4046339"/>
            <a:ext cx="76200" cy="687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53" idx="0"/>
          </p:cNvCxnSpPr>
          <p:nvPr/>
        </p:nvCxnSpPr>
        <p:spPr>
          <a:xfrm flipH="1">
            <a:off x="6134100" y="4046339"/>
            <a:ext cx="57150" cy="687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52" idx="0"/>
          </p:cNvCxnSpPr>
          <p:nvPr/>
        </p:nvCxnSpPr>
        <p:spPr>
          <a:xfrm>
            <a:off x="6724650" y="4036814"/>
            <a:ext cx="95250" cy="697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51" idx="0"/>
          </p:cNvCxnSpPr>
          <p:nvPr/>
        </p:nvCxnSpPr>
        <p:spPr>
          <a:xfrm flipH="1">
            <a:off x="7505700" y="4046339"/>
            <a:ext cx="47625" cy="687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50" idx="0"/>
          </p:cNvCxnSpPr>
          <p:nvPr/>
        </p:nvCxnSpPr>
        <p:spPr>
          <a:xfrm>
            <a:off x="8086725" y="4046339"/>
            <a:ext cx="104775" cy="687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49" idx="0"/>
          </p:cNvCxnSpPr>
          <p:nvPr/>
        </p:nvCxnSpPr>
        <p:spPr>
          <a:xfrm flipH="1">
            <a:off x="7877175" y="5041702"/>
            <a:ext cx="47625" cy="732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36" idx="0"/>
          </p:cNvCxnSpPr>
          <p:nvPr/>
        </p:nvCxnSpPr>
        <p:spPr>
          <a:xfrm>
            <a:off x="8458200" y="5041702"/>
            <a:ext cx="114300" cy="732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228600" y="1356226"/>
            <a:ext cx="3810000" cy="405178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038600" y="2463492"/>
            <a:ext cx="1752600" cy="294452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5791200" y="3535613"/>
            <a:ext cx="1371601" cy="187239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0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190" grpId="0" animBg="1"/>
      <p:bldP spid="192" grpId="0" animBg="1"/>
      <p:bldP spid="1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 we use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ynamic Programming (specifically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Memoization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516116"/>
            <a:ext cx="3743325" cy="3356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257800" y="229552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memoization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4038600" y="2480191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47675" y="55626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never process fib(n) twice and to process fib(n) it takes O(1) time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 time taken O(n) to process all 1, 2, 3 …, n.</a:t>
            </a: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6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Iterative Dynamic Programming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7675" y="55626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Also O(n) and more clear.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910685"/>
            <a:ext cx="4446398" cy="25851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86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54899"/>
              </p:ext>
            </p:extLst>
          </p:nvPr>
        </p:nvGraphicFramePr>
        <p:xfrm>
          <a:off x="609600" y="1028700"/>
          <a:ext cx="79248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Recursive DP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Iterative DP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Easier to think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Harder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to think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Can call in any order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Need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to iterate in a specific order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Slow due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to function overhead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Fast as no function required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May not visit all states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Need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to visit all state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Cannot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maintain states in a DS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Can maintain states in DS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4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75" y="533400"/>
                <a:ext cx="8229600" cy="121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err="1" smtClean="0">
                    <a:latin typeface="Arial" pitchFamily="34" charset="0"/>
                    <a:cs typeface="Arial" pitchFamily="34" charset="0"/>
                  </a:rPr>
                  <a:t>AtCoder</a:t>
                </a: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 Problem Frog 1: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There are n heights, you will go from height 1 to height n, from height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you can go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+1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with cost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+1] – 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]|</m:t>
                    </m:r>
                  </m:oMath>
                </a14:m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or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+2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with cost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+2] – 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]|</m:t>
                    </m:r>
                  </m:oMath>
                </a14:m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output minimum cost required.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5" y="533400"/>
                <a:ext cx="8229600" cy="1219200"/>
              </a:xfrm>
              <a:blipFill rotWithShape="1">
                <a:blip r:embed="rId2"/>
                <a:stretch>
                  <a:fillRect l="-741" t="-2000" r="-1111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27341"/>
              </p:ext>
            </p:extLst>
          </p:nvPr>
        </p:nvGraphicFramePr>
        <p:xfrm>
          <a:off x="447675" y="24384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06423"/>
              </p:ext>
            </p:extLst>
          </p:nvPr>
        </p:nvGraphicFramePr>
        <p:xfrm>
          <a:off x="457200" y="38862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1431"/>
              </p:ext>
            </p:extLst>
          </p:nvPr>
        </p:nvGraphicFramePr>
        <p:xfrm>
          <a:off x="457200" y="53340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914400" y="28194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371600" y="2819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14400" y="31242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00200" y="28194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057400" y="2819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00200" y="31242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362200" y="28194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429000" y="2819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62200" y="3124200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28194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191000" y="2819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31242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14400" y="42672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371600" y="4267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14400" y="45720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676400" y="4276725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743200" y="4276725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676400" y="4581525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067050" y="4276725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133850" y="4276725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67050" y="4581525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71550" y="57150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038350" y="5715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71550" y="6019800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076575" y="57150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143375" y="5715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076575" y="6019800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343150" y="57150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800350" y="5715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343150" y="60198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5800" y="31242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5     +    15    +          5           +     25       =    50 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85800" y="45836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5     +          </a:t>
            </a:r>
            <a:r>
              <a:rPr lang="en-US" dirty="0"/>
              <a:t>2</a:t>
            </a:r>
            <a:r>
              <a:rPr lang="en-US" dirty="0" smtClean="0"/>
              <a:t>5           +          10              =    </a:t>
            </a:r>
            <a:r>
              <a:rPr lang="en-US" dirty="0" smtClean="0"/>
              <a:t>40 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85800" y="60314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10     +         10   +         10               =    </a:t>
            </a:r>
            <a:r>
              <a:rPr lang="en-US" dirty="0" smtClean="0"/>
              <a:t>30 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791200" y="539109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best path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Arrow Connector 68"/>
          <p:cNvCxnSpPr>
            <a:stCxn id="67" idx="1"/>
          </p:cNvCxnSpPr>
          <p:nvPr/>
        </p:nvCxnSpPr>
        <p:spPr>
          <a:xfrm flipH="1">
            <a:off x="5029200" y="559114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7200" y="1752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Some Example Paths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0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75" y="533400"/>
                <a:ext cx="8229600" cy="129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err="1" smtClean="0">
                    <a:latin typeface="Arial" pitchFamily="34" charset="0"/>
                    <a:cs typeface="Arial" pitchFamily="34" charset="0"/>
                  </a:rPr>
                  <a:t>AtCoder</a:t>
                </a: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 Problem Frog 1: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There are n heights, you will go from height 1 to height n, from height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you can go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+1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with cost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+1] – 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]|</m:t>
                    </m:r>
                  </m:oMath>
                </a14:m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or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+2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with cost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+2] – 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]|</m:t>
                    </m:r>
                  </m:oMath>
                </a14:m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output minimum cost required.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5" y="533400"/>
                <a:ext cx="8229600" cy="1295400"/>
              </a:xfrm>
              <a:blipFill rotWithShape="1">
                <a:blip r:embed="rId2"/>
                <a:stretch>
                  <a:fillRect l="-741" t="-1887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7674" y="3657600"/>
                <a:ext cx="823912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Consider the best path’s last move, suppose we fixed that</a:t>
                </a:r>
              </a:p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Now we know that we went from 30 to 40, how did we get to 30?</a:t>
                </a: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i="1" dirty="0" smtClean="0">
                    <a:latin typeface="Arial" pitchFamily="34" charset="0"/>
                    <a:cs typeface="Arial" pitchFamily="34" charset="0"/>
                  </a:rPr>
                  <a:t>We chose the best path from 10 to 30. (smaller problem)</a:t>
                </a:r>
              </a:p>
              <a:p>
                <a:endParaRPr lang="en-US" sz="2000" i="1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So we can consider the value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dp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(i) = the best cost we used to get to position i.</a:t>
                </a: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𝑑</m:t>
                      </m:r>
                      <m:r>
                        <a:rPr lang="en-US" sz="2000" i="1" dirty="0" err="1" smtClean="0">
                          <a:latin typeface="Cambria Math"/>
                          <a:cs typeface="Arial" pitchFamily="34" charset="0"/>
                        </a:rPr>
                        <m:t>𝑝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𝑖</m:t>
                      </m:r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)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/>
                          <a:cs typeface="Arial" pitchFamily="34" charset="0"/>
                        </a:rPr>
                        <m:t>min</m:t>
                      </m:r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⁡(</m:t>
                      </m:r>
                      <m:r>
                        <a:rPr lang="en-US" sz="2000" b="0" i="1" dirty="0" smtClean="0">
                          <a:solidFill>
                            <a:srgbClr val="FF0000"/>
                          </a:solidFill>
                          <a:latin typeface="Cambria Math"/>
                          <a:cs typeface="Arial" pitchFamily="34" charset="0"/>
                        </a:rPr>
                        <m:t>𝑑𝑝</m:t>
                      </m:r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FF0000"/>
                          </a:solidFill>
                          <a:latin typeface="Cambria Math"/>
                          <a:cs typeface="Arial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/>
                          <a:cs typeface="Arial" pitchFamily="34" charset="0"/>
                        </a:rPr>
                        <m:t>𝑑𝑝</m:t>
                      </m:r>
                      <m:d>
                        <m:dPr>
                          <m:ctrlPr>
                            <a:rPr lang="en-US" sz="20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−2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/>
                          <a:cs typeface="Arial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4" y="3657600"/>
                <a:ext cx="8239126" cy="2862322"/>
              </a:xfrm>
              <a:prstGeom prst="rect">
                <a:avLst/>
              </a:prstGeom>
              <a:blipFill rotWithShape="1">
                <a:blip r:embed="rId3"/>
                <a:stretch>
                  <a:fillRect l="-740" t="-851" b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13074"/>
              </p:ext>
            </p:extLst>
          </p:nvPr>
        </p:nvGraphicFramePr>
        <p:xfrm>
          <a:off x="457200" y="2221468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5" name="Straight Connector 44"/>
          <p:cNvCxnSpPr/>
          <p:nvPr/>
        </p:nvCxnSpPr>
        <p:spPr>
          <a:xfrm>
            <a:off x="971550" y="2602468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038350" y="26024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71550" y="2907268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076575" y="2602468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143375" y="26024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76575" y="2907268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343150" y="2602468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2800350" y="26024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343150" y="2907268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7700" y="29072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10     +         10   +         10               =    50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7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1913</Words>
  <Application>Microsoft Office PowerPoint</Application>
  <PresentationFormat>On-screen Show (4:3)</PresentationFormat>
  <Paragraphs>266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simple</cp:lastModifiedBy>
  <cp:revision>67</cp:revision>
  <dcterms:created xsi:type="dcterms:W3CDTF">2020-08-20T06:34:14Z</dcterms:created>
  <dcterms:modified xsi:type="dcterms:W3CDTF">2020-08-21T14:23:13Z</dcterms:modified>
</cp:coreProperties>
</file>