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15CF-0B12-4E8E-9DC2-43394D74ACAF}" type="datetimeFigureOut">
              <a:rPr lang="en-US" smtClean="0"/>
              <a:t>27-Aug-20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80C4-B090-4AFA-AD75-00D07C85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9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15CF-0B12-4E8E-9DC2-43394D74ACAF}" type="datetimeFigureOut">
              <a:rPr lang="en-US" smtClean="0"/>
              <a:t>27-Aug-20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80C4-B090-4AFA-AD75-00D07C85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7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15CF-0B12-4E8E-9DC2-43394D74ACAF}" type="datetimeFigureOut">
              <a:rPr lang="en-US" smtClean="0"/>
              <a:t>27-Aug-20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80C4-B090-4AFA-AD75-00D07C85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6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15CF-0B12-4E8E-9DC2-43394D74ACAF}" type="datetimeFigureOut">
              <a:rPr lang="en-US" smtClean="0"/>
              <a:t>27-Aug-20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80C4-B090-4AFA-AD75-00D07C85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1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15CF-0B12-4E8E-9DC2-43394D74ACAF}" type="datetimeFigureOut">
              <a:rPr lang="en-US" smtClean="0"/>
              <a:t>27-Aug-20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80C4-B090-4AFA-AD75-00D07C85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6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15CF-0B12-4E8E-9DC2-43394D74ACAF}" type="datetimeFigureOut">
              <a:rPr lang="en-US" smtClean="0"/>
              <a:t>27-Aug-20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80C4-B090-4AFA-AD75-00D07C85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2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15CF-0B12-4E8E-9DC2-43394D74ACAF}" type="datetimeFigureOut">
              <a:rPr lang="en-US" smtClean="0"/>
              <a:t>27-Aug-20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80C4-B090-4AFA-AD75-00D07C85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9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15CF-0B12-4E8E-9DC2-43394D74ACAF}" type="datetimeFigureOut">
              <a:rPr lang="en-US" smtClean="0"/>
              <a:t>27-Aug-20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80C4-B090-4AFA-AD75-00D07C85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2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15CF-0B12-4E8E-9DC2-43394D74ACAF}" type="datetimeFigureOut">
              <a:rPr lang="en-US" smtClean="0"/>
              <a:t>27-Aug-20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80C4-B090-4AFA-AD75-00D07C85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2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15CF-0B12-4E8E-9DC2-43394D74ACAF}" type="datetimeFigureOut">
              <a:rPr lang="en-US" smtClean="0"/>
              <a:t>27-Aug-20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80C4-B090-4AFA-AD75-00D07C85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15CF-0B12-4E8E-9DC2-43394D74ACAF}" type="datetimeFigureOut">
              <a:rPr lang="en-US" smtClean="0"/>
              <a:t>27-Aug-20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80C4-B090-4AFA-AD75-00D07C85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7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715CF-0B12-4E8E-9DC2-43394D74ACAF}" type="datetimeFigureOut">
              <a:rPr lang="en-US" smtClean="0"/>
              <a:t>27-Aug-20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880C4-B090-4AFA-AD75-00D07C85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5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685800" y="26939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Dynamic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Programming</a:t>
            </a:r>
          </a:p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Part 2</a:t>
            </a:r>
            <a:endParaRPr lang="en-US" sz="3600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1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5943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Matrix Chain Multiplication: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Given n matrices, they need to be multiplied, what is the minimum instructions needed for multiplying them all.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Example: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The matrices are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  <a:ea typeface="Cambria Math"/>
                        <a:cs typeface="Arial" pitchFamily="34" charset="0"/>
                      </a:rPr>
                      <m:t>40</m:t>
                    </m:r>
                    <m:r>
                      <a:rPr lang="en-US" sz="2000" i="1" smtClean="0">
                        <a:latin typeface="Cambria Math"/>
                        <a:ea typeface="Cambria Math"/>
                        <a:cs typeface="Arial" pitchFamily="34" charset="0"/>
                      </a:rPr>
                      <m:t>×</m:t>
                    </m:r>
                    <m:r>
                      <a:rPr lang="en-US" sz="2000" b="0" i="1" smtClean="0">
                        <a:latin typeface="Cambria Math"/>
                        <a:ea typeface="Cambria Math"/>
                        <a:cs typeface="Arial" pitchFamily="34" charset="0"/>
                      </a:rPr>
                      <m:t>20,  20</m:t>
                    </m:r>
                    <m:r>
                      <a:rPr lang="en-US" sz="2000" i="1" smtClean="0">
                        <a:latin typeface="Cambria Math"/>
                        <a:ea typeface="Cambria Math"/>
                        <a:cs typeface="Arial" pitchFamily="34" charset="0"/>
                      </a:rPr>
                      <m:t>×</m:t>
                    </m:r>
                    <m:r>
                      <a:rPr lang="en-US" sz="2000" b="0" i="1" smtClean="0">
                        <a:latin typeface="Cambria Math"/>
                        <a:ea typeface="Cambria Math"/>
                        <a:cs typeface="Arial" pitchFamily="34" charset="0"/>
                      </a:rPr>
                      <m:t>30,  30</m:t>
                    </m:r>
                    <m:r>
                      <a:rPr lang="en-US" sz="2000" i="1" smtClean="0">
                        <a:latin typeface="Cambria Math"/>
                        <a:ea typeface="Cambria Math"/>
                        <a:cs typeface="Arial" pitchFamily="34" charset="0"/>
                      </a:rPr>
                      <m:t>×</m:t>
                    </m:r>
                    <m:r>
                      <a:rPr lang="en-US" sz="2000" b="0" i="1" smtClean="0">
                        <a:latin typeface="Cambria Math"/>
                        <a:ea typeface="Cambria Math"/>
                        <a:cs typeface="Arial" pitchFamily="34" charset="0"/>
                      </a:rPr>
                      <m:t>10,  10</m:t>
                    </m:r>
                    <m:r>
                      <a:rPr lang="en-US" sz="2000" i="1" smtClean="0">
                        <a:latin typeface="Cambria Math"/>
                        <a:ea typeface="Cambria Math"/>
                        <a:cs typeface="Arial" pitchFamily="34" charset="0"/>
                      </a:rPr>
                      <m:t>×</m:t>
                    </m:r>
                    <m:r>
                      <a:rPr lang="en-US" sz="2000" b="0" i="1" smtClean="0">
                        <a:latin typeface="Cambria Math"/>
                        <a:ea typeface="Cambria Math"/>
                        <a:cs typeface="Arial" pitchFamily="34" charset="0"/>
                      </a:rPr>
                      <m:t>30</m:t>
                    </m:r>
                  </m:oMath>
                </a14:m>
                <a:endParaRPr lang="en-US" sz="2000" b="0" dirty="0" smtClean="0">
                  <a:latin typeface="Arial" pitchFamily="34" charset="0"/>
                  <a:ea typeface="Cambria Math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The optimal way is to bracket them like this (A(BC))D, we’ll get total cost 20*30*10 + 40*20*10 + 40*10*30 = 26000.</a:t>
                </a:r>
              </a:p>
              <a:p>
                <a:pPr marL="0" indent="0">
                  <a:buNone/>
                </a:pPr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Solution O(n</a:t>
                </a:r>
                <a:r>
                  <a:rPr lang="en-US" sz="2000" b="1" baseline="30000" dirty="0" smtClean="0">
                    <a:latin typeface="Arial" pitchFamily="34" charset="0"/>
                    <a:cs typeface="Arial" pitchFamily="34" charset="0"/>
                  </a:rPr>
                  <a:t>3</a:t>
                </a:r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):</a:t>
                </a:r>
                <a:endParaRPr lang="en-US" sz="2000" b="1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Here we can focus on the last operation. Before the last operation the matrices we’re divided into some prefix and some suffix, so we can say the cost is cost(prefix) + cost(suffix) + cost(last operation).</a:t>
                </a:r>
              </a:p>
              <a:p>
                <a:pPr marL="0" indent="0">
                  <a:buNone/>
                </a:pPr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This let’s us define 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</a:rPr>
                  <a:t>dp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[l][r] = min cost to multiply all matrices in range[l, r]</a:t>
                </a:r>
              </a:p>
              <a:p>
                <a:pPr marL="0" indent="0">
                  <a:buNone/>
                </a:pPr>
                <a:r>
                  <a:rPr lang="en-US" sz="2000" dirty="0" err="1"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</a:rPr>
                  <a:t>p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[l][r] = max { 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</a:rPr>
                  <a:t>dp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[l][k] + 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</a:rPr>
                  <a:t>dp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[k+1][r] + cost((l, k), (k+1, r)) }</a:t>
                </a:r>
              </a:p>
            </p:txBody>
          </p:sp>
        </mc:Choice>
        <mc:Fallback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5943600"/>
              </a:xfrm>
              <a:blipFill rotWithShape="1">
                <a:blip r:embed="rId2"/>
                <a:stretch>
                  <a:fillRect l="-741" t="-410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80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Problem: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You are given a equation x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+ x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+ … +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000" baseline="-25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 K and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your’re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told that 0 &lt;= x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&lt;= a[i] is an integer, count the number of solutions.</a:t>
            </a:r>
          </a:p>
          <a:p>
            <a:pPr marL="0" indent="0">
              <a:buNone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Solution: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hould feel standard by now: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Define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[i][k] = count of way to make sum k using only first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variables.</a:t>
            </a: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[i][k]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[i-1][k] +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[i-1][k-1] + … +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[i-1][k-a[i]]</a:t>
            </a: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This gives us a O(nK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solution.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But here is our power of iterative DP, if we properly iterate on states, we can make the transition fast by using prefix sums to get the sum in O(1)!</a:t>
            </a: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So better solution: O(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4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Problem: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You are given some intervals, selecting i-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interval has reward c[i], what is the maximum reward you can get for choosing some compatible intervals?</a:t>
            </a:r>
          </a:p>
          <a:p>
            <a:pPr marL="0" indent="0">
              <a:buNone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Solution: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We can use our standard consider first i intervals, but that’s not helpful, the intervals are given randomly. So, impose order.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Sort the intervals, those with smaller r come first (why this order?)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Now define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[i] = maximum cost you can get from first i intervals.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[i] = max(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[i-1], c[i] +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[j]) 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where j is the last interval which ends before i. To find j we need O(n) time.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But we can find j using a binary search! Making the transition O(log n)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Overall complexity O(n log n)</a:t>
            </a:r>
          </a:p>
        </p:txBody>
      </p:sp>
    </p:spTree>
    <p:extLst>
      <p:ext uri="{BB962C8B-B14F-4D97-AF65-F5344CB8AC3E}">
        <p14:creationId xmlns:p14="http://schemas.microsoft.com/office/powerpoint/2010/main" val="24585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LIS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Given an array of numbers find the longest increasing subsequence length.</a:t>
            </a: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Solution O(n</a:t>
            </a:r>
            <a:r>
              <a:rPr lang="en-US" sz="2000" b="1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):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Define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[i] = longest subsequence length that ends at i.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[i] = max { 1 +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[j] }   where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[j] &lt;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[i]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Final answer is maximum of all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[i]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This is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qudratic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but there is a better solution, a O(n log n) one.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But for that we’ll need to change our perspective again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18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LIS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Given an array of numbers find the longest increasing subsequence length.</a:t>
            </a: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Solution O(n log n):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Instead of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on elements, perform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on the length of LIS.</a:t>
            </a: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efine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[x] = something related to an increasing sequence of length x.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Initially only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[0] will be defined, one by one we’ll get more x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Our final answer will be the maximum x for which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[x] is computed.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But what do we keep in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[x]?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We define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[x] = the smallest last element of a increasing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subseq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of 		   length x</a:t>
            </a: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[x]’s will be always sorted increasingly</a:t>
            </a:r>
          </a:p>
        </p:txBody>
      </p:sp>
    </p:spTree>
    <p:extLst>
      <p:ext uri="{BB962C8B-B14F-4D97-AF65-F5344CB8AC3E}">
        <p14:creationId xmlns:p14="http://schemas.microsoft.com/office/powerpoint/2010/main" val="267141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LIS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Given an array of numbers find the longest increasing subsequence length.</a:t>
            </a: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Solution O(n log n):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So we’ll process each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[i] one by one.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When we’re processing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[i], we’ll try to see which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[x]’s can be updated using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[i]. </a:t>
            </a:r>
          </a:p>
          <a:p>
            <a:pPr marL="0" indent="0">
              <a:buNone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Only one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[x] can be updated!</a:t>
            </a:r>
          </a:p>
          <a:p>
            <a:pPr marL="0" indent="0">
              <a:buNone/>
            </a:pPr>
            <a:endParaRPr lang="en-US" sz="2000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[x] who will be updated can be found by binary search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specifcally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lower_bound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on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[x]’s or if there is no such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[x] then basically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[x] extends.</a:t>
            </a: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We can also restore the LIS by keeping a vector for each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[x], the vector will contain the elements which appeared on this state over the time.</a:t>
            </a:r>
          </a:p>
        </p:txBody>
      </p:sp>
    </p:spTree>
    <p:extLst>
      <p:ext uri="{BB962C8B-B14F-4D97-AF65-F5344CB8AC3E}">
        <p14:creationId xmlns:p14="http://schemas.microsoft.com/office/powerpoint/2010/main" val="197814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We saw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Coin Change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Problems last time, they are in fact a variant of a more general class of problems called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Knapsack.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General Knapsac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k Problem: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Given n objects, i-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object has weight w[i] and cost c[i], output maximum cost you can get for some objects with total weight &lt;= W.</a:t>
            </a: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Example: </a:t>
            </a:r>
          </a:p>
          <a:p>
            <a:pPr marL="0" indent="0">
              <a:buNone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objects, weights : 2, 7, 8, 5, 1, 2 and costs 2, 1, 2, 1, 2, 1 and maximum weight 9. 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optimal way is to take 1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st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4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and 5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object, weight = 8, cost = 5.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This has two solutions.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41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O(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nW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 solution: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After processing n objects, suppose we have some optimal cost. What do we need to remember?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We need to remember what weight we have already used.</a:t>
            </a: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So define</a:t>
            </a:r>
          </a:p>
          <a:p>
            <a:pPr marL="0" indent="0"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[i][x] = optimal cost acquired after looking at first i objects and picking objects of x weight.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transition is </a:t>
            </a:r>
          </a:p>
          <a:p>
            <a:pPr marL="0" indent="0"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[i][x] = max(</a:t>
            </a:r>
            <a:r>
              <a:rPr lang="en-US" sz="2000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[i-1][x]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[i-1][x-w[i] ]+c[i]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Answer is max of all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[n][x] with x &lt;= W.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40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O(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nC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 solution (C = sum of all cost):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Let’s shift our perspective, instead of fixing weight and keeping optimal cost, let’s fix cost and look for optimal weight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So define</a:t>
            </a:r>
          </a:p>
          <a:p>
            <a:pPr marL="0" indent="0"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[i][p] = minimum total weight for choosing some objects from first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objects, where chosen objects have total cost p.</a:t>
            </a: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transition is </a:t>
            </a:r>
          </a:p>
          <a:p>
            <a:pPr marL="0" indent="0"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[i][p] = max(</a:t>
            </a:r>
            <a:r>
              <a:rPr lang="en-US" sz="2000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[i-1][p]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[i-1][p-c[i] ]+w[i]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Answer is max p such that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[n][p] &lt;= W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So, sometimes our answer is not even 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value!</a:t>
            </a:r>
          </a:p>
        </p:txBody>
      </p:sp>
    </p:spTree>
    <p:extLst>
      <p:ext uri="{BB962C8B-B14F-4D97-AF65-F5344CB8AC3E}">
        <p14:creationId xmlns:p14="http://schemas.microsoft.com/office/powerpoint/2010/main" val="77847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 common variation of Knapsack: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Given n weights, output all possible distinct sums.</a:t>
            </a:r>
          </a:p>
          <a:p>
            <a:pPr marL="0" indent="0">
              <a:buNone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Solution: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There is no optimal cost or count of ways here, how do we perform DP?</a:t>
            </a: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DP is a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boolean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We define,</a:t>
            </a:r>
          </a:p>
          <a:p>
            <a:pPr marL="0" indent="0"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[i][x] = true/false according to whether x is a possible sum of sum elements from first i weights</a:t>
            </a: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Transition:</a:t>
            </a:r>
          </a:p>
          <a:p>
            <a:pPr marL="0" indent="0"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[i][x]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[i-1][x] ||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[i-1][x-w[i]]</a:t>
            </a:r>
          </a:p>
          <a:p>
            <a:pPr marL="0" indent="0">
              <a:buNone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Note that base case is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[i][0] = true</a:t>
            </a:r>
            <a:endParaRPr lang="en-US" sz="20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39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Last problem can be made faster 32 times using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bitset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 fact we can define,</a:t>
            </a:r>
          </a:p>
          <a:p>
            <a:pPr marL="0" indent="0"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[i] = 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bitset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who’s j-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elemnt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is 1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iff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j can be made using first i elements</a:t>
            </a: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transition is,</a:t>
            </a:r>
          </a:p>
          <a:p>
            <a:pPr marL="0" indent="0"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[i]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[i-1] ||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[i-1]&lt;&lt;w[i])</a:t>
            </a: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complexity isn’t better, but sometimes constraints are set so that we need to use this speedup.</a:t>
            </a:r>
          </a:p>
        </p:txBody>
      </p:sp>
    </p:spTree>
    <p:extLst>
      <p:ext uri="{BB962C8B-B14F-4D97-AF65-F5344CB8AC3E}">
        <p14:creationId xmlns:p14="http://schemas.microsoft.com/office/powerpoint/2010/main" val="144452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Problem Line of Wines: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There are n wines in a row, i-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wine has initial price w[i], you will sell either the leftmost wine or the rightmost wine at each step. The k-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sold wine will be sold for k * w[i]. What is the maximum price you can get?</a:t>
            </a:r>
          </a:p>
          <a:p>
            <a:pPr marL="0" indent="0">
              <a:buNone/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Example: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There are 5 wines, the costs are: 2 4 6 2 5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optimal path is sell the wines in this order = 1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st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5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4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2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nd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3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you will get total price = 1 * 2 + 2 * 5 + 3 * 2 + 4 * 4 + 5 * 6 = 64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76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Problem Line of Wines: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There are n wines in a row, i-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wine has initial price w[i], you will sell either the leftmost wine or the rightmost wine at each step. The k-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sold wine will be sold for k * w[i]. What is the maximum price you can get?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Solution O(n</a:t>
            </a:r>
            <a:r>
              <a:rPr lang="en-US" sz="2000" b="1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):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We note that after some wines are sold, we’re always left with some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subarray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of original array. So we can define</a:t>
            </a:r>
          </a:p>
          <a:p>
            <a:pPr marL="0" indent="0"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[l][r][i] = maximum total price we can get if remaining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subarray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is [l, r] 	    and i wines are already sold.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But i is redundant!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 is always n – (r – l +1).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So state is only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[l][r].</a:t>
            </a: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[l][r] = max(</a:t>
            </a:r>
            <a:r>
              <a:rPr lang="en-US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(i+1) * w[l] + </a:t>
            </a:r>
            <a:r>
              <a:rPr lang="en-US" sz="2000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[l+1][r]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(i+1)*w[r] +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[l][r-1]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0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Problem Line of Wines: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There are n wines in a row, i-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wine has initial price w[i], you will sell either the leftmost wine or the rightmost wine at each step. The k-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sold wine will be sold for k * w[i]. What is the maximum price you can get?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Alternative Solution O(n</a:t>
            </a:r>
            <a:r>
              <a:rPr lang="en-US" sz="2000" b="1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):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Again we solve for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[l][r], bu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 this time we solve the problem for each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subarray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i.e.</a:t>
            </a:r>
          </a:p>
          <a:p>
            <a:pPr marL="0" indent="0"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[l][r] = answer we’ll get if we start with the [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l,r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]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subarray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For this the transition is</a:t>
            </a:r>
          </a:p>
          <a:p>
            <a:pPr marL="0" indent="0"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[l][r] = max(</a:t>
            </a:r>
            <a:r>
              <a:rPr lang="en-US" sz="2000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[l+1][r] + sum(l+1, r)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[l][r-1] + sum(l, r-1)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Note that in this solution we need to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precompute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prefix sums to efficiently query sum(l, r)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97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1483</Words>
  <Application>Microsoft Office PowerPoint</Application>
  <PresentationFormat>On-screen Show (4:3)</PresentationFormat>
  <Paragraphs>168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27</cp:revision>
  <dcterms:created xsi:type="dcterms:W3CDTF">2020-08-27T14:35:39Z</dcterms:created>
  <dcterms:modified xsi:type="dcterms:W3CDTF">2020-08-27T17:03:55Z</dcterms:modified>
</cp:coreProperties>
</file>