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928871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928871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92572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92572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928871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928871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e13c02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e13c02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928871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928871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928871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928871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9288718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9288718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928871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928871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928871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928871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ces.ed.gov/programs/coe/indicator_cgg.asp" TargetMode="External"/><Relationship Id="rId4" Type="http://schemas.openxmlformats.org/officeDocument/2006/relationships/hyperlink" Target="https://www.understood.org/en/school-learning/special-education-coronavirus-faqs" TargetMode="External"/><Relationship Id="rId11" Type="http://schemas.openxmlformats.org/officeDocument/2006/relationships/hyperlink" Target="https://www2.ed.gov/parents/needs/speced/iepguide/index.html" TargetMode="External"/><Relationship Id="rId10" Type="http://schemas.openxmlformats.org/officeDocument/2006/relationships/hyperlink" Target="https://www2.ed.gov/about/offices/list/ocr/docs/504-resource-guide-201612.pdf" TargetMode="External"/><Relationship Id="rId9" Type="http://schemas.openxmlformats.org/officeDocument/2006/relationships/hyperlink" Target="https://www2.ed.gov/about/offices/list/ocr/504faq.html" TargetMode="External"/><Relationship Id="rId5" Type="http://schemas.openxmlformats.org/officeDocument/2006/relationships/hyperlink" Target="https://www.education.ne.gov/sped/" TargetMode="External"/><Relationship Id="rId6" Type="http://schemas.openxmlformats.org/officeDocument/2006/relationships/hyperlink" Target="https://www2.ed.gov/about/offices/list/ocr/frontpage/faq/rr/policyguidance/Supple%20Fact%20Sheet%203.21.20%20FINAL.pdf" TargetMode="External"/><Relationship Id="rId7" Type="http://schemas.openxmlformats.org/officeDocument/2006/relationships/hyperlink" Target="https://www.ncsecs.org/news/covid-19-and-students-with-disabilities/" TargetMode="External"/><Relationship Id="rId8" Type="http://schemas.openxmlformats.org/officeDocument/2006/relationships/hyperlink" Target="https://now.tufts.edu/articles/how-covid-19-has-affected-special-education-stud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Tom the IEP Assistant</a:t>
            </a:r>
            <a:endParaRPr/>
          </a:p>
        </p:txBody>
      </p:sp>
      <p:sp>
        <p:nvSpPr>
          <p:cNvPr id="86" name="Google Shape;86;p13"/>
          <p:cNvSpPr txBox="1"/>
          <p:nvPr>
            <p:ph idx="1" type="subTitle"/>
          </p:nvPr>
        </p:nvSpPr>
        <p:spPr>
          <a:xfrm>
            <a:off x="598099" y="2715940"/>
            <a:ext cx="7846200" cy="97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697"/>
              <a:t>Created by Thomas Braccia</a:t>
            </a:r>
            <a:br>
              <a:rPr lang="en" sz="1697"/>
            </a:br>
            <a:r>
              <a:rPr lang="en" sz="1697"/>
              <a:t>For Microsoft Azure Hack for Accessibility 2021</a:t>
            </a:r>
            <a:endParaRPr sz="1697"/>
          </a:p>
        </p:txBody>
      </p:sp>
      <p:pic>
        <p:nvPicPr>
          <p:cNvPr id="87" name="Google Shape;87;p13"/>
          <p:cNvPicPr preferRelativeResize="0"/>
          <p:nvPr/>
        </p:nvPicPr>
        <p:blipFill>
          <a:blip r:embed="rId3">
            <a:alphaModFix/>
          </a:blip>
          <a:stretch>
            <a:fillRect/>
          </a:stretch>
        </p:blipFill>
        <p:spPr>
          <a:xfrm>
            <a:off x="6209599" y="1950074"/>
            <a:ext cx="2934400" cy="293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1200"/>
              </a:spcBef>
              <a:spcAft>
                <a:spcPts val="0"/>
              </a:spcAft>
              <a:buNone/>
            </a:pPr>
            <a:r>
              <a:rPr lang="en"/>
              <a:t>Braccia, Thomas, and Ann Braccia. “Special Needs Educator and IEPs During Covid-19.” 22 Feb. 2021. </a:t>
            </a:r>
            <a:endParaRPr/>
          </a:p>
          <a:p>
            <a:pPr indent="0" lvl="0" marL="0" rtl="0" algn="l">
              <a:spcBef>
                <a:spcPts val="1200"/>
              </a:spcBef>
              <a:spcAft>
                <a:spcPts val="0"/>
              </a:spcAft>
              <a:buNone/>
            </a:pPr>
            <a:r>
              <a:rPr lang="en"/>
              <a:t>Braccia, Thomas, and the Tidwell Family. “Special Needs Education and IEPs During Covid-19.” 24 Feb. 2021. </a:t>
            </a:r>
            <a:endParaRPr/>
          </a:p>
          <a:p>
            <a:pPr indent="0" lvl="0" marL="0" rtl="0" algn="l">
              <a:spcBef>
                <a:spcPts val="1200"/>
              </a:spcBef>
              <a:spcAft>
                <a:spcPts val="0"/>
              </a:spcAft>
              <a:buNone/>
            </a:pPr>
            <a:r>
              <a:rPr lang="en"/>
              <a:t>Braccia, Thomas, and Hayley’s Family “Special Needs Education and IEPs During Covid-19.” 28 Feb. 2021. </a:t>
            </a:r>
            <a:endParaRPr/>
          </a:p>
          <a:p>
            <a:pPr indent="0" lvl="0" marL="0" rtl="0" algn="l">
              <a:spcBef>
                <a:spcPts val="1200"/>
              </a:spcBef>
              <a:spcAft>
                <a:spcPts val="0"/>
              </a:spcAft>
              <a:buNone/>
            </a:pPr>
            <a:r>
              <a:rPr lang="en" u="sng">
                <a:solidFill>
                  <a:schemeClr val="hlink"/>
                </a:solidFill>
                <a:hlinkClick r:id="rId3"/>
              </a:rPr>
              <a:t>https://nces.ed.gov/programs/coe/indicator_cgg.asp</a:t>
            </a:r>
            <a:r>
              <a:rPr lang="en"/>
              <a:t> </a:t>
            </a:r>
            <a:endParaRPr/>
          </a:p>
          <a:p>
            <a:pPr indent="0" lvl="0" marL="0" rtl="0" algn="l">
              <a:spcBef>
                <a:spcPts val="1200"/>
              </a:spcBef>
              <a:spcAft>
                <a:spcPts val="0"/>
              </a:spcAft>
              <a:buNone/>
            </a:pPr>
            <a:r>
              <a:rPr lang="en" u="sng">
                <a:solidFill>
                  <a:schemeClr val="hlink"/>
                </a:solidFill>
                <a:hlinkClick r:id="rId4"/>
              </a:rPr>
              <a:t>https://www.understood.org/en/school-learning/special-education-coronavirus-faqs</a:t>
            </a:r>
            <a:r>
              <a:rPr lang="en"/>
              <a:t> </a:t>
            </a:r>
            <a:endParaRPr/>
          </a:p>
          <a:p>
            <a:pPr indent="0" lvl="0" marL="0" rtl="0" algn="l">
              <a:spcBef>
                <a:spcPts val="1200"/>
              </a:spcBef>
              <a:spcAft>
                <a:spcPts val="0"/>
              </a:spcAft>
              <a:buNone/>
            </a:pPr>
            <a:r>
              <a:rPr lang="en" u="sng">
                <a:solidFill>
                  <a:schemeClr val="hlink"/>
                </a:solidFill>
                <a:hlinkClick r:id="rId5"/>
              </a:rPr>
              <a:t>https://www.education.ne.gov/sped/</a:t>
            </a:r>
            <a:endParaRPr/>
          </a:p>
          <a:p>
            <a:pPr indent="0" lvl="0" marL="0" rtl="0" algn="l">
              <a:spcBef>
                <a:spcPts val="1200"/>
              </a:spcBef>
              <a:spcAft>
                <a:spcPts val="0"/>
              </a:spcAft>
              <a:buNone/>
            </a:pPr>
            <a:r>
              <a:rPr lang="en" u="sng">
                <a:solidFill>
                  <a:schemeClr val="hlink"/>
                </a:solidFill>
                <a:hlinkClick r:id="rId6"/>
              </a:rPr>
              <a:t>https://www2.ed.gov/about/offices/list/ocr/frontpage/faq/rr/policyguidance/Supple%20Fact%20Sheet%203.21.20%20FINAL.pdf</a:t>
            </a:r>
            <a:r>
              <a:rPr lang="en"/>
              <a:t> </a:t>
            </a:r>
            <a:endParaRPr/>
          </a:p>
          <a:p>
            <a:pPr indent="0" lvl="0" marL="0" rtl="0" algn="l">
              <a:spcBef>
                <a:spcPts val="1200"/>
              </a:spcBef>
              <a:spcAft>
                <a:spcPts val="0"/>
              </a:spcAft>
              <a:buNone/>
            </a:pPr>
            <a:r>
              <a:rPr lang="en" u="sng">
                <a:solidFill>
                  <a:schemeClr val="hlink"/>
                </a:solidFill>
                <a:hlinkClick r:id="rId7"/>
              </a:rPr>
              <a:t>https://www.ncsecs.org/news/covid-19-and-students-with-disabilities/</a:t>
            </a:r>
            <a:r>
              <a:rPr lang="en"/>
              <a:t> </a:t>
            </a:r>
            <a:endParaRPr/>
          </a:p>
          <a:p>
            <a:pPr indent="0" lvl="0" marL="0" rtl="0" algn="l">
              <a:spcBef>
                <a:spcPts val="1200"/>
              </a:spcBef>
              <a:spcAft>
                <a:spcPts val="0"/>
              </a:spcAft>
              <a:buNone/>
            </a:pPr>
            <a:r>
              <a:rPr lang="en" u="sng">
                <a:solidFill>
                  <a:schemeClr val="hlink"/>
                </a:solidFill>
                <a:hlinkClick r:id="rId8"/>
              </a:rPr>
              <a:t>https://now.tufts.edu/articles/how-covid-19-has-affected-special-education-students</a:t>
            </a:r>
            <a:endParaRPr/>
          </a:p>
          <a:p>
            <a:pPr indent="0" lvl="0" marL="0" rtl="0" algn="l">
              <a:spcBef>
                <a:spcPts val="1200"/>
              </a:spcBef>
              <a:spcAft>
                <a:spcPts val="0"/>
              </a:spcAft>
              <a:buNone/>
            </a:pPr>
            <a:r>
              <a:rPr lang="en" u="sng">
                <a:solidFill>
                  <a:schemeClr val="hlink"/>
                </a:solidFill>
                <a:hlinkClick r:id="rId9"/>
              </a:rPr>
              <a:t>https://www2.ed.gov/about/offices/list/ocr/504faq.html</a:t>
            </a:r>
            <a:endParaRPr/>
          </a:p>
          <a:p>
            <a:pPr indent="0" lvl="0" marL="0" rtl="0" algn="l">
              <a:spcBef>
                <a:spcPts val="1200"/>
              </a:spcBef>
              <a:spcAft>
                <a:spcPts val="0"/>
              </a:spcAft>
              <a:buNone/>
            </a:pPr>
            <a:r>
              <a:rPr lang="en" u="sng">
                <a:solidFill>
                  <a:schemeClr val="hlink"/>
                </a:solidFill>
                <a:hlinkClick r:id="rId10"/>
              </a:rPr>
              <a:t>https://www2.ed.gov/about/offices/list/ocr/docs/504-resource-guide-201612.pdf</a:t>
            </a:r>
            <a:endParaRPr/>
          </a:p>
          <a:p>
            <a:pPr indent="0" lvl="0" marL="0" rtl="0" algn="l">
              <a:spcBef>
                <a:spcPts val="1200"/>
              </a:spcBef>
              <a:spcAft>
                <a:spcPts val="1200"/>
              </a:spcAft>
              <a:buNone/>
            </a:pPr>
            <a:r>
              <a:rPr lang="en" u="sng">
                <a:solidFill>
                  <a:schemeClr val="hlink"/>
                </a:solidFill>
                <a:hlinkClick r:id="rId11"/>
              </a:rPr>
              <a:t>https://www2.ed.gov/parents/needs/speced/iepguide/index.html</a:t>
            </a:r>
            <a:r>
              <a:rPr lang="en"/>
              <a:t> </a:t>
            </a:r>
            <a:endParaRPr/>
          </a:p>
        </p:txBody>
      </p:sp>
      <p:sp>
        <p:nvSpPr>
          <p:cNvPr id="150" name="Google Shape;150;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 Tom was built to solve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r>
            <a:r>
              <a:rPr lang="en"/>
              <a:t>Build an application prototype with Azure for and with people with disabilities in the context of education. The application should be functional with real or sample data”</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Tom was built for </a:t>
            </a:r>
            <a:r>
              <a:rPr lang="en"/>
              <a:t>students with disabilities by ensuring they have an equal right to an education especially now that the Education System is in a period of large changes due to </a:t>
            </a:r>
            <a:r>
              <a:rPr lang="en"/>
              <a:t>the</a:t>
            </a:r>
            <a:r>
              <a:rPr lang="en"/>
              <a:t> Covid-19 Pandemic making it easier for students to be left behind. In addition it was developed with them as it was not only inspired by students with disabilities and their struggles but I also </a:t>
            </a:r>
            <a:r>
              <a:rPr lang="en"/>
              <a:t>received</a:t>
            </a:r>
            <a:r>
              <a:rPr lang="en"/>
              <a:t> feedback from them and their families.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lang="en"/>
              <a:t>Individualized</a:t>
            </a:r>
            <a:r>
              <a:rPr lang="en"/>
              <a:t> Education Plan(IEP) is a map of the special services a student needs to succeed with their disability.</a:t>
            </a:r>
            <a:endParaRPr/>
          </a:p>
          <a:p>
            <a:pPr indent="0" lvl="0" marL="0" rtl="0" algn="l">
              <a:spcBef>
                <a:spcPts val="1200"/>
              </a:spcBef>
              <a:spcAft>
                <a:spcPts val="0"/>
              </a:spcAft>
              <a:buNone/>
            </a:pPr>
            <a:r>
              <a:rPr lang="en"/>
              <a:t>As of 2018-19 14% of all US students were on an IEP.</a:t>
            </a:r>
            <a:endParaRPr/>
          </a:p>
          <a:p>
            <a:pPr indent="0" lvl="0" marL="0" rtl="0" algn="l">
              <a:spcBef>
                <a:spcPts val="1200"/>
              </a:spcBef>
              <a:spcAft>
                <a:spcPts val="0"/>
              </a:spcAft>
              <a:buNone/>
            </a:pPr>
            <a:r>
              <a:rPr lang="en"/>
              <a:t>So long as schools were still open during the COVID-19 pandemic(including remote learning) they are required to still serve students with IEPs. However, many schools struggled to properly do this.</a:t>
            </a:r>
            <a:endParaRPr/>
          </a:p>
          <a:p>
            <a:pPr indent="0" lvl="0" marL="0" rtl="0" algn="l">
              <a:spcBef>
                <a:spcPts val="1200"/>
              </a:spcBef>
              <a:spcAft>
                <a:spcPts val="1200"/>
              </a:spcAft>
              <a:buNone/>
            </a:pPr>
            <a:r>
              <a:t/>
            </a:r>
            <a:endParaRPr/>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7" name="Google Shape;107;p16"/>
          <p:cNvSpPr txBox="1"/>
          <p:nvPr>
            <p:ph idx="1" type="body"/>
          </p:nvPr>
        </p:nvSpPr>
        <p:spPr>
          <a:xfrm>
            <a:off x="311700" y="1229875"/>
            <a:ext cx="8132400" cy="29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Tom is an Azure Bot that was created in order to assist both students and guardians of students with creating a new IEP and ensuring existing ones are being followed.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Fun Fact: Tom is named after former Iowa Senator Tom Harkin who introduced Individuals with Disabilities Education Act</a:t>
            </a:r>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 and feedback from the community</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Tom was inspired by my mother’s(a special needs educators) increased frustration and concern for her students when schools were not properly following their IEPs at the start of the COVID-19 pandemic leaving students with disabilities left behind. In addition, Tom supports setting up an IEP as my mother also explained the challenges many families go through with setting up an IEP for their child.</a:t>
            </a:r>
            <a:endParaRPr/>
          </a:p>
          <a:p>
            <a:pPr indent="0" lvl="0" marL="0" rtl="0" algn="l">
              <a:spcBef>
                <a:spcPts val="1200"/>
              </a:spcBef>
              <a:spcAft>
                <a:spcPts val="0"/>
              </a:spcAft>
              <a:buNone/>
            </a:pPr>
            <a:r>
              <a:rPr lang="en"/>
              <a:t>My mother also put me in touch with some of her clients and their families to get their feedback while I was working on Tom.</a:t>
            </a:r>
            <a:endParaRPr/>
          </a:p>
          <a:p>
            <a:pPr indent="0" lvl="0" marL="0" rtl="0" algn="l">
              <a:spcBef>
                <a:spcPts val="1200"/>
              </a:spcBef>
              <a:spcAft>
                <a:spcPts val="1200"/>
              </a:spcAft>
              <a:buNone/>
            </a:pPr>
            <a:r>
              <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With:</a:t>
            </a:r>
            <a:endParaRPr/>
          </a:p>
        </p:txBody>
      </p:sp>
      <p:sp>
        <p:nvSpPr>
          <p:cNvPr id="121" name="Google Shape;121;p18"/>
          <p:cNvSpPr txBox="1"/>
          <p:nvPr>
            <p:ph idx="1" type="body"/>
          </p:nvPr>
        </p:nvSpPr>
        <p:spPr>
          <a:xfrm>
            <a:off x="311700" y="1152475"/>
            <a:ext cx="5112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Tom was built with Bot Composer Framework to deploy an Azure Bot. </a:t>
            </a:r>
            <a:endParaRPr/>
          </a:p>
          <a:p>
            <a:pPr indent="0" lvl="0" marL="0" rtl="0" algn="l">
              <a:spcBef>
                <a:spcPts val="1200"/>
              </a:spcBef>
              <a:spcAft>
                <a:spcPts val="0"/>
              </a:spcAft>
              <a:buNone/>
            </a:pPr>
            <a:r>
              <a:rPr lang="en"/>
              <a:t>The bot is </a:t>
            </a:r>
            <a:r>
              <a:rPr lang="en"/>
              <a:t>accessible</a:t>
            </a:r>
            <a:r>
              <a:rPr lang="en"/>
              <a:t> from a Create React App that is hosted with an Azure Web App.</a:t>
            </a:r>
            <a:endParaRPr/>
          </a:p>
          <a:p>
            <a:pPr indent="0" lvl="0" marL="0" rtl="0" algn="l">
              <a:spcBef>
                <a:spcPts val="1200"/>
              </a:spcBef>
              <a:spcAft>
                <a:spcPts val="0"/>
              </a:spcAft>
              <a:buNone/>
            </a:pPr>
            <a:r>
              <a:rPr lang="en"/>
              <a:t>Tom utilizes Application Insights for improving development.</a:t>
            </a:r>
            <a:endParaRPr/>
          </a:p>
          <a:p>
            <a:pPr indent="0" lvl="0" marL="0" rtl="0" algn="l">
              <a:spcBef>
                <a:spcPts val="1200"/>
              </a:spcBef>
              <a:spcAft>
                <a:spcPts val="1200"/>
              </a:spcAft>
              <a:buNone/>
            </a:pPr>
            <a:r>
              <a:rPr lang="en"/>
              <a:t>Tom utilizes Language Understanding(LUIS) for understanding the user and responding to them correctly.</a:t>
            </a:r>
            <a:endParaRPr/>
          </a:p>
        </p:txBody>
      </p:sp>
      <p:pic>
        <p:nvPicPr>
          <p:cNvPr id="122" name="Google Shape;122;p18"/>
          <p:cNvPicPr preferRelativeResize="0"/>
          <p:nvPr/>
        </p:nvPicPr>
        <p:blipFill rotWithShape="1">
          <a:blip r:embed="rId3">
            <a:alphaModFix/>
          </a:blip>
          <a:srcRect b="0" l="2176" r="5979" t="5231"/>
          <a:stretch/>
        </p:blipFill>
        <p:spPr>
          <a:xfrm>
            <a:off x="5893950" y="710475"/>
            <a:ext cx="3250050" cy="3156275"/>
          </a:xfrm>
          <a:prstGeom prst="rect">
            <a:avLst/>
          </a:prstGeom>
          <a:noFill/>
          <a:ln>
            <a:noFill/>
          </a:ln>
        </p:spPr>
      </p:pic>
      <p:sp>
        <p:nvSpPr>
          <p:cNvPr id="123" name="Google Shape;123;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0" y="410000"/>
            <a:ext cx="9144000" cy="349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000"/>
              <a:t>Demo</a:t>
            </a:r>
            <a:endParaRPr sz="7000"/>
          </a:p>
        </p:txBody>
      </p:sp>
      <p:sp>
        <p:nvSpPr>
          <p:cNvPr id="129" name="Google Shape;12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5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 while building Tom</a:t>
            </a:r>
            <a:endParaRPr/>
          </a:p>
        </p:txBody>
      </p:sp>
      <p:sp>
        <p:nvSpPr>
          <p:cNvPr id="135" name="Google Shape;135;p20"/>
          <p:cNvSpPr txBox="1"/>
          <p:nvPr>
            <p:ph idx="1" type="body"/>
          </p:nvPr>
        </p:nvSpPr>
        <p:spPr>
          <a:xfrm>
            <a:off x="311700" y="1229875"/>
            <a:ext cx="7940100" cy="2781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Finding time to work on Tom between being a </a:t>
            </a:r>
            <a:r>
              <a:rPr lang="en"/>
              <a:t>full-time student, part-time </a:t>
            </a:r>
            <a:r>
              <a:rPr lang="en"/>
              <a:t>intern, and heavily involved in the university as midterms approached.</a:t>
            </a:r>
            <a:endParaRPr/>
          </a:p>
          <a:p>
            <a:pPr indent="-334327" lvl="0" marL="457200" rtl="0" algn="l">
              <a:spcBef>
                <a:spcPts val="0"/>
              </a:spcBef>
              <a:spcAft>
                <a:spcPts val="0"/>
              </a:spcAft>
              <a:buSzPct val="100000"/>
              <a:buChar char="●"/>
            </a:pPr>
            <a:r>
              <a:rPr lang="en"/>
              <a:t>Deploying Tom to Azure was challenging due to account restraints and numerous missing features in Bot Composer Framework requiring me to pull down contributors branches.</a:t>
            </a:r>
            <a:endParaRPr/>
          </a:p>
          <a:p>
            <a:pPr indent="-334327" lvl="0" marL="457200" rtl="0" algn="l">
              <a:spcBef>
                <a:spcPts val="0"/>
              </a:spcBef>
              <a:spcAft>
                <a:spcPts val="0"/>
              </a:spcAft>
              <a:buSzPct val="100000"/>
              <a:buChar char="●"/>
            </a:pPr>
            <a:r>
              <a:rPr lang="en"/>
              <a:t>An avoidable challenge was I </a:t>
            </a:r>
            <a:r>
              <a:rPr lang="en"/>
              <a:t>reinvented the wheel when building the url cleansing for the generating the emails for the user in JS versus using a package.</a:t>
            </a:r>
            <a:endParaRPr/>
          </a:p>
          <a:p>
            <a:pPr indent="-334327" lvl="0" marL="457200" rtl="0" algn="l">
              <a:spcBef>
                <a:spcPts val="0"/>
              </a:spcBef>
              <a:spcAft>
                <a:spcPts val="0"/>
              </a:spcAft>
              <a:buSzPct val="100000"/>
              <a:buChar char="●"/>
            </a:pPr>
            <a:r>
              <a:rPr lang="en"/>
              <a:t>Following an iterative approach(in order to incorporate feedback from my mother’s clients) with a limited timeline</a:t>
            </a:r>
            <a:endParaRPr/>
          </a:p>
        </p:txBody>
      </p:sp>
      <p:sp>
        <p:nvSpPr>
          <p:cNvPr id="136" name="Google Shape;136;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next for Tom</a:t>
            </a:r>
            <a:endParaRPr/>
          </a:p>
        </p:txBody>
      </p:sp>
      <p:sp>
        <p:nvSpPr>
          <p:cNvPr id="142" name="Google Shape;142;p21"/>
          <p:cNvSpPr txBox="1"/>
          <p:nvPr>
            <p:ph idx="1" type="body"/>
          </p:nvPr>
        </p:nvSpPr>
        <p:spPr>
          <a:xfrm>
            <a:off x="311700" y="1229875"/>
            <a:ext cx="8243400" cy="309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Add chat bot features for correcting things such as somebody’s name or email(this was not added solely based on time constraints).</a:t>
            </a:r>
            <a:endParaRPr/>
          </a:p>
          <a:p>
            <a:pPr indent="0" lvl="0" marL="0" rtl="0" algn="l">
              <a:spcBef>
                <a:spcPts val="1200"/>
              </a:spcBef>
              <a:spcAft>
                <a:spcPts val="0"/>
              </a:spcAft>
              <a:buNone/>
            </a:pPr>
            <a:r>
              <a:rPr lang="en"/>
              <a:t>Add more questions for the user to generate a better email:</a:t>
            </a:r>
            <a:endParaRPr/>
          </a:p>
          <a:p>
            <a:pPr indent="-342900" lvl="0" marL="457200" rtl="0" algn="l">
              <a:spcBef>
                <a:spcPts val="1200"/>
              </a:spcBef>
              <a:spcAft>
                <a:spcPts val="0"/>
              </a:spcAft>
              <a:buSzPts val="1800"/>
              <a:buChar char="●"/>
            </a:pPr>
            <a:r>
              <a:rPr lang="en"/>
              <a:t>Why the students needs or has an IEP, pronouns of the student, name of the school, name of the teacher if they are reaching out to a different faculty member.</a:t>
            </a:r>
            <a:endParaRPr/>
          </a:p>
          <a:p>
            <a:pPr indent="0" lvl="0" marL="0" rtl="0" algn="l">
              <a:spcBef>
                <a:spcPts val="1200"/>
              </a:spcBef>
              <a:spcAft>
                <a:spcPts val="1200"/>
              </a:spcAft>
              <a:buNone/>
            </a:pPr>
            <a:r>
              <a:rPr lang="en"/>
              <a:t>Add a connection to a list of Education Advocates and Attorneys to </a:t>
            </a:r>
            <a:r>
              <a:rPr lang="en"/>
              <a:t>recommend</a:t>
            </a:r>
            <a:r>
              <a:rPr lang="en"/>
              <a:t> ones that are close to the user if needed.</a:t>
            </a:r>
            <a:endParaRPr/>
          </a:p>
        </p:txBody>
      </p:sp>
      <p:sp>
        <p:nvSpPr>
          <p:cNvPr id="143" name="Google Shape;143;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