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74" r:id="rId5"/>
    <p:sldId id="276" r:id="rId6"/>
    <p:sldId id="259" r:id="rId7"/>
    <p:sldId id="277" r:id="rId8"/>
    <p:sldId id="260" r:id="rId9"/>
    <p:sldId id="262" r:id="rId10"/>
    <p:sldId id="261" r:id="rId11"/>
    <p:sldId id="263" r:id="rId12"/>
    <p:sldId id="264" r:id="rId13"/>
    <p:sldId id="268" r:id="rId14"/>
    <p:sldId id="271" r:id="rId15"/>
    <p:sldId id="272" r:id="rId16"/>
    <p:sldId id="265" r:id="rId17"/>
    <p:sldId id="273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5"/>
    <p:restoredTop sz="94723"/>
  </p:normalViewPr>
  <p:slideViewPr>
    <p:cSldViewPr snapToGrid="0" snapToObjects="1">
      <p:cViewPr varScale="1">
        <p:scale>
          <a:sx n="115" d="100"/>
          <a:sy n="115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18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19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environment-atla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98D1-D830-3041-BD39-03DB6E72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Correlations between poverty, food environment and diabetes in the United States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6D9E1-B35A-5F4A-8C64-9C5E5CE5F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Shuangshuang Liu</a:t>
            </a:r>
          </a:p>
          <a:p>
            <a:r>
              <a:rPr lang="en-US" dirty="0"/>
              <a:t>January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7C82-8E6F-A047-B83A-F5785C8C8FCF}"/>
              </a:ext>
            </a:extLst>
          </p:cNvPr>
          <p:cNvSpPr txBox="1"/>
          <p:nvPr/>
        </p:nvSpPr>
        <p:spPr>
          <a:xfrm>
            <a:off x="2589213" y="718468"/>
            <a:ext cx="4051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/>
              <a:t>Springboard Data Science Capstone Project</a:t>
            </a: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3875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A4B62-4816-E542-99C2-BBB71D8E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29" y="3554437"/>
            <a:ext cx="9365631" cy="28052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69D87-9A6B-D340-8C31-A50F348B86FE}"/>
              </a:ext>
            </a:extLst>
          </p:cNvPr>
          <p:cNvSpPr txBox="1"/>
          <p:nvPr/>
        </p:nvSpPr>
        <p:spPr>
          <a:xfrm>
            <a:off x="1639229" y="624469"/>
            <a:ext cx="824616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Decision Tree results: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The most important feature (root node) is ‘</a:t>
            </a:r>
            <a:r>
              <a:rPr lang="en-US" sz="1600" b="1" dirty="0"/>
              <a:t>restaurant expenditures per capita</a:t>
            </a:r>
            <a:r>
              <a:rPr lang="en-US" sz="1600" dirty="0"/>
              <a:t>’ </a:t>
            </a:r>
          </a:p>
          <a:p>
            <a:r>
              <a:rPr lang="en-US" sz="1600" dirty="0"/>
              <a:t>(PC_FSRSALES12).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split:</a:t>
            </a:r>
          </a:p>
          <a:p>
            <a:r>
              <a:rPr lang="en-US" sz="1600" dirty="0"/>
              <a:t> 	Price of low-fat milk/price of sodas (MILK_SODA_PRICE10)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split: </a:t>
            </a:r>
          </a:p>
          <a:p>
            <a:pPr lvl="1"/>
            <a:r>
              <a:rPr lang="en-US" sz="1600" dirty="0"/>
              <a:t> Poverty rate (POVRATE15)</a:t>
            </a:r>
          </a:p>
          <a:p>
            <a:pPr lvl="1"/>
            <a:r>
              <a:rPr lang="en-US" sz="1600" dirty="0"/>
              <a:t> Specialized food stores/1,000 pop (SPECSPTH)</a:t>
            </a:r>
          </a:p>
          <a:p>
            <a:pPr lvl="1"/>
            <a:r>
              <a:rPr lang="en-US" sz="1600" dirty="0"/>
              <a:t> Food insecurity, three year average (FOODINSEC)</a:t>
            </a:r>
          </a:p>
          <a:p>
            <a:pPr lvl="1"/>
            <a:r>
              <a:rPr lang="en-US" sz="1600" dirty="0"/>
              <a:t> Recreation &amp; fitness facilities/1,000 pop (RECFACPTH14)</a:t>
            </a:r>
          </a:p>
          <a:p>
            <a:pPr lvl="1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90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C95CF-4412-0044-864D-74EA44C8A8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73" y="1866337"/>
            <a:ext cx="7123659" cy="3798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704BC-7C5E-AD49-984A-0102E1A42AA1}"/>
              </a:ext>
            </a:extLst>
          </p:cNvPr>
          <p:cNvSpPr txBox="1"/>
          <p:nvPr/>
        </p:nvSpPr>
        <p:spPr>
          <a:xfrm>
            <a:off x="2497873" y="780585"/>
            <a:ext cx="684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model results: ranking of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96574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E28FA-2FAB-D445-BD26-67E0A1F0CB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63" y="367724"/>
            <a:ext cx="5943600" cy="3039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6AAF9-D57D-5144-90A9-7313BBCD4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63" y="3653185"/>
            <a:ext cx="5943600" cy="30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A1EBC-8A84-774A-ACCE-F46DC22646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31" y="229501"/>
            <a:ext cx="5943600" cy="3039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274A2A-7775-5B44-9822-ACC629C362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31" y="3578757"/>
            <a:ext cx="5943600" cy="30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AB2F18-5DA4-1D4E-A4EB-F23FB937C9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31" y="1290720"/>
            <a:ext cx="8348330" cy="37182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75EFB6-1495-0248-82F8-79866AA20F57}"/>
              </a:ext>
            </a:extLst>
          </p:cNvPr>
          <p:cNvSpPr/>
          <p:nvPr/>
        </p:nvSpPr>
        <p:spPr>
          <a:xfrm>
            <a:off x="1860352" y="5104756"/>
            <a:ext cx="846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Correlations between the top three features and adult diabetes rate (state averages), based on random forest model.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2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FF9E02-69EC-2F4E-B32C-2731E7E0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36715"/>
              </p:ext>
            </p:extLst>
          </p:nvPr>
        </p:nvGraphicFramePr>
        <p:xfrm>
          <a:off x="1876433" y="2394639"/>
          <a:ext cx="8729155" cy="3098503"/>
        </p:xfrm>
        <a:graphic>
          <a:graphicData uri="http://schemas.openxmlformats.org/drawingml/2006/table">
            <a:tbl>
              <a:tblPr firstRow="1" firstCol="1" bandRow="1"/>
              <a:tblGrid>
                <a:gridCol w="3059041">
                  <a:extLst>
                    <a:ext uri="{9D8B030D-6E8A-4147-A177-3AD203B41FA5}">
                      <a16:colId xmlns:a16="http://schemas.microsoft.com/office/drawing/2014/main" val="2798300272"/>
                    </a:ext>
                  </a:extLst>
                </a:gridCol>
                <a:gridCol w="1240152">
                  <a:extLst>
                    <a:ext uri="{9D8B030D-6E8A-4147-A177-3AD203B41FA5}">
                      <a16:colId xmlns:a16="http://schemas.microsoft.com/office/drawing/2014/main" val="1214896659"/>
                    </a:ext>
                  </a:extLst>
                </a:gridCol>
                <a:gridCol w="920468">
                  <a:extLst>
                    <a:ext uri="{9D8B030D-6E8A-4147-A177-3AD203B41FA5}">
                      <a16:colId xmlns:a16="http://schemas.microsoft.com/office/drawing/2014/main" val="2878601248"/>
                    </a:ext>
                  </a:extLst>
                </a:gridCol>
                <a:gridCol w="202422">
                  <a:extLst>
                    <a:ext uri="{9D8B030D-6E8A-4147-A177-3AD203B41FA5}">
                      <a16:colId xmlns:a16="http://schemas.microsoft.com/office/drawing/2014/main" val="2071697497"/>
                    </a:ext>
                  </a:extLst>
                </a:gridCol>
                <a:gridCol w="1157475">
                  <a:extLst>
                    <a:ext uri="{9D8B030D-6E8A-4147-A177-3AD203B41FA5}">
                      <a16:colId xmlns:a16="http://schemas.microsoft.com/office/drawing/2014/main" val="2606597558"/>
                    </a:ext>
                  </a:extLst>
                </a:gridCol>
                <a:gridCol w="992122">
                  <a:extLst>
                    <a:ext uri="{9D8B030D-6E8A-4147-A177-3AD203B41FA5}">
                      <a16:colId xmlns:a16="http://schemas.microsoft.com/office/drawing/2014/main" val="3219573613"/>
                    </a:ext>
                  </a:extLst>
                </a:gridCol>
                <a:gridCol w="1157475">
                  <a:extLst>
                    <a:ext uri="{9D8B030D-6E8A-4147-A177-3AD203B41FA5}">
                      <a16:colId xmlns:a16="http://schemas.microsoft.com/office/drawing/2014/main" val="2901044750"/>
                    </a:ext>
                  </a:extLst>
                </a:gridCol>
              </a:tblGrid>
              <a:tr h="11267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Feature 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counties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Metro counties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Non-Metro counties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Non-persistent poverty counties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Persistent poverty counties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239446"/>
                  </a:ext>
                </a:extLst>
              </a:tr>
              <a:tr h="28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SNAP participants (% pop)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269152"/>
                  </a:ext>
                </a:extLst>
              </a:tr>
              <a:tr h="28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Poverty rate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886627"/>
                  </a:ext>
                </a:extLst>
              </a:tr>
              <a:tr h="28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Expenditures per capita, restaurants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765021"/>
                  </a:ext>
                </a:extLst>
              </a:tr>
              <a:tr h="28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Convenience stores/1000 pop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84361"/>
                  </a:ext>
                </a:extLst>
              </a:tr>
              <a:tr h="28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Price of low-fat milk/price of sodas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46766"/>
                  </a:ext>
                </a:extLst>
              </a:tr>
              <a:tr h="563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Household food insecurity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(%, three-year average)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122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FB794D8-D062-EB44-98D1-2C1B4FE37925}"/>
              </a:ext>
            </a:extLst>
          </p:cNvPr>
          <p:cNvSpPr/>
          <p:nvPr/>
        </p:nvSpPr>
        <p:spPr>
          <a:xfrm>
            <a:off x="1747371" y="1869156"/>
            <a:ext cx="95303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Rankings of top features by random forest model when considering all counties, urbanity or poverty level.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8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B3A-0D2D-5848-BAA2-226B941B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11" y="691017"/>
            <a:ext cx="8911687" cy="1280890"/>
          </a:xfrm>
        </p:spPr>
        <p:txBody>
          <a:bodyPr>
            <a:normAutofit fontScale="90000"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3.3 The landscape of food environment across the United States</a:t>
            </a:r>
            <a:b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i="1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PCA results</a:t>
            </a:r>
            <a:b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For the group of 15 shortlist features, the first four PCs explained 51% of variance. </a:t>
            </a:r>
            <a:b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For the ‘Local’ group, first three PCs explained 51% variance; for the ‘Restaurants’ and ‘Stores’ groups, the first two PCs explained 61% and 66% variances, respectively. </a:t>
            </a:r>
            <a:b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2942D-60BB-3A4B-8AA0-370182EF08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89" y="2721473"/>
            <a:ext cx="4594225" cy="3445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D15956-E160-F342-A600-203ACDD8B6DF}"/>
              </a:ext>
            </a:extLst>
          </p:cNvPr>
          <p:cNvSpPr/>
          <p:nvPr/>
        </p:nvSpPr>
        <p:spPr>
          <a:xfrm>
            <a:off x="3237568" y="6166983"/>
            <a:ext cx="795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Correlations between PC1 of 15 shortlist features and adult diabetes rate.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58E6F-368C-1C42-AF3A-17E3C97FC5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06" y="1818529"/>
            <a:ext cx="3379015" cy="2396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526F00-BFD5-C449-BB30-1BC0909C78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21" y="1818529"/>
            <a:ext cx="3342516" cy="2396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A7614-A520-1F47-B9F8-6A39F0CFEF7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06" y="4215161"/>
            <a:ext cx="3379015" cy="2379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252C4-AD8D-F149-B38F-CA724C8E799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21" y="4215161"/>
            <a:ext cx="3342516" cy="237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30AD5-358F-7747-915C-6FE0BD11E995}"/>
              </a:ext>
            </a:extLst>
          </p:cNvPr>
          <p:cNvSpPr txBox="1"/>
          <p:nvPr/>
        </p:nvSpPr>
        <p:spPr>
          <a:xfrm>
            <a:off x="1683834" y="689120"/>
            <a:ext cx="1033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3.3 (Cont.)</a:t>
            </a:r>
          </a:p>
          <a:p>
            <a:r>
              <a:rPr lang="en-US" i="1" dirty="0"/>
              <a:t>K-means clustering results (with k=3, on data of the first two PC components from PCA on the 15 shortlist features, and groups ‘Local’, ‘Restaurants’, and ‘Stores’).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A8A57-E06A-874A-B6AB-AF582B30CA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3" y="444308"/>
            <a:ext cx="4917169" cy="2958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1481B-A467-8547-B48B-BCF2B5D91A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28" y="444308"/>
            <a:ext cx="5155989" cy="2958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2D7581-D7C8-8841-9F48-4C3A4EDCB8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3" y="3402418"/>
            <a:ext cx="4917170" cy="3072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7048F-F6EA-0D44-AE9A-982536E000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28" y="3402418"/>
            <a:ext cx="5155989" cy="30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1F9-271E-FF46-B5A5-53D9EFD9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39" y="679866"/>
            <a:ext cx="8911687" cy="1280890"/>
          </a:xfrm>
        </p:spPr>
        <p:txBody>
          <a:bodyPr/>
          <a:lstStyle/>
          <a:p>
            <a:r>
              <a:rPr lang="en-US" dirty="0"/>
              <a:t>4.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0115-EEA3-4E45-8485-CF130F4D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439" y="1583473"/>
            <a:ext cx="9776173" cy="4995747"/>
          </a:xfrm>
        </p:spPr>
        <p:txBody>
          <a:bodyPr>
            <a:normAutofit/>
          </a:bodyPr>
          <a:lstStyle/>
          <a:p>
            <a:r>
              <a:rPr lang="en-US" dirty="0"/>
              <a:t>Features related to </a:t>
            </a:r>
            <a:r>
              <a:rPr lang="en-US" b="1" dirty="0"/>
              <a:t>economic status </a:t>
            </a:r>
            <a:r>
              <a:rPr lang="en-US" dirty="0"/>
              <a:t>generally played the most important role in predicting diabetes rate. The top ranked features included </a:t>
            </a:r>
            <a:r>
              <a:rPr lang="en-US" b="1" dirty="0"/>
              <a:t>SNAP participants</a:t>
            </a:r>
            <a:r>
              <a:rPr lang="en-US" dirty="0"/>
              <a:t>, </a:t>
            </a:r>
            <a:r>
              <a:rPr lang="en-US" b="1" dirty="0"/>
              <a:t>poverty rate </a:t>
            </a:r>
            <a:r>
              <a:rPr lang="en-US" dirty="0"/>
              <a:t>and </a:t>
            </a:r>
            <a:r>
              <a:rPr lang="en-US" b="1" dirty="0"/>
              <a:t>expenditures at restaurants.</a:t>
            </a:r>
          </a:p>
          <a:p>
            <a:endParaRPr lang="en-US" b="1" dirty="0"/>
          </a:p>
          <a:p>
            <a:r>
              <a:rPr lang="en-US" dirty="0"/>
              <a:t>Among persistent-poverty counties, the expenditures at restaurants became the most predictive feature.</a:t>
            </a:r>
          </a:p>
          <a:p>
            <a:endParaRPr lang="en-US" dirty="0"/>
          </a:p>
          <a:p>
            <a:r>
              <a:rPr lang="en-US" dirty="0"/>
              <a:t>PCA on 15 diabetes-predicting features revealed three major clusters of U.S. counties: the </a:t>
            </a:r>
            <a:r>
              <a:rPr lang="en-US" b="1" dirty="0"/>
              <a:t>central south and southeast </a:t>
            </a:r>
            <a:r>
              <a:rPr lang="en-US" dirty="0"/>
              <a:t>(higher poverty and diabetes rate), </a:t>
            </a:r>
            <a:r>
              <a:rPr lang="en-US" b="1" dirty="0"/>
              <a:t>west and east coast and the great lakes area </a:t>
            </a:r>
            <a:r>
              <a:rPr lang="en-US" dirty="0"/>
              <a:t>(lower poverty rate and diabetes rate), and the rest counties.</a:t>
            </a:r>
          </a:p>
          <a:p>
            <a:endParaRPr lang="en-US" dirty="0"/>
          </a:p>
          <a:p>
            <a:r>
              <a:rPr lang="en-US" dirty="0"/>
              <a:t>Counties at central south and southeast are high-risk areas and should be allocating more resources to improve the prevention and treatment of diabetes. </a:t>
            </a:r>
          </a:p>
        </p:txBody>
      </p:sp>
    </p:spTree>
    <p:extLst>
      <p:ext uri="{BB962C8B-B14F-4D97-AF65-F5344CB8AC3E}">
        <p14:creationId xmlns:p14="http://schemas.microsoft.com/office/powerpoint/2010/main" val="86797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0728-E9C2-CC49-AF13-AD2E2592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86" y="611639"/>
            <a:ext cx="8911687" cy="1280890"/>
          </a:xfrm>
        </p:spPr>
        <p:txBody>
          <a:bodyPr/>
          <a:lstStyle/>
          <a:p>
            <a:r>
              <a:rPr lang="en-US" dirty="0"/>
              <a:t>1. 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2F0CB-EFAF-174C-B4E2-4E449F59EE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98" y="3013824"/>
            <a:ext cx="5577896" cy="32979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8346D7-4E44-F54B-AF8F-FE3AC815F26E}"/>
              </a:ext>
            </a:extLst>
          </p:cNvPr>
          <p:cNvSpPr/>
          <p:nvPr/>
        </p:nvSpPr>
        <p:spPr>
          <a:xfrm>
            <a:off x="2886852" y="6311759"/>
            <a:ext cx="75431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Food Environment Atlas (</a:t>
            </a:r>
            <a:r>
              <a:rPr lang="en-US" sz="13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sz="135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www.ers.usda.gov</a:t>
            </a:r>
            <a:r>
              <a:rPr lang="en-US" sz="13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/data-products/food-environment-atlas/</a:t>
            </a:r>
            <a:r>
              <a:rPr lang="en-US" sz="135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2EAA0-CFD6-FB45-A311-B679ECDD2D38}"/>
              </a:ext>
            </a:extLst>
          </p:cNvPr>
          <p:cNvSpPr txBox="1"/>
          <p:nvPr/>
        </p:nvSpPr>
        <p:spPr>
          <a:xfrm>
            <a:off x="1911041" y="1392392"/>
            <a:ext cx="91621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Globally, by 2014 there are 422 million people with diabetes, up from 108 million in 1980;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United States, more than 30 million people (all ages, 2015) have diabetes;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last 20 years the number of adults diagnosed with diabetes has more than doubled as the American population has aged and become more overweight or obese.</a:t>
            </a:r>
          </a:p>
          <a:p>
            <a:pPr algn="r"/>
            <a:r>
              <a:rPr lang="en-US" sz="1200" dirty="0"/>
              <a:t>	(Diabetes quick facts, Centers for Disease Control and Prevention)</a:t>
            </a:r>
          </a:p>
        </p:txBody>
      </p:sp>
    </p:spTree>
    <p:extLst>
      <p:ext uri="{BB962C8B-B14F-4D97-AF65-F5344CB8AC3E}">
        <p14:creationId xmlns:p14="http://schemas.microsoft.com/office/powerpoint/2010/main" val="74143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0B2D1-80EA-4644-869B-59C3B6832A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73" y="3256156"/>
            <a:ext cx="6222381" cy="293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2BAC2-0DB5-CD47-ADBD-9C2D0115097C}"/>
              </a:ext>
            </a:extLst>
          </p:cNvPr>
          <p:cNvSpPr txBox="1"/>
          <p:nvPr/>
        </p:nvSpPr>
        <p:spPr>
          <a:xfrm>
            <a:off x="1806499" y="546411"/>
            <a:ext cx="86310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Measures to prevent or delay the onset of type 2 diabetes include healthy diet, regular physical activity, maintaining a normal body weight and avoiding tobacco use (International Diabetes Federation).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hypothesized that </a:t>
            </a:r>
            <a:r>
              <a:rPr lang="en-US" sz="1600" b="1" dirty="0"/>
              <a:t>poverty level </a:t>
            </a:r>
            <a:r>
              <a:rPr lang="en-US" sz="1600" dirty="0"/>
              <a:t>and </a:t>
            </a:r>
            <a:r>
              <a:rPr lang="en-US" sz="1600" b="1" dirty="0"/>
              <a:t>local food culture/environment</a:t>
            </a:r>
            <a:r>
              <a:rPr lang="en-US" sz="1600" dirty="0"/>
              <a:t>, as measured by factors such as access to grocery stores, among other possible factors, may contribute to </a:t>
            </a:r>
            <a:r>
              <a:rPr lang="en-US" sz="1600" b="1" dirty="0"/>
              <a:t>unhealthy life style </a:t>
            </a:r>
            <a:r>
              <a:rPr lang="en-US" sz="1600" dirty="0"/>
              <a:t>and thus be associated with diabetes prevalence. The hypothesis can be summarized in the following diagram.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24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A3E3C1-30CD-3441-9BB9-E5F9C4B99645}"/>
              </a:ext>
            </a:extLst>
          </p:cNvPr>
          <p:cNvSpPr/>
          <p:nvPr/>
        </p:nvSpPr>
        <p:spPr>
          <a:xfrm>
            <a:off x="1773043" y="861075"/>
            <a:ext cx="79173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Specific questions addressed:</a:t>
            </a:r>
          </a:p>
          <a:p>
            <a:pPr algn="just"/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just">
              <a:buAutoNum type="arabicParenR"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Are there significant differences in adult diabetes rate between metro and non-metro counties (i.e., urbanity, which is related to access to different types of stores), as well as poverty-persistent and non-poverty counties?</a:t>
            </a:r>
          </a:p>
          <a:p>
            <a:pPr marL="342900" indent="-342900" algn="just">
              <a:buAutoNum type="arabicParenR"/>
            </a:pPr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2)  What are the most important features that may contribute to diabetes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    rate? Among those features which ones are more significantly correlated 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    with diabetes rate, indicators of poverty level or food environment?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3)  Are there any patterns of food environment across U.S. counties?</a:t>
            </a:r>
          </a:p>
        </p:txBody>
      </p:sp>
    </p:spTree>
    <p:extLst>
      <p:ext uri="{BB962C8B-B14F-4D97-AF65-F5344CB8AC3E}">
        <p14:creationId xmlns:p14="http://schemas.microsoft.com/office/powerpoint/2010/main" val="26201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B04C-05F9-E34E-B12D-87F77289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11" y="534901"/>
            <a:ext cx="8911687" cy="1280890"/>
          </a:xfrm>
        </p:spPr>
        <p:txBody>
          <a:bodyPr/>
          <a:lstStyle/>
          <a:p>
            <a:r>
              <a:rPr lang="en-US" dirty="0"/>
              <a:t>2.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C758-8B61-A847-A7B5-B323A261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198" y="1393902"/>
            <a:ext cx="8915400" cy="522992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"Food Environment Atlas" database will be used for analysis: (</a:t>
            </a:r>
            <a:r>
              <a:rPr lang="en-US" sz="2100" u="sng" dirty="0">
                <a:solidFill>
                  <a:srgbClr val="0088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https://www.ers.usda.gov/data-products/food-environment-atlas/</a:t>
            </a:r>
            <a:r>
              <a:rPr lang="en-US" sz="21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1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Statistical Analysis and Modeling</a:t>
            </a:r>
          </a:p>
          <a:p>
            <a:pPr algn="just">
              <a:buAutoNum type="arabicParenR"/>
            </a:pPr>
            <a:r>
              <a:rPr 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comparisons evaluating the effects of urbanity and poverty</a:t>
            </a:r>
          </a:p>
          <a:p>
            <a:pPr algn="just">
              <a:buAutoNum type="arabicParenR"/>
            </a:pPr>
            <a:endParaRPr lang="en-US" sz="2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just">
              <a:buFont typeface="Wingdings 3" charset="2"/>
              <a:buAutoNum type="arabicParenR"/>
            </a:pPr>
            <a:r>
              <a:rPr 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Predicting diabetes with food environment features (supervised learning) 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Multiple Linear Regression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Decision Trees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Forest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XGBoost</a:t>
            </a:r>
            <a:endParaRPr lang="en-US" sz="19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Bef>
                <a:spcPts val="200"/>
              </a:spcBef>
              <a:buAutoNum type="arabicParenR" startAt="3"/>
            </a:pPr>
            <a:r>
              <a:rPr lang="en-US" sz="21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Finding patterns of food-economic environment among counties (unsupervised learning)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Principal component analysis (PCA) 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K-means clustering</a:t>
            </a:r>
          </a:p>
          <a:p>
            <a:pPr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2FBE60-3998-4F4A-9A31-D04E8A61C8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5" y="1279267"/>
            <a:ext cx="6590370" cy="4268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CE82D4-E419-AB4E-A180-D91B6F64B447}"/>
              </a:ext>
            </a:extLst>
          </p:cNvPr>
          <p:cNvSpPr/>
          <p:nvPr/>
        </p:nvSpPr>
        <p:spPr>
          <a:xfrm>
            <a:off x="2492145" y="5740333"/>
            <a:ext cx="75662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Simple linear regression correlation coefficients between 28 Selected features against adult diabetes rates in 2013 based on state average values (p&lt; 0.05, unadjusted for multiple testing). When data of a feature for multiple years are available, only the most recent year is considered.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882D8-E9A4-504F-824B-496D5DAE4FE5}"/>
              </a:ext>
            </a:extLst>
          </p:cNvPr>
          <p:cNvSpPr txBox="1"/>
          <p:nvPr/>
        </p:nvSpPr>
        <p:spPr>
          <a:xfrm>
            <a:off x="2492145" y="717240"/>
            <a:ext cx="576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selection: 28 initial features were selected</a:t>
            </a:r>
          </a:p>
        </p:txBody>
      </p:sp>
    </p:spTree>
    <p:extLst>
      <p:ext uri="{BB962C8B-B14F-4D97-AF65-F5344CB8AC3E}">
        <p14:creationId xmlns:p14="http://schemas.microsoft.com/office/powerpoint/2010/main" val="1318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C26F4-84B1-B148-91C2-03F666C82C5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" t="10719" r="9836" b="6558"/>
          <a:stretch/>
        </p:blipFill>
        <p:spPr bwMode="auto">
          <a:xfrm>
            <a:off x="2746917" y="1625399"/>
            <a:ext cx="5586761" cy="4438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3EB9C0-50B6-E444-AF0B-05AE546B7856}"/>
              </a:ext>
            </a:extLst>
          </p:cNvPr>
          <p:cNvSpPr/>
          <p:nvPr/>
        </p:nvSpPr>
        <p:spPr>
          <a:xfrm>
            <a:off x="2646556" y="6250478"/>
            <a:ext cx="69880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Correlation matrix among the 15 selected features from the food environment atlas.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5898-1D87-494E-BA86-0B7B5F6B093E}"/>
              </a:ext>
            </a:extLst>
          </p:cNvPr>
          <p:cNvSpPr txBox="1"/>
          <p:nvPr/>
        </p:nvSpPr>
        <p:spPr>
          <a:xfrm>
            <a:off x="2746917" y="792175"/>
            <a:ext cx="783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highly correlated features, 15 final features were selected for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250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963-2313-8647-BCE0-EB40D04A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99" y="657344"/>
            <a:ext cx="8911687" cy="1280890"/>
          </a:xfrm>
        </p:spPr>
        <p:txBody>
          <a:bodyPr/>
          <a:lstStyle/>
          <a:p>
            <a:r>
              <a:rPr lang="en-US" dirty="0"/>
              <a:t>3.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67D86-5494-3C46-94B0-1C8A201DB2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45" y="2400003"/>
            <a:ext cx="5486400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5444C2-A2F0-AA49-B312-140A804332D1}"/>
              </a:ext>
            </a:extLst>
          </p:cNvPr>
          <p:cNvSpPr/>
          <p:nvPr/>
        </p:nvSpPr>
        <p:spPr>
          <a:xfrm>
            <a:off x="1912699" y="1291903"/>
            <a:ext cx="8469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 Both urbanity and poverty had significant effects on adult diabetes rates among the counties (p&lt;0.05 for both cases).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1376ED-450F-3B43-A85A-CA84ABF0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868"/>
              </p:ext>
            </p:extLst>
          </p:nvPr>
        </p:nvGraphicFramePr>
        <p:xfrm>
          <a:off x="1968373" y="2198954"/>
          <a:ext cx="8744578" cy="2205370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2914236">
                  <a:extLst>
                    <a:ext uri="{9D8B030D-6E8A-4147-A177-3AD203B41FA5}">
                      <a16:colId xmlns:a16="http://schemas.microsoft.com/office/drawing/2014/main" val="3363422692"/>
                    </a:ext>
                  </a:extLst>
                </a:gridCol>
                <a:gridCol w="2915171">
                  <a:extLst>
                    <a:ext uri="{9D8B030D-6E8A-4147-A177-3AD203B41FA5}">
                      <a16:colId xmlns:a16="http://schemas.microsoft.com/office/drawing/2014/main" val="696248279"/>
                    </a:ext>
                  </a:extLst>
                </a:gridCol>
                <a:gridCol w="2915171">
                  <a:extLst>
                    <a:ext uri="{9D8B030D-6E8A-4147-A177-3AD203B41FA5}">
                      <a16:colId xmlns:a16="http://schemas.microsoft.com/office/drawing/2014/main" val="2017367785"/>
                    </a:ext>
                  </a:extLst>
                </a:gridCol>
              </a:tblGrid>
              <a:tr h="441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(All counties)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 dataset R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Testing dataset R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1648"/>
                  </a:ext>
                </a:extLst>
              </a:tr>
              <a:tr h="441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Linear regression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2858989"/>
                  </a:ext>
                </a:extLst>
              </a:tr>
              <a:tr h="441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Decision tree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452540"/>
                  </a:ext>
                </a:extLst>
              </a:tr>
              <a:tr h="441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Random forest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0.68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0.63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796128"/>
                  </a:ext>
                </a:extLst>
              </a:tr>
              <a:tr h="441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XGBoost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199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BF9483-F680-9A44-BB68-F049002C2C54}"/>
              </a:ext>
            </a:extLst>
          </p:cNvPr>
          <p:cNvSpPr txBox="1"/>
          <p:nvPr/>
        </p:nvSpPr>
        <p:spPr>
          <a:xfrm>
            <a:off x="1890314" y="747486"/>
            <a:ext cx="811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 Random forest model is choosing as the final model after comparing </a:t>
            </a:r>
            <a:r>
              <a:rPr lang="en-US" dirty="0">
                <a:latin typeface="Arial" panose="020B0604020202020204" pitchFamily="34" charset="0"/>
              </a:rPr>
              <a:t>several 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models </a:t>
            </a:r>
            <a:r>
              <a:rPr lang="en-US" dirty="0"/>
              <a:t>for predicting diabetes rates.</a:t>
            </a:r>
          </a:p>
        </p:txBody>
      </p:sp>
    </p:spTree>
    <p:extLst>
      <p:ext uri="{BB962C8B-B14F-4D97-AF65-F5344CB8AC3E}">
        <p14:creationId xmlns:p14="http://schemas.microsoft.com/office/powerpoint/2010/main" val="19221418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699</Words>
  <Application>Microsoft Macintosh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DengXian Light</vt:lpstr>
      <vt:lpstr>Arial</vt:lpstr>
      <vt:lpstr>Calibri Light</vt:lpstr>
      <vt:lpstr>Century Gothic</vt:lpstr>
      <vt:lpstr>Helvetica Neue</vt:lpstr>
      <vt:lpstr>Times New Roman</vt:lpstr>
      <vt:lpstr>Wingdings</vt:lpstr>
      <vt:lpstr>Wingdings 3</vt:lpstr>
      <vt:lpstr>Wisp</vt:lpstr>
      <vt:lpstr>Correlations between poverty, food environment and diabetes in the United States </vt:lpstr>
      <vt:lpstr>1. Background</vt:lpstr>
      <vt:lpstr>PowerPoint Presentation</vt:lpstr>
      <vt:lpstr>PowerPoint Presentation</vt:lpstr>
      <vt:lpstr>2. Methods</vt:lpstr>
      <vt:lpstr>PowerPoint Presentation</vt:lpstr>
      <vt:lpstr>PowerPoint Presentation</vt:lpstr>
      <vt:lpstr>3.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The landscape of food environment across the United States  PCA results For the group of 15 shortlist features, the first four PCs explained 51% of variance.  For the ‘Local’ group, first three PCs explained 51% variance; for the ‘Restaurants’ and ‘Stores’ groups, the first two PCs explained 61% and 66% variances, respectively.   </vt:lpstr>
      <vt:lpstr>PowerPoint Presentation</vt:lpstr>
      <vt:lpstr>PowerPoint Presentation</vt:lpstr>
      <vt:lpstr>4. 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Correlations between poverty, food environment and diabetes in the United States </dc:title>
  <dc:creator>Liu Shuangshuang</dc:creator>
  <cp:lastModifiedBy>Liu Shuangshuang</cp:lastModifiedBy>
  <cp:revision>9</cp:revision>
  <dcterms:created xsi:type="dcterms:W3CDTF">2020-02-12T20:37:08Z</dcterms:created>
  <dcterms:modified xsi:type="dcterms:W3CDTF">2020-02-12T22:24:53Z</dcterms:modified>
</cp:coreProperties>
</file>