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3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3" r:id="rId3"/>
    <p:sldId id="266" r:id="rId4"/>
    <p:sldId id="277" r:id="rId5"/>
    <p:sldId id="272" r:id="rId6"/>
    <p:sldId id="262" r:id="rId7"/>
    <p:sldId id="276" r:id="rId8"/>
    <p:sldId id="281" r:id="rId9"/>
    <p:sldId id="282" r:id="rId10"/>
    <p:sldId id="267" r:id="rId11"/>
    <p:sldId id="264" r:id="rId12"/>
    <p:sldId id="278" r:id="rId13"/>
    <p:sldId id="279" r:id="rId14"/>
    <p:sldId id="280" r:id="rId15"/>
    <p:sldId id="269" r:id="rId16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33" autoAdjust="0"/>
  </p:normalViewPr>
  <p:slideViewPr>
    <p:cSldViewPr snapToGrid="0" showGuides="1">
      <p:cViewPr varScale="1">
        <p:scale>
          <a:sx n="116" d="100"/>
          <a:sy n="116" d="100"/>
        </p:scale>
        <p:origin x="3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3" d="100"/>
          <a:sy n="113" d="100"/>
        </p:scale>
        <p:origin x="4176" y="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17.06.2017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17.06.2017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206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00826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20619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5498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11572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73382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95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ue Square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"/>
          <p:cNvSpPr>
            <a:spLocks noGrp="1"/>
          </p:cNvSpPr>
          <p:nvPr>
            <p:ph type="subTitle" idx="1"/>
          </p:nvPr>
        </p:nvSpPr>
        <p:spPr>
          <a:xfrm>
            <a:off x="384000" y="2936134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92045" y="1221972"/>
            <a:ext cx="4079699" cy="951220"/>
          </a:xfrm>
        </p:spPr>
        <p:txBody>
          <a:bodyPr anchor="b">
            <a:normAutofit/>
          </a:bodyPr>
          <a:lstStyle>
            <a:lvl1pPr algn="r">
              <a:defRPr sz="22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Name, email</a:t>
            </a:r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84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568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36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"/>
          <p:cNvSpPr>
            <a:spLocks noGrp="1"/>
          </p:cNvSpPr>
          <p:nvPr>
            <p:ph type="subTitle" idx="1"/>
          </p:nvPr>
        </p:nvSpPr>
        <p:spPr>
          <a:xfrm>
            <a:off x="384000" y="2930799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244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201601"/>
            <a:ext cx="11425764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59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5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6161024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1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775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883577"/>
            <a:ext cx="11425764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94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6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6168881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6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HR bottom"/>
          <p:cNvCxnSpPr/>
          <p:nvPr/>
        </p:nvCxnSpPr>
        <p:spPr>
          <a:xfrm>
            <a:off x="383118" y="604043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383119" y="6248552"/>
            <a:ext cx="547200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991616" y="6248552"/>
            <a:ext cx="6363213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6" name="Title Placeholder"/>
          <p:cNvSpPr>
            <a:spLocks noGrp="1"/>
          </p:cNvSpPr>
          <p:nvPr>
            <p:ph type="title"/>
          </p:nvPr>
        </p:nvSpPr>
        <p:spPr>
          <a:xfrm>
            <a:off x="383115" y="201601"/>
            <a:ext cx="11425767" cy="5436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"/>
          <p:cNvSpPr>
            <a:spLocks noGrp="1"/>
          </p:cNvSpPr>
          <p:nvPr>
            <p:ph type="body" idx="1"/>
          </p:nvPr>
        </p:nvSpPr>
        <p:spPr>
          <a:xfrm>
            <a:off x="383115" y="890181"/>
            <a:ext cx="11424243" cy="5081069"/>
          </a:xfrm>
          <a:prstGeom prst="rect">
            <a:avLst/>
          </a:prstGeom>
        </p:spPr>
        <p:txBody>
          <a:bodyPr vert="horz" lIns="0" tIns="72000" rIns="0" bIns="7200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0" name="Logo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71" r:id="rId2"/>
    <p:sldLayoutId id="2147483777" r:id="rId3"/>
    <p:sldLayoutId id="2147483768" r:id="rId4"/>
    <p:sldLayoutId id="2147483774" r:id="rId5"/>
    <p:sldLayoutId id="2147483778" r:id="rId6"/>
    <p:sldLayoutId id="2147483770" r:id="rId7"/>
    <p:sldLayoutId id="2147483773" r:id="rId8"/>
    <p:sldLayoutId id="2147483779" r:id="rId9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0" kern="1200" dirty="0">
          <a:solidFill>
            <a:schemeClr val="tx2"/>
          </a:solidFill>
          <a:latin typeface="Calibri Light" panose="020F030202020403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0" indent="0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None/>
        <a:tabLst>
          <a:tab pos="216000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1pPr>
      <a:lvl2pPr marL="268288" indent="-268288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tabLst>
          <a:tab pos="268288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2pPr>
      <a:lvl3pPr marL="536575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80000"/>
        <a:buFont typeface="Symbol" panose="05050102010706020507" pitchFamily="18" charset="2"/>
        <a:buChar char="-"/>
        <a:tabLst>
          <a:tab pos="536575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3pPr>
      <a:lvl4pPr marL="806450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anose="05000000000000000000" pitchFamily="2" charset="2"/>
        <a:buChar char="§"/>
        <a:tabLst>
          <a:tab pos="806450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4pPr>
      <a:lvl5pPr marL="1074738" indent="-268288" algn="l" rtl="0" eaLnBrk="1" fontAlgn="base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tabLst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Sprint 4 (Alpha)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384000" y="3253118"/>
            <a:ext cx="11424000" cy="411257"/>
          </a:xfrm>
        </p:spPr>
        <p:txBody>
          <a:bodyPr/>
          <a:lstStyle/>
          <a:p>
            <a:r>
              <a:rPr lang="en-US" dirty="0"/>
              <a:t>House Tyrell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728301" y="859508"/>
            <a:ext cx="4079699" cy="951220"/>
          </a:xfrm>
        </p:spPr>
        <p:txBody>
          <a:bodyPr>
            <a:noAutofit/>
          </a:bodyPr>
          <a:lstStyle/>
          <a:p>
            <a:r>
              <a:rPr lang="de-DE" sz="1800" dirty="0"/>
              <a:t>Henriette Selter</a:t>
            </a:r>
          </a:p>
          <a:p>
            <a:r>
              <a:rPr lang="en-US" sz="1800" dirty="0"/>
              <a:t> Dana </a:t>
            </a:r>
            <a:r>
              <a:rPr lang="en-US" sz="1800" dirty="0" err="1"/>
              <a:t>Vladimirova</a:t>
            </a:r>
            <a:endParaRPr lang="en-US" sz="1800" dirty="0"/>
          </a:p>
          <a:p>
            <a:r>
              <a:rPr lang="en-US" sz="1800" dirty="0"/>
              <a:t>Vanya </a:t>
            </a:r>
            <a:r>
              <a:rPr lang="en-US" sz="1800" dirty="0" err="1"/>
              <a:t>Vucheva</a:t>
            </a:r>
            <a:endParaRPr lang="en-US" sz="1800" dirty="0"/>
          </a:p>
          <a:p>
            <a:r>
              <a:rPr lang="en-US" sz="1800" dirty="0"/>
              <a:t> Kaloyan Todorov</a:t>
            </a:r>
          </a:p>
          <a:p>
            <a:r>
              <a:rPr lang="de-DE" sz="1800" dirty="0"/>
              <a:t>Nils Jonalik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Backend (+ </a:t>
            </a:r>
            <a:r>
              <a:rPr lang="en-US" dirty="0" err="1"/>
              <a:t>Datenbank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1473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Microservices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b="1" dirty="0"/>
              <a:t>Importer:</a:t>
            </a:r>
          </a:p>
          <a:p>
            <a:pPr lvl="2"/>
            <a:r>
              <a:rPr lang="en-US" dirty="0"/>
              <a:t>RESTful </a:t>
            </a:r>
            <a:r>
              <a:rPr lang="en-US" dirty="0" err="1"/>
              <a:t>Schnittstellen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Import, Update, Delete von Tests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Exporter:</a:t>
            </a:r>
          </a:p>
          <a:p>
            <a:pPr lvl="2"/>
            <a:r>
              <a:rPr lang="en-US" dirty="0"/>
              <a:t>RESTful </a:t>
            </a:r>
            <a:r>
              <a:rPr lang="en-US" dirty="0" err="1"/>
              <a:t>Schnistellen</a:t>
            </a:r>
            <a:r>
              <a:rPr lang="en-US" dirty="0"/>
              <a:t> Export von Tests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Database API: </a:t>
            </a:r>
          </a:p>
          <a:p>
            <a:pPr lvl="2"/>
            <a:r>
              <a:rPr lang="en-US" dirty="0"/>
              <a:t>RESTful </a:t>
            </a:r>
            <a:r>
              <a:rPr lang="en-US" dirty="0" err="1"/>
              <a:t>Schnittstellen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und </a:t>
            </a:r>
            <a:r>
              <a:rPr lang="en-US" dirty="0" err="1"/>
              <a:t>Lesen</a:t>
            </a:r>
            <a:r>
              <a:rPr lang="en-US" dirty="0"/>
              <a:t> von Tests in MySQL </a:t>
            </a:r>
            <a:r>
              <a:rPr lang="en-US" dirty="0" err="1"/>
              <a:t>Datenbank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b="1" dirty="0"/>
              <a:t>Swagger </a:t>
            </a:r>
            <a:r>
              <a:rPr lang="en-US" b="1" dirty="0" err="1"/>
              <a:t>Dokumentation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20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Datenmodell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12</a:t>
            </a:fld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426594"/>
              </p:ext>
            </p:extLst>
          </p:nvPr>
        </p:nvGraphicFramePr>
        <p:xfrm>
          <a:off x="383114" y="1054444"/>
          <a:ext cx="8670270" cy="675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054">
                  <a:extLst>
                    <a:ext uri="{9D8B030D-6E8A-4147-A177-3AD203B41FA5}">
                      <a16:colId xmlns:a16="http://schemas.microsoft.com/office/drawing/2014/main" val="3776707864"/>
                    </a:ext>
                  </a:extLst>
                </a:gridCol>
                <a:gridCol w="1734054">
                  <a:extLst>
                    <a:ext uri="{9D8B030D-6E8A-4147-A177-3AD203B41FA5}">
                      <a16:colId xmlns:a16="http://schemas.microsoft.com/office/drawing/2014/main" val="2494341202"/>
                    </a:ext>
                  </a:extLst>
                </a:gridCol>
                <a:gridCol w="1734054">
                  <a:extLst>
                    <a:ext uri="{9D8B030D-6E8A-4147-A177-3AD203B41FA5}">
                      <a16:colId xmlns:a16="http://schemas.microsoft.com/office/drawing/2014/main" val="3985713983"/>
                    </a:ext>
                  </a:extLst>
                </a:gridCol>
                <a:gridCol w="1734054">
                  <a:extLst>
                    <a:ext uri="{9D8B030D-6E8A-4147-A177-3AD203B41FA5}">
                      <a16:colId xmlns:a16="http://schemas.microsoft.com/office/drawing/2014/main" val="3730102101"/>
                    </a:ext>
                  </a:extLst>
                </a:gridCol>
                <a:gridCol w="1734054">
                  <a:extLst>
                    <a:ext uri="{9D8B030D-6E8A-4147-A177-3AD203B41FA5}">
                      <a16:colId xmlns:a16="http://schemas.microsoft.com/office/drawing/2014/main" val="1250550637"/>
                    </a:ext>
                  </a:extLst>
                </a:gridCol>
              </a:tblGrid>
              <a:tr h="3565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</a:t>
                      </a:r>
                      <a:r>
                        <a:rPr lang="en-US" sz="1600" baseline="0" dirty="0"/>
                        <a:t> ID (</a:t>
                      </a:r>
                      <a:r>
                        <a:rPr lang="en-US" sz="1600" baseline="0" dirty="0" err="1"/>
                        <a:t>pk</a:t>
                      </a:r>
                      <a:r>
                        <a:rPr lang="en-US" sz="1600" baseline="0" dirty="0"/>
                        <a:t>)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Story Type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Story Name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Test Name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</a:t>
                      </a:r>
                      <a:r>
                        <a:rPr lang="en-US" sz="1600" baseline="0" dirty="0"/>
                        <a:t> Data (</a:t>
                      </a:r>
                      <a:r>
                        <a:rPr lang="en-US" sz="1600" baseline="0" dirty="0" err="1"/>
                        <a:t>fk</a:t>
                      </a:r>
                      <a:r>
                        <a:rPr lang="en-US" sz="1600" baseline="0" dirty="0"/>
                        <a:t>)</a:t>
                      </a:r>
                      <a:endParaRPr lang="bg-B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610129"/>
                  </a:ext>
                </a:extLst>
              </a:tr>
              <a:tr h="3189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New Contract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new_contract_test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bg-B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1192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274522"/>
              </p:ext>
            </p:extLst>
          </p:nvPr>
        </p:nvGraphicFramePr>
        <p:xfrm>
          <a:off x="383114" y="2039189"/>
          <a:ext cx="867027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5135">
                  <a:extLst>
                    <a:ext uri="{9D8B030D-6E8A-4147-A177-3AD203B41FA5}">
                      <a16:colId xmlns:a16="http://schemas.microsoft.com/office/drawing/2014/main" val="4150328684"/>
                    </a:ext>
                  </a:extLst>
                </a:gridCol>
                <a:gridCol w="4335135">
                  <a:extLst>
                    <a:ext uri="{9D8B030D-6E8A-4147-A177-3AD203B41FA5}">
                      <a16:colId xmlns:a16="http://schemas.microsoft.com/office/drawing/2014/main" val="3991503831"/>
                    </a:ext>
                  </a:extLst>
                </a:gridCol>
              </a:tblGrid>
              <a:tr h="2547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</a:t>
                      </a:r>
                      <a:r>
                        <a:rPr lang="en-US" sz="1600" baseline="0" dirty="0"/>
                        <a:t> Data Element ID (</a:t>
                      </a:r>
                      <a:r>
                        <a:rPr lang="en-US" sz="1600" baseline="0" dirty="0" err="1"/>
                        <a:t>pk</a:t>
                      </a:r>
                      <a:r>
                        <a:rPr lang="en-US" sz="1600" baseline="0" dirty="0"/>
                        <a:t>)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 ID</a:t>
                      </a:r>
                      <a:r>
                        <a:rPr lang="en-US" sz="1600" baseline="0" dirty="0"/>
                        <a:t> (</a:t>
                      </a:r>
                      <a:r>
                        <a:rPr lang="en-US" sz="1600" baseline="0" dirty="0" err="1"/>
                        <a:t>fk</a:t>
                      </a:r>
                      <a:r>
                        <a:rPr lang="en-US" sz="1600" baseline="0" dirty="0"/>
                        <a:t>)</a:t>
                      </a:r>
                      <a:endParaRPr lang="bg-B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72392"/>
                  </a:ext>
                </a:extLst>
              </a:tr>
              <a:tr h="2316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bg-B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1952"/>
                  </a:ext>
                </a:extLst>
              </a:tr>
              <a:tr h="2316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bg-B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57714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603510"/>
              </p:ext>
            </p:extLst>
          </p:nvPr>
        </p:nvGraphicFramePr>
        <p:xfrm>
          <a:off x="383114" y="3293312"/>
          <a:ext cx="86702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090">
                  <a:extLst>
                    <a:ext uri="{9D8B030D-6E8A-4147-A177-3AD203B41FA5}">
                      <a16:colId xmlns:a16="http://schemas.microsoft.com/office/drawing/2014/main" val="1626654220"/>
                    </a:ext>
                  </a:extLst>
                </a:gridCol>
                <a:gridCol w="2890090">
                  <a:extLst>
                    <a:ext uri="{9D8B030D-6E8A-4147-A177-3AD203B41FA5}">
                      <a16:colId xmlns:a16="http://schemas.microsoft.com/office/drawing/2014/main" val="2589339219"/>
                    </a:ext>
                  </a:extLst>
                </a:gridCol>
                <a:gridCol w="2890090">
                  <a:extLst>
                    <a:ext uri="{9D8B030D-6E8A-4147-A177-3AD203B41FA5}">
                      <a16:colId xmlns:a16="http://schemas.microsoft.com/office/drawing/2014/main" val="2587196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r>
                        <a:rPr lang="en-US" baseline="0" dirty="0"/>
                        <a:t> Data Element ID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75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</a:t>
                      </a:r>
                      <a:r>
                        <a:rPr lang="en-US" baseline="0" dirty="0"/>
                        <a:t>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88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Mustermann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22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Aachen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096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</a:t>
                      </a:r>
                      <a:r>
                        <a:rPr lang="en-US" baseline="0" dirty="0"/>
                        <a:t>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80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Last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Mustermann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7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Address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Berlin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99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497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Features </a:t>
            </a:r>
            <a:r>
              <a:rPr lang="en-US" dirty="0" err="1"/>
              <a:t>für</a:t>
            </a:r>
            <a:r>
              <a:rPr lang="en-US" dirty="0"/>
              <a:t> Beta Version</a:t>
            </a:r>
          </a:p>
        </p:txBody>
      </p:sp>
    </p:spTree>
    <p:extLst>
      <p:ext uri="{BB962C8B-B14F-4D97-AF65-F5344CB8AC3E}">
        <p14:creationId xmlns:p14="http://schemas.microsoft.com/office/powerpoint/2010/main" val="4250935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Plänne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Beta Version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b="1" dirty="0"/>
              <a:t>Jenkins Integration</a:t>
            </a:r>
            <a:endParaRPr lang="en-US" dirty="0"/>
          </a:p>
          <a:p>
            <a:pPr lvl="1"/>
            <a:r>
              <a:rPr lang="en-US" b="1" dirty="0" err="1"/>
              <a:t>Sicherheit</a:t>
            </a:r>
            <a:r>
              <a:rPr lang="en-US" b="1" dirty="0"/>
              <a:t>: </a:t>
            </a:r>
            <a:r>
              <a:rPr lang="en-US" dirty="0"/>
              <a:t>Authentication, Session Management, Token Generation, etc. </a:t>
            </a:r>
          </a:p>
          <a:p>
            <a:pPr lvl="1"/>
            <a:r>
              <a:rPr lang="en-US" b="1" dirty="0"/>
              <a:t>Import von CSV </a:t>
            </a:r>
            <a:r>
              <a:rPr lang="en-US" b="1" dirty="0" err="1"/>
              <a:t>Datei</a:t>
            </a:r>
            <a:r>
              <a:rPr lang="en-US" b="1" dirty="0"/>
              <a:t> von Links (</a:t>
            </a:r>
            <a:r>
              <a:rPr lang="en-US" b="1" dirty="0" err="1"/>
              <a:t>z.B</a:t>
            </a:r>
            <a:r>
              <a:rPr lang="en-US" b="1" dirty="0"/>
              <a:t>. </a:t>
            </a:r>
            <a:r>
              <a:rPr lang="en-US" b="1" dirty="0" err="1"/>
              <a:t>Git</a:t>
            </a:r>
            <a:r>
              <a:rPr lang="en-US" b="1" dirty="0"/>
              <a:t>) </a:t>
            </a:r>
          </a:p>
          <a:p>
            <a:pPr lvl="1"/>
            <a:r>
              <a:rPr lang="en-US" b="1" dirty="0"/>
              <a:t>Export von </a:t>
            </a:r>
            <a:r>
              <a:rPr lang="en-US" b="1" dirty="0" err="1"/>
              <a:t>Testdaten</a:t>
            </a:r>
            <a:r>
              <a:rPr lang="en-US" b="1" dirty="0"/>
              <a:t> in CSV </a:t>
            </a:r>
            <a:r>
              <a:rPr lang="en-US" b="1" dirty="0" err="1"/>
              <a:t>Dateien</a:t>
            </a:r>
            <a:r>
              <a:rPr lang="en-US" b="1" dirty="0"/>
              <a:t> </a:t>
            </a:r>
          </a:p>
          <a:p>
            <a:pPr lvl="1"/>
            <a:r>
              <a:rPr lang="en-US" b="1" dirty="0"/>
              <a:t>Data Consistency und Concurrency </a:t>
            </a:r>
          </a:p>
          <a:p>
            <a:pPr lvl="1"/>
            <a:r>
              <a:rPr lang="en-US" b="1" dirty="0" err="1"/>
              <a:t>Elasticsearch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2622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 err="1"/>
              <a:t>Danke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Aufmerksamkeit</a:t>
            </a:r>
            <a:r>
              <a:rPr lang="en-US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8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Aufgabenstellung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Web </a:t>
            </a:r>
            <a:r>
              <a:rPr lang="en-US" dirty="0" err="1"/>
              <a:t>basiertes</a:t>
            </a:r>
            <a:r>
              <a:rPr lang="en-US" dirty="0"/>
              <a:t> System </a:t>
            </a:r>
            <a:r>
              <a:rPr lang="en-US" dirty="0" err="1"/>
              <a:t>mit</a:t>
            </a:r>
            <a:r>
              <a:rPr lang="en-US" dirty="0"/>
              <a:t> Microservice </a:t>
            </a:r>
            <a:r>
              <a:rPr lang="en-US" dirty="0" err="1"/>
              <a:t>Architektur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Verwaltung</a:t>
            </a:r>
            <a:r>
              <a:rPr lang="en-US" dirty="0"/>
              <a:t> von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CSV </a:t>
            </a:r>
            <a:r>
              <a:rPr lang="en-US" dirty="0" err="1"/>
              <a:t>Dateien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Testdaten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Frontend </a:t>
            </a:r>
            <a:r>
              <a:rPr lang="en-US" dirty="0" err="1"/>
              <a:t>importieren</a:t>
            </a:r>
            <a:r>
              <a:rPr lang="en-US" dirty="0"/>
              <a:t> und </a:t>
            </a:r>
          </a:p>
          <a:p>
            <a:pPr marL="0" lvl="1" indent="0">
              <a:buNone/>
            </a:pPr>
            <a:r>
              <a:rPr lang="en-US" dirty="0"/>
              <a:t>      in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Datenbank</a:t>
            </a:r>
            <a:r>
              <a:rPr lang="en-US" dirty="0"/>
              <a:t> Speicher</a:t>
            </a:r>
          </a:p>
          <a:p>
            <a:pPr lvl="1"/>
            <a:r>
              <a:rPr lang="en-US" dirty="0" err="1"/>
              <a:t>Zusätzliche</a:t>
            </a:r>
            <a:r>
              <a:rPr lang="en-US" dirty="0"/>
              <a:t> Features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gewünscht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Technologieanforderung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Spring Boot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verschiedenen</a:t>
            </a:r>
            <a:r>
              <a:rPr lang="en-US" dirty="0"/>
              <a:t> Microservices </a:t>
            </a:r>
            <a:r>
              <a:rPr lang="en-US" dirty="0" err="1"/>
              <a:t>im</a:t>
            </a:r>
            <a:r>
              <a:rPr lang="en-US" dirty="0"/>
              <a:t> Backend</a:t>
            </a:r>
          </a:p>
          <a:p>
            <a:pPr lvl="2"/>
            <a:r>
              <a:rPr lang="en-US" dirty="0"/>
              <a:t>Angular </a:t>
            </a:r>
            <a:r>
              <a:rPr lang="en-US" dirty="0" err="1"/>
              <a:t>o.ä</a:t>
            </a:r>
            <a:r>
              <a:rPr lang="en-US" dirty="0"/>
              <a:t>. Framework </a:t>
            </a:r>
            <a:r>
              <a:rPr lang="en-US" dirty="0" err="1"/>
              <a:t>für</a:t>
            </a:r>
            <a:r>
              <a:rPr lang="en-US" dirty="0"/>
              <a:t> Frontend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276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 err="1"/>
              <a:t>Architektur</a:t>
            </a:r>
            <a:r>
              <a:rPr lang="en-US" dirty="0"/>
              <a:t> + </a:t>
            </a:r>
            <a:r>
              <a:rPr lang="en-US" dirty="0" err="1"/>
              <a:t>Technologien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5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Technologien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83117" y="883577"/>
            <a:ext cx="11425764" cy="5082249"/>
          </a:xfrm>
        </p:spPr>
        <p:txBody>
          <a:bodyPr/>
          <a:lstStyle/>
          <a:p>
            <a:pPr lvl="1"/>
            <a:r>
              <a:rPr lang="en-US" b="1" dirty="0"/>
              <a:t>Front-End:</a:t>
            </a:r>
          </a:p>
          <a:p>
            <a:pPr lvl="2"/>
            <a:r>
              <a:rPr lang="en-US" dirty="0"/>
              <a:t>Angular.js und Node.js App</a:t>
            </a:r>
          </a:p>
          <a:p>
            <a:pPr lvl="2"/>
            <a:r>
              <a:rPr lang="en-US" dirty="0"/>
              <a:t>Bootstrap</a:t>
            </a:r>
          </a:p>
          <a:p>
            <a:pPr lvl="1"/>
            <a:r>
              <a:rPr lang="en-US" b="1" dirty="0"/>
              <a:t>API:</a:t>
            </a:r>
          </a:p>
          <a:p>
            <a:pPr lvl="2"/>
            <a:r>
              <a:rPr lang="en-US" dirty="0"/>
              <a:t>Python(Flask)</a:t>
            </a:r>
          </a:p>
          <a:p>
            <a:pPr lvl="1"/>
            <a:r>
              <a:rPr lang="en-US" b="1" dirty="0"/>
              <a:t>Backend: </a:t>
            </a:r>
          </a:p>
          <a:p>
            <a:pPr lvl="2"/>
            <a:r>
              <a:rPr lang="en-US" dirty="0"/>
              <a:t>RESTful Spring Boot Microservices (Importer, Exporter, Database API)</a:t>
            </a:r>
          </a:p>
          <a:p>
            <a:pPr lvl="2"/>
            <a:r>
              <a:rPr lang="en-US" dirty="0"/>
              <a:t>MySQL, Jackson, Hibernate, JDBC</a:t>
            </a:r>
          </a:p>
          <a:p>
            <a:pPr lvl="1"/>
            <a:r>
              <a:rPr lang="en-US" b="1" dirty="0"/>
              <a:t> Communication: </a:t>
            </a:r>
            <a:r>
              <a:rPr lang="en-US" dirty="0"/>
              <a:t>JSON/REST</a:t>
            </a:r>
          </a:p>
          <a:p>
            <a:pPr lvl="1"/>
            <a:r>
              <a:rPr lang="en-US" b="1" dirty="0"/>
              <a:t>Deployment: </a:t>
            </a:r>
            <a:r>
              <a:rPr lang="en-US" dirty="0"/>
              <a:t>Docker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241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 bwMode="auto">
          <a:xfrm>
            <a:off x="5033402" y="95057"/>
            <a:ext cx="2027582" cy="5895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Front-End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Angular </a:t>
            </a:r>
            <a:r>
              <a:rPr lang="en-US" sz="1600" dirty="0" err="1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</a:t>
            </a: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 4.0</a:t>
            </a:r>
          </a:p>
        </p:txBody>
      </p:sp>
      <p:sp>
        <p:nvSpPr>
          <p:cNvPr id="3" name="Правоъгълник 2"/>
          <p:cNvSpPr/>
          <p:nvPr/>
        </p:nvSpPr>
        <p:spPr bwMode="auto">
          <a:xfrm>
            <a:off x="5033402" y="1494897"/>
            <a:ext cx="2027582" cy="5895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API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Python (Flask)</a:t>
            </a:r>
          </a:p>
        </p:txBody>
      </p:sp>
      <p:sp>
        <p:nvSpPr>
          <p:cNvPr id="4" name="Правоъгълник 3"/>
          <p:cNvSpPr/>
          <p:nvPr/>
        </p:nvSpPr>
        <p:spPr bwMode="auto">
          <a:xfrm>
            <a:off x="525364" y="2858205"/>
            <a:ext cx="2027582" cy="7356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Exporter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Spring Boot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&lt;&lt;Micro-Service&gt;&gt;</a:t>
            </a:r>
          </a:p>
        </p:txBody>
      </p:sp>
      <p:sp>
        <p:nvSpPr>
          <p:cNvPr id="5" name="Правоъгълник 4"/>
          <p:cNvSpPr/>
          <p:nvPr/>
        </p:nvSpPr>
        <p:spPr bwMode="auto">
          <a:xfrm>
            <a:off x="5035699" y="4478756"/>
            <a:ext cx="2027582" cy="7356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DB Interface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Spring Boot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&lt;&lt;Micro-Service&gt;&gt;</a:t>
            </a:r>
          </a:p>
        </p:txBody>
      </p:sp>
      <p:sp>
        <p:nvSpPr>
          <p:cNvPr id="6" name="Правоъгълник 5"/>
          <p:cNvSpPr/>
          <p:nvPr/>
        </p:nvSpPr>
        <p:spPr bwMode="auto">
          <a:xfrm>
            <a:off x="9541440" y="2858204"/>
            <a:ext cx="2027582" cy="7356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…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Spring Boot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&lt;&lt;Micro-Service&gt;&gt;</a:t>
            </a:r>
          </a:p>
        </p:txBody>
      </p:sp>
      <p:sp>
        <p:nvSpPr>
          <p:cNvPr id="7" name="Овал 6"/>
          <p:cNvSpPr/>
          <p:nvPr/>
        </p:nvSpPr>
        <p:spPr bwMode="auto">
          <a:xfrm>
            <a:off x="5214667" y="5944075"/>
            <a:ext cx="1669646" cy="67586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MySQL</a:t>
            </a:r>
          </a:p>
        </p:txBody>
      </p:sp>
      <p:sp>
        <p:nvSpPr>
          <p:cNvPr id="8" name="Правоъгълник 7"/>
          <p:cNvSpPr/>
          <p:nvPr/>
        </p:nvSpPr>
        <p:spPr bwMode="auto">
          <a:xfrm>
            <a:off x="5033402" y="2894091"/>
            <a:ext cx="2027582" cy="7356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Importer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Spring Boot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&lt;&lt;Micro-Service&gt;&gt;</a:t>
            </a:r>
          </a:p>
        </p:txBody>
      </p:sp>
      <p:cxnSp>
        <p:nvCxnSpPr>
          <p:cNvPr id="12" name="Съединител &quot;права стрелка&quot; 11"/>
          <p:cNvCxnSpPr>
            <a:stCxn id="2" idx="2"/>
            <a:endCxn id="3" idx="0"/>
          </p:cNvCxnSpPr>
          <p:nvPr/>
        </p:nvCxnSpPr>
        <p:spPr bwMode="auto">
          <a:xfrm>
            <a:off x="6047193" y="684621"/>
            <a:ext cx="0" cy="81027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ъединител &quot;права стрелка&quot; 13"/>
          <p:cNvCxnSpPr>
            <a:cxnSpLocks/>
            <a:stCxn id="3" idx="2"/>
            <a:endCxn id="4" idx="0"/>
          </p:cNvCxnSpPr>
          <p:nvPr/>
        </p:nvCxnSpPr>
        <p:spPr bwMode="auto">
          <a:xfrm flipH="1">
            <a:off x="1539155" y="2084461"/>
            <a:ext cx="4508038" cy="77374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3" idx="2"/>
            <a:endCxn id="8" idx="0"/>
          </p:cNvCxnSpPr>
          <p:nvPr/>
        </p:nvCxnSpPr>
        <p:spPr bwMode="auto">
          <a:xfrm>
            <a:off x="6047193" y="2084461"/>
            <a:ext cx="0" cy="80963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>
            <a:cxnSpLocks/>
            <a:stCxn id="3" idx="2"/>
            <a:endCxn id="6" idx="0"/>
          </p:cNvCxnSpPr>
          <p:nvPr/>
        </p:nvCxnSpPr>
        <p:spPr bwMode="auto">
          <a:xfrm>
            <a:off x="6047193" y="2084461"/>
            <a:ext cx="4508038" cy="77374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ъединител &quot;права стрелка&quot; 19"/>
          <p:cNvCxnSpPr>
            <a:stCxn id="8" idx="2"/>
            <a:endCxn id="5" idx="0"/>
          </p:cNvCxnSpPr>
          <p:nvPr/>
        </p:nvCxnSpPr>
        <p:spPr bwMode="auto">
          <a:xfrm>
            <a:off x="6047193" y="3629740"/>
            <a:ext cx="2297" cy="84901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ъединител &quot;права стрелка&quot; 21"/>
          <p:cNvCxnSpPr>
            <a:stCxn id="5" idx="2"/>
            <a:endCxn id="7" idx="0"/>
          </p:cNvCxnSpPr>
          <p:nvPr/>
        </p:nvCxnSpPr>
        <p:spPr bwMode="auto">
          <a:xfrm>
            <a:off x="6049490" y="5214405"/>
            <a:ext cx="0" cy="72967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Текстово поле 38"/>
          <p:cNvSpPr txBox="1"/>
          <p:nvPr/>
        </p:nvSpPr>
        <p:spPr>
          <a:xfrm>
            <a:off x="5967679" y="907141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CSV, JSON / REST</a:t>
            </a:r>
          </a:p>
        </p:txBody>
      </p:sp>
      <p:sp>
        <p:nvSpPr>
          <p:cNvPr id="40" name="Текстово поле 39"/>
          <p:cNvSpPr txBox="1"/>
          <p:nvPr/>
        </p:nvSpPr>
        <p:spPr>
          <a:xfrm>
            <a:off x="1916716" y="2051656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  <p:sp>
        <p:nvSpPr>
          <p:cNvPr id="41" name="Текстово поле 40"/>
          <p:cNvSpPr txBox="1"/>
          <p:nvPr/>
        </p:nvSpPr>
        <p:spPr>
          <a:xfrm>
            <a:off x="7782213" y="1988603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  <p:sp>
        <p:nvSpPr>
          <p:cNvPr id="42" name="Текстово поле 41"/>
          <p:cNvSpPr txBox="1"/>
          <p:nvPr/>
        </p:nvSpPr>
        <p:spPr>
          <a:xfrm>
            <a:off x="5675117" y="2343913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  <p:sp>
        <p:nvSpPr>
          <p:cNvPr id="43" name="Текстово поле 42"/>
          <p:cNvSpPr txBox="1"/>
          <p:nvPr/>
        </p:nvSpPr>
        <p:spPr>
          <a:xfrm>
            <a:off x="5687354" y="3809210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  <p:sp>
        <p:nvSpPr>
          <p:cNvPr id="44" name="Текстово поле 43"/>
          <p:cNvSpPr txBox="1"/>
          <p:nvPr/>
        </p:nvSpPr>
        <p:spPr>
          <a:xfrm>
            <a:off x="6032925" y="5387889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Calibri Light" panose="020F0302020204030204" pitchFamily="34" charset="0"/>
                <a:cs typeface="Arial" panose="020B0604020202020204" pitchFamily="34" charset="0"/>
              </a:rPr>
              <a:t>JDBC, Hibernate</a:t>
            </a:r>
            <a:endParaRPr lang="en-US" sz="2000" dirty="0">
              <a:solidFill>
                <a:schemeClr val="tx1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4" idx="2"/>
            <a:endCxn id="5" idx="1"/>
          </p:cNvCxnSpPr>
          <p:nvPr/>
        </p:nvCxnSpPr>
        <p:spPr bwMode="auto">
          <a:xfrm>
            <a:off x="1539155" y="3593854"/>
            <a:ext cx="3496544" cy="125272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Текстово поле 39"/>
          <p:cNvSpPr txBox="1"/>
          <p:nvPr/>
        </p:nvSpPr>
        <p:spPr>
          <a:xfrm>
            <a:off x="2403969" y="3723762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</p:spTree>
    <p:extLst>
      <p:ext uri="{BB962C8B-B14F-4D97-AF65-F5344CB8AC3E}">
        <p14:creationId xmlns:p14="http://schemas.microsoft.com/office/powerpoint/2010/main" val="6712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Frontend </a:t>
            </a:r>
          </a:p>
        </p:txBody>
      </p:sp>
    </p:spTree>
    <p:extLst>
      <p:ext uri="{BB962C8B-B14F-4D97-AF65-F5344CB8AC3E}">
        <p14:creationId xmlns:p14="http://schemas.microsoft.com/office/powerpoint/2010/main" val="308461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30194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/>
              <a:t> Swagger </a:t>
            </a:r>
            <a:r>
              <a:rPr lang="en-US" dirty="0" err="1"/>
              <a:t>Doku</a:t>
            </a: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/>
              <a:t>                                                                                                               /record und </a:t>
            </a:r>
          </a:p>
          <a:p>
            <a:pPr marL="0" lvl="1" indent="0">
              <a:buNone/>
            </a:pPr>
            <a:r>
              <a:rPr lang="en-US" dirty="0"/>
              <a:t>                                                                                                               /record/</a:t>
            </a:r>
            <a:r>
              <a:rPr lang="en-US" dirty="0" err="1"/>
              <a:t>json</a:t>
            </a:r>
            <a:r>
              <a:rPr lang="en-US" dirty="0"/>
              <a:t>                                                            </a:t>
            </a:r>
          </a:p>
          <a:p>
            <a:pPr marL="0" lvl="1" indent="0">
              <a:buNone/>
            </a:pPr>
            <a:r>
              <a:rPr lang="en-US" dirty="0"/>
              <a:t>                                                                                                               </a:t>
            </a:r>
            <a:r>
              <a:rPr lang="en-US" dirty="0" err="1"/>
              <a:t>klappen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4" y="1380930"/>
            <a:ext cx="8822198" cy="441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22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Code hinter Endpunkten geschrieben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Anbindung an </a:t>
            </a:r>
            <a:r>
              <a:rPr lang="de-DE" sz="2000" dirty="0" err="1"/>
              <a:t>Kaloyans</a:t>
            </a:r>
            <a:r>
              <a:rPr lang="de-DE" sz="2000" dirty="0"/>
              <a:t> Service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Page zum Testen von /records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Docker Container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15" y="2547554"/>
            <a:ext cx="8503298" cy="353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08726"/>
      </p:ext>
    </p:extLst>
  </p:cSld>
  <p:clrMapOvr>
    <a:masterClrMapping/>
  </p:clrMapOvr>
</p:sld>
</file>

<file path=ppt/theme/theme1.xml><?xml version="1.0" encoding="utf-8"?>
<a:theme xmlns:a="http://schemas.openxmlformats.org/drawingml/2006/main" name="swc_presentation">
  <a:themeElements>
    <a:clrScheme name="RWTH-SWC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00549F"/>
      </a:hlink>
      <a:folHlink>
        <a:srgbClr val="00549F"/>
      </a:folHlink>
    </a:clrScheme>
    <a:fontScheme name="SWC_Helvetica">
      <a:majorFont>
        <a:latin typeface="HelveticaNeueLT Com 45 Lt"/>
        <a:ea typeface=""/>
        <a:cs typeface=""/>
      </a:majorFont>
      <a:minorFont>
        <a:latin typeface="HelveticaNeueLT Com 45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2">
            <a:lumMod val="60000"/>
            <a:lumOff val="40000"/>
          </a:schemeClr>
        </a:solidFill>
        <a:ln>
          <a:solidFill>
            <a:schemeClr val="tx1"/>
          </a:solidFill>
          <a:headEnd/>
          <a:tailEnd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sz="2800" dirty="0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wc_presentation_calibri_16-9.potx" id="{58F5FAA6-87E1-4517-87A3-08D228C1DB14}" vid="{F6909052-98FB-45C8-A407-770E00EBA2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swc_presentation_calibri_16-9</Template>
  <TotalTime>191</TotalTime>
  <Words>361</Words>
  <Application>Microsoft Office PowerPoint</Application>
  <PresentationFormat>Widescreen</PresentationFormat>
  <Paragraphs>130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HelveticaNeueLT Com 45 Lt</vt:lpstr>
      <vt:lpstr>Symbol</vt:lpstr>
      <vt:lpstr>Wingdings</vt:lpstr>
      <vt:lpstr>swc_presentation</vt:lpstr>
      <vt:lpstr>Sprint 4 (Alpha)</vt:lpstr>
      <vt:lpstr>Aufgabenstellung</vt:lpstr>
      <vt:lpstr>Architektur + Technologien</vt:lpstr>
      <vt:lpstr>Technologien</vt:lpstr>
      <vt:lpstr>PowerPoint Presentation</vt:lpstr>
      <vt:lpstr>Frontend </vt:lpstr>
      <vt:lpstr>API</vt:lpstr>
      <vt:lpstr>API</vt:lpstr>
      <vt:lpstr>API</vt:lpstr>
      <vt:lpstr>Backend (+ Datenbank)</vt:lpstr>
      <vt:lpstr>Backend Microservices </vt:lpstr>
      <vt:lpstr>Datenmodell </vt:lpstr>
      <vt:lpstr>Features für Beta Version</vt:lpstr>
      <vt:lpstr>Plänne für Beta Version</vt:lpstr>
      <vt:lpstr>Danke für die Aufmerksamkeit!</vt:lpstr>
    </vt:vector>
  </TitlesOfParts>
  <Company>RWTH Aachen, Research Group Softwareconstruction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Zusammenfassung Sprint 1 und Plannung von Sprint 2, 18.05.2017</dc:title>
  <dc:creator>Kaloyan Todorov</dc:creator>
  <cp:lastModifiedBy>Kaloyan Todorov</cp:lastModifiedBy>
  <cp:revision>161</cp:revision>
  <dcterms:created xsi:type="dcterms:W3CDTF">2017-05-16T16:34:42Z</dcterms:created>
  <dcterms:modified xsi:type="dcterms:W3CDTF">2017-06-17T16:04:15Z</dcterms:modified>
</cp:coreProperties>
</file>