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3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0" r:id="rId3"/>
    <p:sldId id="263" r:id="rId4"/>
    <p:sldId id="262" r:id="rId5"/>
    <p:sldId id="264" r:id="rId6"/>
    <p:sldId id="265" r:id="rId7"/>
    <p:sldId id="268" r:id="rId8"/>
    <p:sldId id="266" r:id="rId9"/>
    <p:sldId id="267" r:id="rId10"/>
    <p:sldId id="269" r:id="rId11"/>
    <p:sldId id="277" r:id="rId12"/>
    <p:sldId id="270" r:id="rId13"/>
    <p:sldId id="276" r:id="rId14"/>
    <p:sldId id="271" r:id="rId15"/>
    <p:sldId id="272" r:id="rId16"/>
    <p:sldId id="273" r:id="rId17"/>
    <p:sldId id="274" r:id="rId18"/>
    <p:sldId id="275" r:id="rId19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6433" autoAdjust="0"/>
  </p:normalViewPr>
  <p:slideViewPr>
    <p:cSldViewPr snapToGrid="0" showGuides="1">
      <p:cViewPr varScale="1">
        <p:scale>
          <a:sx n="114" d="100"/>
          <a:sy n="114" d="100"/>
        </p:scale>
        <p:origin x="40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3" d="100"/>
          <a:sy n="113" d="100"/>
        </p:scale>
        <p:origin x="4176" y="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02.05.2017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‹Nr.›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02.05.2017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8206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63375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36615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82585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134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ue Square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Subtitle"/>
          <p:cNvSpPr>
            <a:spLocks noGrp="1"/>
          </p:cNvSpPr>
          <p:nvPr>
            <p:ph type="subTitle" idx="1"/>
          </p:nvPr>
        </p:nvSpPr>
        <p:spPr>
          <a:xfrm>
            <a:off x="384000" y="2936134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92045" y="1221972"/>
            <a:ext cx="4079699" cy="951220"/>
          </a:xfrm>
        </p:spPr>
        <p:txBody>
          <a:bodyPr anchor="b">
            <a:normAutofit/>
          </a:bodyPr>
          <a:lstStyle>
            <a:lvl1pPr algn="r">
              <a:defRPr sz="22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Name, email</a:t>
            </a:r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84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568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36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Subtitle"/>
          <p:cNvSpPr>
            <a:spLocks noGrp="1"/>
          </p:cNvSpPr>
          <p:nvPr>
            <p:ph type="subTitle" idx="1"/>
          </p:nvPr>
        </p:nvSpPr>
        <p:spPr>
          <a:xfrm>
            <a:off x="384000" y="2930799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244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201601"/>
            <a:ext cx="11425764" cy="5764224"/>
          </a:xfrm>
        </p:spPr>
        <p:txBody>
          <a:bodyPr lIns="0" tIns="72000" rIns="0" bIns="7200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59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5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6161024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1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775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883577"/>
            <a:ext cx="11425764" cy="5082249"/>
          </a:xfrm>
        </p:spPr>
        <p:txBody>
          <a:bodyPr lIns="0" tIns="72000" rIns="0" bIns="7200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94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6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6168881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6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HR bottom"/>
          <p:cNvCxnSpPr/>
          <p:nvPr/>
        </p:nvCxnSpPr>
        <p:spPr>
          <a:xfrm>
            <a:off x="383118" y="604043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383119" y="6248552"/>
            <a:ext cx="547200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506F84E-75D2-4715-B6C6-C971E49CE21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991616" y="6248552"/>
            <a:ext cx="6363213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6" name="Title Placeholder"/>
          <p:cNvSpPr>
            <a:spLocks noGrp="1"/>
          </p:cNvSpPr>
          <p:nvPr>
            <p:ph type="title"/>
          </p:nvPr>
        </p:nvSpPr>
        <p:spPr>
          <a:xfrm>
            <a:off x="383115" y="201601"/>
            <a:ext cx="11425767" cy="5436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7" name="Text Placeholder"/>
          <p:cNvSpPr>
            <a:spLocks noGrp="1"/>
          </p:cNvSpPr>
          <p:nvPr>
            <p:ph type="body" idx="1"/>
          </p:nvPr>
        </p:nvSpPr>
        <p:spPr>
          <a:xfrm>
            <a:off x="383115" y="890181"/>
            <a:ext cx="11424243" cy="5081069"/>
          </a:xfrm>
          <a:prstGeom prst="rect">
            <a:avLst/>
          </a:prstGeom>
        </p:spPr>
        <p:txBody>
          <a:bodyPr vert="horz" lIns="0" tIns="72000" rIns="0" bIns="72000" rtlCol="0">
            <a:normAutofit/>
          </a:bodyPr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71" r:id="rId2"/>
    <p:sldLayoutId id="2147483777" r:id="rId3"/>
    <p:sldLayoutId id="2147483768" r:id="rId4"/>
    <p:sldLayoutId id="2147483774" r:id="rId5"/>
    <p:sldLayoutId id="2147483778" r:id="rId6"/>
    <p:sldLayoutId id="2147483770" r:id="rId7"/>
    <p:sldLayoutId id="2147483773" r:id="rId8"/>
    <p:sldLayoutId id="2147483779" r:id="rId9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0" kern="1200" dirty="0">
          <a:solidFill>
            <a:schemeClr val="tx2"/>
          </a:solidFill>
          <a:latin typeface="Calibri Light" panose="020F030202020403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0" indent="0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None/>
        <a:tabLst>
          <a:tab pos="216000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1pPr>
      <a:lvl2pPr marL="268288" indent="-268288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tabLst>
          <a:tab pos="268288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2pPr>
      <a:lvl3pPr marL="536575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80000"/>
        <a:buFont typeface="Symbol" panose="05050102010706020507" pitchFamily="18" charset="2"/>
        <a:buChar char="-"/>
        <a:tabLst>
          <a:tab pos="536575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3pPr>
      <a:lvl4pPr marL="806450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tabLst>
          <a:tab pos="806450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4pPr>
      <a:lvl5pPr marL="1074738" indent="-268288" algn="l" rtl="0" eaLnBrk="1" fontAlgn="base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tabLst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Scrum Sprint Planning, 04.05.2017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House Tyrell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92045" y="226503"/>
            <a:ext cx="4079699" cy="1946690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Henriette Selter</a:t>
            </a:r>
          </a:p>
          <a:p>
            <a:r>
              <a:rPr lang="en-US" dirty="0"/>
              <a:t> Dana Vladimirova</a:t>
            </a:r>
          </a:p>
          <a:p>
            <a:r>
              <a:rPr lang="en-US" dirty="0"/>
              <a:t>Mohamed Achref Chiha</a:t>
            </a:r>
          </a:p>
          <a:p>
            <a:r>
              <a:rPr lang="en-US" dirty="0"/>
              <a:t>Vanya Vucheva</a:t>
            </a:r>
          </a:p>
          <a:p>
            <a:r>
              <a:rPr lang="en-US" dirty="0"/>
              <a:t> </a:t>
            </a:r>
            <a:r>
              <a:rPr lang="en-US" dirty="0" err="1"/>
              <a:t>Kaloyan</a:t>
            </a:r>
            <a:r>
              <a:rPr lang="en-US" dirty="0"/>
              <a:t> </a:t>
            </a:r>
            <a:r>
              <a:rPr lang="en-US" dirty="0" err="1"/>
              <a:t>Todorov</a:t>
            </a:r>
            <a:endParaRPr lang="en-US" dirty="0"/>
          </a:p>
          <a:p>
            <a:r>
              <a:rPr lang="de-DE" dirty="0"/>
              <a:t>Nils Jonalik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Sprint Review</a:t>
            </a:r>
          </a:p>
        </p:txBody>
      </p:sp>
      <p:sp>
        <p:nvSpPr>
          <p:cNvPr id="3" name="Subtitle 11"/>
          <p:cNvSpPr>
            <a:spLocks noGrp="1"/>
          </p:cNvSpPr>
          <p:nvPr>
            <p:ph type="subTitle" idx="1"/>
          </p:nvPr>
        </p:nvSpPr>
        <p:spPr>
          <a:xfrm>
            <a:off x="384000" y="2936134"/>
            <a:ext cx="11424000" cy="411257"/>
          </a:xfrm>
        </p:spPr>
        <p:txBody>
          <a:bodyPr/>
          <a:lstStyle/>
          <a:p>
            <a:r>
              <a:rPr lang="en-US" dirty="0"/>
              <a:t>Requirements Engineering First Sprint</a:t>
            </a:r>
          </a:p>
        </p:txBody>
      </p:sp>
    </p:spTree>
    <p:extLst>
      <p:ext uri="{BB962C8B-B14F-4D97-AF65-F5344CB8AC3E}">
        <p14:creationId xmlns:p14="http://schemas.microsoft.com/office/powerpoint/2010/main" val="3862739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/>
              <a:t>Initializing</a:t>
            </a:r>
            <a:r>
              <a:rPr lang="de-DE" sz="3600" dirty="0"/>
              <a:t> Project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3115" y="932057"/>
            <a:ext cx="10882290" cy="190258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de-DE" dirty="0">
                <a:solidFill>
                  <a:schemeClr val="tx2"/>
                </a:solidFill>
              </a:rPr>
              <a:t>25.04.2017</a:t>
            </a:r>
          </a:p>
          <a:p>
            <a:pPr lvl="1"/>
            <a:r>
              <a:rPr lang="de-DE" dirty="0"/>
              <a:t>Learning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Project</a:t>
            </a:r>
          </a:p>
          <a:p>
            <a:pPr lvl="1"/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House (Team)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0" lvl="1" indent="0">
              <a:buNone/>
            </a:pPr>
            <a:endParaRPr lang="de-DE" dirty="0">
              <a:solidFill>
                <a:schemeClr val="tx2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383115" y="2475986"/>
            <a:ext cx="10882290" cy="1902583"/>
          </a:xfrm>
          <a:prstGeom prst="rect">
            <a:avLst/>
          </a:prstGeom>
        </p:spPr>
        <p:txBody>
          <a:bodyPr vert="horz" lIns="0" tIns="72000" rIns="0" bIns="72000" rtlCol="0">
            <a:normAutofit/>
          </a:bodyPr>
          <a:lstStyle>
            <a:lvl1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  <a:lvl2pPr marL="268288" indent="-2682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68288" algn="l"/>
              </a:tabLst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2pPr>
            <a:lvl3pPr marL="536575" indent="-268288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Symbol" panose="05050102010706020507" pitchFamily="18" charset="2"/>
              <a:buChar char="-"/>
              <a:tabLst>
                <a:tab pos="536575" algn="l"/>
              </a:tabLst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3pPr>
            <a:lvl4pPr marL="806450" indent="-268288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806450" algn="l"/>
              </a:tabLst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4pPr>
            <a:lvl5pPr marL="1074738" indent="-268288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tx2"/>
                </a:solidFill>
              </a:rPr>
              <a:t>27.04.2017</a:t>
            </a:r>
          </a:p>
          <a:p>
            <a:pPr lvl="1"/>
            <a:r>
              <a:rPr lang="de-DE" dirty="0"/>
              <a:t>Meeting Customer</a:t>
            </a:r>
          </a:p>
          <a:p>
            <a:pPr lvl="1"/>
            <a:r>
              <a:rPr lang="de-DE" dirty="0"/>
              <a:t>Learning </a:t>
            </a:r>
            <a:r>
              <a:rPr lang="de-DE" dirty="0" err="1"/>
              <a:t>about</a:t>
            </a:r>
            <a:r>
              <a:rPr lang="de-DE" dirty="0"/>
              <a:t> Customer </a:t>
            </a:r>
            <a:r>
              <a:rPr lang="de-DE" dirty="0" err="1"/>
              <a:t>Requirements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0" lvl="1" indent="0">
              <a:buFont typeface="Arial" panose="020B0604020202020204" pitchFamily="34" charset="0"/>
              <a:buNone/>
            </a:pPr>
            <a:endParaRPr lang="de-DE" dirty="0">
              <a:solidFill>
                <a:schemeClr val="tx2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83115" y="4049385"/>
            <a:ext cx="10882290" cy="2199167"/>
          </a:xfrm>
          <a:prstGeom prst="rect">
            <a:avLst/>
          </a:prstGeom>
        </p:spPr>
        <p:txBody>
          <a:bodyPr vert="horz" lIns="0" tIns="72000" rIns="0" bIns="72000" rtlCol="0">
            <a:normAutofit/>
          </a:bodyPr>
          <a:lstStyle>
            <a:lvl1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  <a:lvl2pPr marL="268288" indent="-2682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68288" algn="l"/>
              </a:tabLst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2pPr>
            <a:lvl3pPr marL="536575" indent="-268288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Symbol" panose="05050102010706020507" pitchFamily="18" charset="2"/>
              <a:buChar char="-"/>
              <a:tabLst>
                <a:tab pos="536575" algn="l"/>
              </a:tabLst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3pPr>
            <a:lvl4pPr marL="806450" indent="-268288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806450" algn="l"/>
              </a:tabLst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4pPr>
            <a:lvl5pPr marL="1074738" indent="-268288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tx2"/>
                </a:solidFill>
              </a:rPr>
              <a:t>01.05.2017</a:t>
            </a:r>
          </a:p>
          <a:p>
            <a:pPr lvl="1"/>
            <a:r>
              <a:rPr lang="de-DE" dirty="0"/>
              <a:t>Feature Engineering</a:t>
            </a:r>
          </a:p>
          <a:p>
            <a:pPr lvl="1"/>
            <a:r>
              <a:rPr lang="de-DE" dirty="0" err="1"/>
              <a:t>Dividing</a:t>
            </a:r>
            <a:r>
              <a:rPr lang="de-DE" dirty="0"/>
              <a:t> </a:t>
            </a:r>
            <a:r>
              <a:rPr lang="de-DE" dirty="0" err="1"/>
              <a:t>Responsibilities</a:t>
            </a:r>
            <a:endParaRPr lang="de-DE" dirty="0"/>
          </a:p>
          <a:p>
            <a:pPr lvl="1"/>
            <a:r>
              <a:rPr lang="de-DE" dirty="0"/>
              <a:t>Next Sprint </a:t>
            </a:r>
            <a:r>
              <a:rPr lang="de-DE" dirty="0" err="1"/>
              <a:t>Planning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0" lvl="1" indent="0">
              <a:buFont typeface="Arial" panose="020B0604020202020204" pitchFamily="34" charset="0"/>
              <a:buNone/>
            </a:pPr>
            <a:endParaRPr lang="de-DE" dirty="0">
              <a:solidFill>
                <a:schemeClr val="tx2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1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3391471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General Guideline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3118" y="1041785"/>
            <a:ext cx="10882290" cy="2213479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Always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endParaRPr lang="de-DE" dirty="0"/>
          </a:p>
          <a:p>
            <a:pPr lvl="1"/>
            <a:r>
              <a:rPr lang="de-DE" dirty="0" err="1"/>
              <a:t>Dockerize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Microservices</a:t>
            </a:r>
            <a:endParaRPr lang="de-DE" dirty="0"/>
          </a:p>
          <a:p>
            <a:pPr lvl="1"/>
            <a:r>
              <a:rPr lang="de-DE" dirty="0"/>
              <a:t>Split </a:t>
            </a:r>
            <a:r>
              <a:rPr lang="de-DE" dirty="0" err="1"/>
              <a:t>your</a:t>
            </a:r>
            <a:r>
              <a:rPr lang="de-DE" dirty="0"/>
              <a:t> Tasks =&gt; </a:t>
            </a:r>
            <a:r>
              <a:rPr lang="de-DE" dirty="0" err="1"/>
              <a:t>Jot</a:t>
            </a:r>
            <a:r>
              <a:rPr lang="de-DE" dirty="0"/>
              <a:t> down </a:t>
            </a:r>
            <a:r>
              <a:rPr lang="de-DE" dirty="0" err="1"/>
              <a:t>as</a:t>
            </a:r>
            <a:r>
              <a:rPr lang="de-DE" dirty="0"/>
              <a:t> User Stories</a:t>
            </a:r>
          </a:p>
          <a:p>
            <a:pPr lvl="1"/>
            <a:endParaRPr lang="de-DE" dirty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607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Frontend (</a:t>
            </a:r>
            <a:r>
              <a:rPr lang="de-DE" sz="3600" dirty="0" err="1"/>
              <a:t>Achref</a:t>
            </a:r>
            <a:r>
              <a:rPr lang="de-DE" sz="3600" dirty="0"/>
              <a:t>, Dana)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3118" y="1563955"/>
            <a:ext cx="6145698" cy="1536823"/>
          </a:xfrm>
        </p:spPr>
        <p:txBody>
          <a:bodyPr>
            <a:normAutofit/>
          </a:bodyPr>
          <a:lstStyle/>
          <a:p>
            <a:pPr marL="514350" lvl="1" indent="-514350">
              <a:buFont typeface="+mj-lt"/>
              <a:buAutoNum type="arabicPeriod"/>
            </a:pPr>
            <a:r>
              <a:rPr lang="de-DE" dirty="0"/>
              <a:t>Basic Mockup</a:t>
            </a:r>
          </a:p>
          <a:p>
            <a:pPr marL="782637" lvl="2" indent="-514350">
              <a:buFont typeface="+mj-lt"/>
              <a:buAutoNum type="arabicPeriod"/>
            </a:pPr>
            <a:r>
              <a:rPr lang="de-DE" dirty="0" err="1"/>
              <a:t>Footer</a:t>
            </a:r>
            <a:r>
              <a:rPr lang="de-DE" dirty="0"/>
              <a:t>, </a:t>
            </a:r>
            <a:r>
              <a:rPr lang="de-DE" dirty="0" err="1"/>
              <a:t>Navbar</a:t>
            </a:r>
            <a:endParaRPr lang="de-DE" dirty="0"/>
          </a:p>
          <a:p>
            <a:pPr marL="782637" lvl="2" indent="-514350">
              <a:buFont typeface="+mj-lt"/>
              <a:buAutoNum type="arabicPeriod"/>
            </a:pPr>
            <a:r>
              <a:rPr lang="de-DE" dirty="0"/>
              <a:t>Clear Text API </a:t>
            </a:r>
            <a:r>
              <a:rPr lang="de-DE" dirty="0" err="1"/>
              <a:t>Requests</a:t>
            </a:r>
            <a:endParaRPr lang="de-DE" dirty="0"/>
          </a:p>
          <a:p>
            <a:pPr marL="268287" lvl="2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16" y="3729736"/>
            <a:ext cx="3476369" cy="198970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528816" y="1041785"/>
            <a:ext cx="5280066" cy="1719703"/>
          </a:xfrm>
          <a:prstGeom prst="rect">
            <a:avLst/>
          </a:prstGeom>
        </p:spPr>
        <p:txBody>
          <a:bodyPr vert="horz" lIns="0" tIns="72000" rIns="0" bIns="72000" rtlCol="0">
            <a:normAutofit/>
          </a:bodyPr>
          <a:lstStyle>
            <a:lvl1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  <a:lvl2pPr marL="268288" indent="-2682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68288" algn="l"/>
              </a:tabLst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2pPr>
            <a:lvl3pPr marL="536575" indent="-268288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Symbol" panose="05050102010706020507" pitchFamily="18" charset="2"/>
              <a:buChar char="-"/>
              <a:tabLst>
                <a:tab pos="536575" algn="l"/>
              </a:tabLst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3pPr>
            <a:lvl4pPr marL="806450" indent="-268288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806450" algn="l"/>
              </a:tabLst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4pPr>
            <a:lvl5pPr marL="1074738" indent="-268288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7" lvl="2" indent="0">
              <a:buFont typeface="Symbol" panose="05050102010706020507" pitchFamily="18" charset="2"/>
              <a:buNone/>
            </a:pPr>
            <a:r>
              <a:rPr lang="de-DE" dirty="0">
                <a:solidFill>
                  <a:schemeClr val="tx2"/>
                </a:solidFill>
              </a:rPr>
              <a:t>Technologies</a:t>
            </a:r>
          </a:p>
          <a:p>
            <a:pPr lvl="1"/>
            <a:r>
              <a:rPr lang="de-DE" dirty="0" err="1"/>
              <a:t>AngularJS</a:t>
            </a:r>
            <a:endParaRPr lang="de-DE" dirty="0"/>
          </a:p>
          <a:p>
            <a:pPr lvl="1"/>
            <a:r>
              <a:rPr lang="de-DE" dirty="0"/>
              <a:t>Bootstrap (CSS)</a:t>
            </a:r>
          </a:p>
          <a:p>
            <a:pPr marL="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83115" y="3043546"/>
            <a:ext cx="643821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8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de-DE" sz="32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  </a:t>
            </a:r>
            <a:r>
              <a:rPr lang="de-DE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Displaying</a:t>
            </a:r>
            <a:r>
              <a:rPr lang="de-DE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API </a:t>
            </a:r>
            <a:r>
              <a:rPr lang="de-DE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Replies</a:t>
            </a:r>
            <a:r>
              <a:rPr lang="de-DE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in a </a:t>
            </a:r>
            <a:r>
              <a:rPr lang="de-DE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nice</a:t>
            </a:r>
            <a:r>
              <a:rPr lang="de-DE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Fashion 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8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83115" y="1042293"/>
            <a:ext cx="5280066" cy="596386"/>
          </a:xfrm>
          <a:prstGeom prst="rect">
            <a:avLst/>
          </a:prstGeom>
        </p:spPr>
        <p:txBody>
          <a:bodyPr vert="horz" lIns="0" tIns="72000" rIns="0" bIns="72000" rtlCol="0">
            <a:normAutofit/>
          </a:bodyPr>
          <a:lstStyle>
            <a:lvl1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  <a:lvl2pPr marL="268288" indent="-2682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68288" algn="l"/>
              </a:tabLst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2pPr>
            <a:lvl3pPr marL="536575" indent="-268288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Symbol" panose="05050102010706020507" pitchFamily="18" charset="2"/>
              <a:buChar char="-"/>
              <a:tabLst>
                <a:tab pos="536575" algn="l"/>
              </a:tabLst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3pPr>
            <a:lvl4pPr marL="806450" indent="-268288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806450" algn="l"/>
              </a:tabLst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4pPr>
            <a:lvl5pPr marL="1074738" indent="-268288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7" lvl="2" indent="0">
              <a:buFont typeface="Symbol" panose="05050102010706020507" pitchFamily="18" charset="2"/>
              <a:buNone/>
            </a:pPr>
            <a:r>
              <a:rPr lang="de-DE" dirty="0" err="1">
                <a:solidFill>
                  <a:schemeClr val="tx2"/>
                </a:solidFill>
              </a:rPr>
              <a:t>ToDo</a:t>
            </a:r>
            <a:endParaRPr lang="de-DE" dirty="0">
              <a:solidFill>
                <a:schemeClr val="tx2"/>
              </a:solidFill>
            </a:endParaRPr>
          </a:p>
          <a:p>
            <a:pPr marL="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6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  <p:bldP spid="7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REST API (Nils)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383114" y="3456273"/>
            <a:ext cx="11425764" cy="566928"/>
          </a:xfrm>
          <a:prstGeom prst="rect">
            <a:avLst/>
          </a:prstGeom>
        </p:spPr>
        <p:txBody>
          <a:bodyPr vert="horz" lIns="0" tIns="72000" rIns="0" bIns="72000" rtlCol="0">
            <a:normAutofit fontScale="92500" lnSpcReduction="20000"/>
          </a:bodyPr>
          <a:lstStyle>
            <a:lvl1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  <a:lvl2pPr marL="268288" indent="-2682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68288" algn="l"/>
              </a:tabLst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2pPr>
            <a:lvl3pPr marL="536575" indent="-268288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Symbol" panose="05050102010706020507" pitchFamily="18" charset="2"/>
              <a:buChar char="-"/>
              <a:tabLst>
                <a:tab pos="536575" algn="l"/>
              </a:tabLst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3pPr>
            <a:lvl4pPr marL="806450" indent="-268288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806450" algn="l"/>
              </a:tabLst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4pPr>
            <a:lvl5pPr marL="1074738" indent="-268288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de-DE" dirty="0" err="1">
                <a:solidFill>
                  <a:schemeClr val="tx2"/>
                </a:solidFill>
              </a:rPr>
              <a:t>Dataflow</a:t>
            </a:r>
            <a:r>
              <a:rPr lang="de-DE" dirty="0">
                <a:solidFill>
                  <a:schemeClr val="tx2"/>
                </a:solidFill>
              </a:rPr>
              <a:t> Im/Export</a:t>
            </a:r>
            <a:endParaRPr lang="en-US" dirty="0"/>
          </a:p>
          <a:p>
            <a:pPr marL="514350" lvl="1" indent="-514350">
              <a:buFont typeface="+mj-lt"/>
              <a:buAutoNum type="arabicPeriod"/>
            </a:pPr>
            <a:endParaRPr lang="de-DE" dirty="0"/>
          </a:p>
        </p:txBody>
      </p:sp>
      <p:sp>
        <p:nvSpPr>
          <p:cNvPr id="13" name="Rectangle 11"/>
          <p:cNvSpPr/>
          <p:nvPr/>
        </p:nvSpPr>
        <p:spPr bwMode="auto">
          <a:xfrm>
            <a:off x="383114" y="4023201"/>
            <a:ext cx="1777882" cy="84203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Frontend</a:t>
            </a: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1"/>
          <p:cNvSpPr/>
          <p:nvPr/>
        </p:nvSpPr>
        <p:spPr bwMode="auto">
          <a:xfrm>
            <a:off x="5207055" y="4024522"/>
            <a:ext cx="1777882" cy="84203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API Handler</a:t>
            </a: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1"/>
          <p:cNvSpPr/>
          <p:nvPr/>
        </p:nvSpPr>
        <p:spPr bwMode="auto">
          <a:xfrm>
            <a:off x="10030996" y="4023201"/>
            <a:ext cx="1777882" cy="84203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Backend</a:t>
            </a: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Verbinder: gewinkelt 16"/>
          <p:cNvCxnSpPr>
            <a:stCxn id="13" idx="3"/>
            <a:endCxn id="14" idx="1"/>
          </p:cNvCxnSpPr>
          <p:nvPr/>
        </p:nvCxnSpPr>
        <p:spPr bwMode="auto">
          <a:xfrm>
            <a:off x="2160996" y="4444220"/>
            <a:ext cx="3046059" cy="1321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/>
          <p:cNvCxnSpPr/>
          <p:nvPr/>
        </p:nvCxnSpPr>
        <p:spPr bwMode="auto">
          <a:xfrm>
            <a:off x="6984937" y="4489712"/>
            <a:ext cx="3046059" cy="1321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2539094" y="3989280"/>
            <a:ext cx="22311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CSV File</a:t>
            </a: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7173986" y="4014715"/>
            <a:ext cx="22311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</a:t>
            </a: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5"/>
          <p:cNvSpPr txBox="1">
            <a:spLocks/>
          </p:cNvSpPr>
          <p:nvPr/>
        </p:nvSpPr>
        <p:spPr>
          <a:xfrm>
            <a:off x="6528816" y="1041785"/>
            <a:ext cx="5280066" cy="1947977"/>
          </a:xfrm>
          <a:prstGeom prst="rect">
            <a:avLst/>
          </a:prstGeom>
        </p:spPr>
        <p:txBody>
          <a:bodyPr vert="horz" lIns="0" tIns="72000" rIns="0" bIns="72000" rtlCol="0">
            <a:normAutofit/>
          </a:bodyPr>
          <a:lstStyle>
            <a:lvl1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  <a:lvl2pPr marL="268288" indent="-2682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68288" algn="l"/>
              </a:tabLst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2pPr>
            <a:lvl3pPr marL="536575" indent="-268288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Symbol" panose="05050102010706020507" pitchFamily="18" charset="2"/>
              <a:buChar char="-"/>
              <a:tabLst>
                <a:tab pos="536575" algn="l"/>
              </a:tabLst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3pPr>
            <a:lvl4pPr marL="806450" indent="-268288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806450" algn="l"/>
              </a:tabLst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4pPr>
            <a:lvl5pPr marL="1074738" indent="-268288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7" lvl="2" indent="0">
              <a:buFont typeface="Symbol" panose="05050102010706020507" pitchFamily="18" charset="2"/>
              <a:buNone/>
            </a:pPr>
            <a:r>
              <a:rPr lang="de-DE" sz="3200" dirty="0">
                <a:solidFill>
                  <a:schemeClr val="tx2"/>
                </a:solidFill>
              </a:rPr>
              <a:t>Technologies</a:t>
            </a:r>
          </a:p>
          <a:p>
            <a:pPr lvl="1"/>
            <a:r>
              <a:rPr lang="de-DE" dirty="0" err="1"/>
              <a:t>Flask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Spring Boot  (API)</a:t>
            </a:r>
          </a:p>
          <a:p>
            <a:pPr lvl="1"/>
            <a:r>
              <a:rPr lang="de-DE" dirty="0" err="1"/>
              <a:t>Swagger</a:t>
            </a:r>
            <a:r>
              <a:rPr lang="de-DE" dirty="0"/>
              <a:t> (</a:t>
            </a:r>
            <a:r>
              <a:rPr lang="de-DE" dirty="0" err="1"/>
              <a:t>Documentation</a:t>
            </a:r>
            <a:r>
              <a:rPr lang="de-DE" dirty="0"/>
              <a:t>)</a:t>
            </a:r>
          </a:p>
          <a:p>
            <a:pPr marL="0" lvl="1" indent="0">
              <a:buNone/>
            </a:pPr>
            <a:endParaRPr lang="de-DE" dirty="0"/>
          </a:p>
          <a:p>
            <a:pPr marL="0" lvl="1" indent="0">
              <a:buNone/>
            </a:pPr>
            <a:endParaRPr lang="de-DE" dirty="0"/>
          </a:p>
          <a:p>
            <a:pPr lvl="1"/>
            <a:endParaRPr lang="en-US" dirty="0"/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930319" y="1041784"/>
            <a:ext cx="5280066" cy="1947977"/>
          </a:xfrm>
          <a:prstGeom prst="rect">
            <a:avLst/>
          </a:prstGeom>
        </p:spPr>
        <p:txBody>
          <a:bodyPr vert="horz" lIns="0" tIns="72000" rIns="0" bIns="72000" rtlCol="0">
            <a:normAutofit/>
          </a:bodyPr>
          <a:lstStyle>
            <a:lvl1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  <a:lvl2pPr marL="268288" indent="-2682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68288" algn="l"/>
              </a:tabLst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2pPr>
            <a:lvl3pPr marL="536575" indent="-268288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Symbol" panose="05050102010706020507" pitchFamily="18" charset="2"/>
              <a:buChar char="-"/>
              <a:tabLst>
                <a:tab pos="536575" algn="l"/>
              </a:tabLst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3pPr>
            <a:lvl4pPr marL="806450" indent="-268288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806450" algn="l"/>
              </a:tabLst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4pPr>
            <a:lvl5pPr marL="1074738" indent="-268288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7" lvl="2" indent="0">
              <a:buFont typeface="Symbol" panose="05050102010706020507" pitchFamily="18" charset="2"/>
              <a:buNone/>
            </a:pPr>
            <a:r>
              <a:rPr lang="de-DE" sz="3200" dirty="0" err="1">
                <a:solidFill>
                  <a:schemeClr val="tx2"/>
                </a:solidFill>
              </a:rPr>
              <a:t>ToDo</a:t>
            </a:r>
            <a:endParaRPr lang="de-DE" sz="3200" dirty="0">
              <a:solidFill>
                <a:schemeClr val="tx2"/>
              </a:solidFill>
            </a:endParaRPr>
          </a:p>
          <a:p>
            <a:pPr lvl="1"/>
            <a:r>
              <a:rPr lang="de-DE" dirty="0" err="1"/>
              <a:t>Defining</a:t>
            </a:r>
            <a:r>
              <a:rPr lang="de-DE" dirty="0"/>
              <a:t> Basic Endpoints</a:t>
            </a:r>
          </a:p>
          <a:p>
            <a:pPr lvl="1"/>
            <a:r>
              <a:rPr lang="de-DE" dirty="0"/>
              <a:t>Writing YAML </a:t>
            </a:r>
            <a:r>
              <a:rPr lang="de-DE" dirty="0" err="1"/>
              <a:t>Documentation</a:t>
            </a:r>
            <a:endParaRPr lang="de-DE" dirty="0"/>
          </a:p>
          <a:p>
            <a:pPr marL="0" lvl="1" indent="0">
              <a:buNone/>
            </a:pPr>
            <a:endParaRPr lang="de-DE" dirty="0"/>
          </a:p>
          <a:p>
            <a:pPr marL="0" lvl="1" indent="0">
              <a:buNone/>
            </a:pPr>
            <a:endParaRPr lang="de-DE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6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4" grpId="0" animBg="1"/>
      <p:bldP spid="15" grpId="0" animBg="1"/>
      <p:bldP spid="20" grpId="0"/>
      <p:bldP spid="21" grpId="0"/>
      <p:bldP spid="29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Backend Data Manipulation (</a:t>
            </a:r>
            <a:r>
              <a:rPr lang="de-DE" sz="3600" dirty="0" err="1"/>
              <a:t>Kaloyan</a:t>
            </a:r>
            <a:r>
              <a:rPr lang="de-DE" sz="3600" dirty="0"/>
              <a:t>)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3115" y="1882542"/>
            <a:ext cx="5706786" cy="2051860"/>
          </a:xfrm>
        </p:spPr>
        <p:txBody>
          <a:bodyPr>
            <a:normAutofit/>
          </a:bodyPr>
          <a:lstStyle/>
          <a:p>
            <a:pPr lvl="1"/>
            <a:r>
              <a:rPr lang="de-DE" dirty="0" err="1"/>
              <a:t>Implementing</a:t>
            </a:r>
            <a:r>
              <a:rPr lang="de-DE" dirty="0"/>
              <a:t> Im/Export</a:t>
            </a:r>
          </a:p>
          <a:p>
            <a:pPr lvl="2"/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Datamodel</a:t>
            </a:r>
          </a:p>
          <a:p>
            <a:pPr lvl="1"/>
            <a:r>
              <a:rPr lang="de-DE" dirty="0" err="1"/>
              <a:t>Interfacing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API Handler</a:t>
            </a:r>
          </a:p>
          <a:p>
            <a:pPr marL="268287" lvl="2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528816" y="1041785"/>
            <a:ext cx="5280066" cy="1445383"/>
          </a:xfrm>
          <a:prstGeom prst="rect">
            <a:avLst/>
          </a:prstGeom>
        </p:spPr>
        <p:txBody>
          <a:bodyPr vert="horz" lIns="0" tIns="72000" rIns="0" bIns="72000" rtlCol="0">
            <a:normAutofit/>
          </a:bodyPr>
          <a:lstStyle>
            <a:lvl1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  <a:lvl2pPr marL="268288" indent="-2682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68288" algn="l"/>
              </a:tabLst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2pPr>
            <a:lvl3pPr marL="536575" indent="-268288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Symbol" panose="05050102010706020507" pitchFamily="18" charset="2"/>
              <a:buChar char="-"/>
              <a:tabLst>
                <a:tab pos="536575" algn="l"/>
              </a:tabLst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3pPr>
            <a:lvl4pPr marL="806450" indent="-268288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806450" algn="l"/>
              </a:tabLst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4pPr>
            <a:lvl5pPr marL="1074738" indent="-268288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7" lvl="2" indent="0">
              <a:buFont typeface="Symbol" panose="05050102010706020507" pitchFamily="18" charset="2"/>
              <a:buNone/>
            </a:pPr>
            <a:r>
              <a:rPr lang="de-DE" dirty="0">
                <a:solidFill>
                  <a:schemeClr val="tx2"/>
                </a:solidFill>
              </a:rPr>
              <a:t>Technologies</a:t>
            </a:r>
          </a:p>
          <a:p>
            <a:pPr lvl="1"/>
            <a:r>
              <a:rPr lang="de-DE" dirty="0"/>
              <a:t>Spring Boot</a:t>
            </a:r>
          </a:p>
          <a:p>
            <a:pPr marL="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83115" y="1041785"/>
            <a:ext cx="5280066" cy="607108"/>
          </a:xfrm>
          <a:prstGeom prst="rect">
            <a:avLst/>
          </a:prstGeom>
        </p:spPr>
        <p:txBody>
          <a:bodyPr vert="horz" lIns="0" tIns="72000" rIns="0" bIns="72000" rtlCol="0">
            <a:normAutofit/>
          </a:bodyPr>
          <a:lstStyle>
            <a:lvl1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  <a:lvl2pPr marL="268288" indent="-2682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68288" algn="l"/>
              </a:tabLst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2pPr>
            <a:lvl3pPr marL="536575" indent="-268288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Symbol" panose="05050102010706020507" pitchFamily="18" charset="2"/>
              <a:buChar char="-"/>
              <a:tabLst>
                <a:tab pos="536575" algn="l"/>
              </a:tabLst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3pPr>
            <a:lvl4pPr marL="806450" indent="-268288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806450" algn="l"/>
              </a:tabLst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4pPr>
            <a:lvl5pPr marL="1074738" indent="-268288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7" lvl="2" indent="0">
              <a:buFont typeface="Symbol" panose="05050102010706020507" pitchFamily="18" charset="2"/>
              <a:buNone/>
            </a:pPr>
            <a:r>
              <a:rPr lang="de-DE" dirty="0" err="1">
                <a:solidFill>
                  <a:schemeClr val="tx2"/>
                </a:solidFill>
              </a:rPr>
              <a:t>ToDo</a:t>
            </a:r>
            <a:endParaRPr lang="de-DE" dirty="0">
              <a:solidFill>
                <a:schemeClr val="tx2"/>
              </a:solidFill>
            </a:endParaRPr>
          </a:p>
          <a:p>
            <a:pPr marL="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83115" y="1446739"/>
            <a:ext cx="5706786" cy="635473"/>
          </a:xfrm>
          <a:prstGeom prst="rect">
            <a:avLst/>
          </a:prstGeom>
        </p:spPr>
        <p:txBody>
          <a:bodyPr vert="horz" lIns="0" tIns="72000" rIns="0" bIns="72000" rtlCol="0">
            <a:normAutofit lnSpcReduction="10000"/>
          </a:bodyPr>
          <a:lstStyle>
            <a:lvl1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  <a:lvl2pPr marL="268288" indent="-2682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68288" algn="l"/>
              </a:tabLst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2pPr>
            <a:lvl3pPr marL="536575" indent="-268288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Symbol" panose="05050102010706020507" pitchFamily="18" charset="2"/>
              <a:buChar char="-"/>
              <a:tabLst>
                <a:tab pos="536575" algn="l"/>
              </a:tabLst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3pPr>
            <a:lvl4pPr marL="806450" indent="-268288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806450" algn="l"/>
              </a:tabLst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4pPr>
            <a:lvl5pPr marL="1074738" indent="-268288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err="1"/>
              <a:t>Creating</a:t>
            </a:r>
            <a:r>
              <a:rPr lang="de-DE" dirty="0"/>
              <a:t> Project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Eclipse</a:t>
            </a:r>
            <a:endParaRPr lang="de-DE" dirty="0"/>
          </a:p>
          <a:p>
            <a:pPr marL="268287" lvl="2" indent="0">
              <a:buFont typeface="Symbol" panose="05050102010706020507" pitchFamily="18" charset="2"/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9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Backend Data  Management (Henriette, </a:t>
            </a:r>
            <a:r>
              <a:rPr lang="de-DE" sz="3600" dirty="0" err="1"/>
              <a:t>Vanya</a:t>
            </a:r>
            <a:r>
              <a:rPr lang="de-DE" sz="3600" dirty="0"/>
              <a:t>)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3115" y="2871853"/>
            <a:ext cx="6017682" cy="1491879"/>
          </a:xfrm>
        </p:spPr>
        <p:txBody>
          <a:bodyPr>
            <a:normAutofit lnSpcReduction="10000"/>
          </a:bodyPr>
          <a:lstStyle/>
          <a:p>
            <a:pPr lvl="1"/>
            <a:r>
              <a:rPr lang="de-DE" dirty="0"/>
              <a:t>Create </a:t>
            </a:r>
            <a:r>
              <a:rPr lang="de-DE" dirty="0" err="1"/>
              <a:t>first</a:t>
            </a:r>
            <a:r>
              <a:rPr lang="de-DE" dirty="0"/>
              <a:t> DB Interface</a:t>
            </a:r>
          </a:p>
          <a:p>
            <a:pPr lvl="2"/>
            <a:r>
              <a:rPr lang="de-DE" dirty="0"/>
              <a:t>Implementation</a:t>
            </a:r>
          </a:p>
          <a:p>
            <a:pPr lvl="2"/>
            <a:r>
              <a:rPr lang="de-DE" dirty="0" err="1"/>
              <a:t>Documentation</a:t>
            </a:r>
            <a:endParaRPr lang="de-DE" dirty="0"/>
          </a:p>
          <a:p>
            <a:pPr marL="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marL="0" lvl="1" indent="0">
              <a:buNone/>
            </a:pPr>
            <a:endParaRPr lang="de-DE" dirty="0"/>
          </a:p>
          <a:p>
            <a:pPr marL="268287" lvl="2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528816" y="1041785"/>
            <a:ext cx="5280066" cy="2111488"/>
          </a:xfrm>
          <a:prstGeom prst="rect">
            <a:avLst/>
          </a:prstGeom>
        </p:spPr>
        <p:txBody>
          <a:bodyPr vert="horz" lIns="0" tIns="72000" rIns="0" bIns="72000" rtlCol="0">
            <a:normAutofit/>
          </a:bodyPr>
          <a:lstStyle>
            <a:lvl1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  <a:lvl2pPr marL="268288" indent="-2682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68288" algn="l"/>
              </a:tabLst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2pPr>
            <a:lvl3pPr marL="536575" indent="-268288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Symbol" panose="05050102010706020507" pitchFamily="18" charset="2"/>
              <a:buChar char="-"/>
              <a:tabLst>
                <a:tab pos="536575" algn="l"/>
              </a:tabLst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3pPr>
            <a:lvl4pPr marL="806450" indent="-268288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806450" algn="l"/>
              </a:tabLst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4pPr>
            <a:lvl5pPr marL="1074738" indent="-268288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7" lvl="2" indent="0">
              <a:buFont typeface="Symbol" panose="05050102010706020507" pitchFamily="18" charset="2"/>
              <a:buNone/>
            </a:pPr>
            <a:r>
              <a:rPr lang="de-DE" dirty="0">
                <a:solidFill>
                  <a:schemeClr val="tx2"/>
                </a:solidFill>
              </a:rPr>
              <a:t>Technologies</a:t>
            </a:r>
          </a:p>
          <a:p>
            <a:pPr lvl="1"/>
            <a:r>
              <a:rPr lang="de-DE" dirty="0" err="1"/>
              <a:t>MongoDB</a:t>
            </a:r>
            <a:r>
              <a:rPr lang="de-DE" dirty="0"/>
              <a:t> (DB)</a:t>
            </a:r>
          </a:p>
          <a:p>
            <a:pPr lvl="1"/>
            <a:r>
              <a:rPr lang="de-DE" dirty="0"/>
              <a:t>Spring Boot (Interface)</a:t>
            </a:r>
          </a:p>
          <a:p>
            <a:pPr marL="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83115" y="1047641"/>
            <a:ext cx="5280066" cy="706284"/>
          </a:xfrm>
          <a:prstGeom prst="rect">
            <a:avLst/>
          </a:prstGeom>
        </p:spPr>
        <p:txBody>
          <a:bodyPr vert="horz" lIns="0" tIns="72000" rIns="0" bIns="72000" rtlCol="0">
            <a:normAutofit/>
          </a:bodyPr>
          <a:lstStyle>
            <a:lvl1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  <a:lvl2pPr marL="268288" indent="-2682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68288" algn="l"/>
              </a:tabLst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2pPr>
            <a:lvl3pPr marL="536575" indent="-268288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Symbol" panose="05050102010706020507" pitchFamily="18" charset="2"/>
              <a:buChar char="-"/>
              <a:tabLst>
                <a:tab pos="536575" algn="l"/>
              </a:tabLst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3pPr>
            <a:lvl4pPr marL="806450" indent="-268288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806450" algn="l"/>
              </a:tabLst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4pPr>
            <a:lvl5pPr marL="1074738" indent="-268288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7" lvl="2" indent="0">
              <a:buFont typeface="Symbol" panose="05050102010706020507" pitchFamily="18" charset="2"/>
              <a:buNone/>
            </a:pPr>
            <a:r>
              <a:rPr lang="de-DE" dirty="0" err="1">
                <a:solidFill>
                  <a:schemeClr val="tx2"/>
                </a:solidFill>
              </a:rPr>
              <a:t>ToDo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11134" y="1581129"/>
            <a:ext cx="6017682" cy="1503176"/>
          </a:xfrm>
          <a:prstGeom prst="rect">
            <a:avLst/>
          </a:prstGeom>
        </p:spPr>
        <p:txBody>
          <a:bodyPr vert="horz" lIns="0" tIns="72000" rIns="0" bIns="72000" rtlCol="0">
            <a:normAutofit lnSpcReduction="10000"/>
          </a:bodyPr>
          <a:lstStyle>
            <a:lvl1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  <a:lvl2pPr marL="268288" indent="-2682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68288" algn="l"/>
              </a:tabLst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2pPr>
            <a:lvl3pPr marL="536575" indent="-268288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Symbol" panose="05050102010706020507" pitchFamily="18" charset="2"/>
              <a:buChar char="-"/>
              <a:tabLst>
                <a:tab pos="536575" algn="l"/>
              </a:tabLst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3pPr>
            <a:lvl4pPr marL="806450" indent="-268288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806450" algn="l"/>
              </a:tabLst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4pPr>
            <a:lvl5pPr marL="1074738" indent="-268288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err="1"/>
              <a:t>Creating</a:t>
            </a:r>
            <a:r>
              <a:rPr lang="de-DE" dirty="0"/>
              <a:t> DB Schema </a:t>
            </a:r>
            <a:r>
              <a:rPr lang="de-DE" dirty="0" err="1"/>
              <a:t>for</a:t>
            </a:r>
            <a:endParaRPr lang="de-DE" dirty="0"/>
          </a:p>
          <a:p>
            <a:pPr lvl="2"/>
            <a:r>
              <a:rPr lang="de-DE" dirty="0"/>
              <a:t>Test Data</a:t>
            </a:r>
          </a:p>
          <a:p>
            <a:pPr lvl="2"/>
            <a:r>
              <a:rPr lang="de-DE" dirty="0"/>
              <a:t>Test Stories</a:t>
            </a:r>
          </a:p>
          <a:p>
            <a:pPr marL="0" lvl="1" indent="0">
              <a:buFont typeface="Arial" panose="020B0604020202020204" pitchFamily="34" charset="0"/>
              <a:buNone/>
            </a:pPr>
            <a:endParaRPr lang="de-DE" dirty="0"/>
          </a:p>
          <a:p>
            <a:pPr lvl="1"/>
            <a:endParaRPr lang="de-DE" dirty="0"/>
          </a:p>
          <a:p>
            <a:pPr marL="0" lvl="1" indent="0">
              <a:buFont typeface="Arial" panose="020B0604020202020204" pitchFamily="34" charset="0"/>
              <a:buNone/>
            </a:pPr>
            <a:endParaRPr lang="de-DE" dirty="0"/>
          </a:p>
          <a:p>
            <a:pPr marL="268287" lvl="2" indent="0">
              <a:buFont typeface="Symbol" panose="05050102010706020507" pitchFamily="18" charset="2"/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6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3115" y="201601"/>
            <a:ext cx="11425767" cy="543600"/>
          </a:xfrm>
        </p:spPr>
        <p:txBody>
          <a:bodyPr>
            <a:normAutofit/>
          </a:bodyPr>
          <a:lstStyle/>
          <a:p>
            <a:r>
              <a:rPr lang="de-DE" sz="3600" dirty="0" err="1"/>
              <a:t>Deliverable</a:t>
            </a:r>
            <a:r>
              <a:rPr lang="de-DE" sz="3600" dirty="0"/>
              <a:t> House </a:t>
            </a:r>
            <a:r>
              <a:rPr lang="de-DE" sz="3600" dirty="0" err="1"/>
              <a:t>Tyrell</a:t>
            </a:r>
            <a:r>
              <a:rPr lang="de-DE" sz="3600" dirty="0"/>
              <a:t> (18.05.2017)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991616" y="6248552"/>
            <a:ext cx="6363213" cy="409423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See </a:t>
            </a:r>
            <a:r>
              <a:rPr lang="de-DE" dirty="0" err="1"/>
              <a:t>more</a:t>
            </a:r>
            <a:r>
              <a:rPr lang="de-DE" dirty="0"/>
              <a:t>: https://supp.swc.rwth-aachen.de/confluence/display/LAB/Sprint+Planning+Tyrell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383119" y="6248552"/>
            <a:ext cx="547200" cy="409423"/>
          </a:xfrm>
        </p:spPr>
        <p:txBody>
          <a:bodyPr/>
          <a:lstStyle/>
          <a:p>
            <a:fld id="{4506F84E-75D2-4715-B6C6-C971E49CE21A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9" name="Rectangle 11"/>
          <p:cNvSpPr/>
          <p:nvPr/>
        </p:nvSpPr>
        <p:spPr bwMode="auto">
          <a:xfrm>
            <a:off x="383115" y="1044879"/>
            <a:ext cx="2908725" cy="193868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400" b="1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Import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Export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Basic Display</a:t>
            </a: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1"/>
          <p:cNvSpPr/>
          <p:nvPr/>
        </p:nvSpPr>
        <p:spPr bwMode="auto">
          <a:xfrm>
            <a:off x="8224433" y="1044879"/>
            <a:ext cx="3584449" cy="193868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400" b="1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API Handler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Import </a:t>
            </a:r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Endpoint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Export </a:t>
            </a:r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Endpoint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Swagger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Documentation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1"/>
          <p:cNvSpPr/>
          <p:nvPr/>
        </p:nvSpPr>
        <p:spPr bwMode="auto">
          <a:xfrm>
            <a:off x="8224433" y="3952910"/>
            <a:ext cx="3584449" cy="188096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400" b="1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Backend Manipulation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Import </a:t>
            </a:r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Functionality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Export </a:t>
            </a:r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Functionality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API </a:t>
            </a:r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Interfacing</a:t>
            </a: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Gerade Verbindung mit Pfeil 53"/>
          <p:cNvCxnSpPr>
            <a:cxnSpLocks/>
            <a:stCxn id="9" idx="3"/>
            <a:endCxn id="10" idx="1"/>
          </p:cNvCxnSpPr>
          <p:nvPr/>
        </p:nvCxnSpPr>
        <p:spPr bwMode="auto">
          <a:xfrm>
            <a:off x="3291840" y="2014223"/>
            <a:ext cx="493259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1" idx="0"/>
            <a:endCxn id="10" idx="2"/>
          </p:cNvCxnSpPr>
          <p:nvPr/>
        </p:nvCxnSpPr>
        <p:spPr bwMode="auto">
          <a:xfrm flipV="1">
            <a:off x="10016658" y="2983567"/>
            <a:ext cx="0" cy="96934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1"/>
          <p:cNvSpPr/>
          <p:nvPr/>
        </p:nvSpPr>
        <p:spPr bwMode="auto">
          <a:xfrm>
            <a:off x="4303773" y="3952908"/>
            <a:ext cx="2908726" cy="188096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400" b="1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Backend 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DB </a:t>
            </a:r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Interfacing</a:t>
            </a: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11"/>
          <p:cNvSpPr/>
          <p:nvPr/>
        </p:nvSpPr>
        <p:spPr bwMode="auto">
          <a:xfrm>
            <a:off x="383114" y="3952908"/>
            <a:ext cx="2908726" cy="188096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400" b="1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Schema Test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Scheme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 Test Story</a:t>
            </a: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Gerade Verbindung mit Pfeil 67"/>
          <p:cNvCxnSpPr>
            <a:stCxn id="11" idx="1"/>
            <a:endCxn id="59" idx="3"/>
          </p:cNvCxnSpPr>
          <p:nvPr/>
        </p:nvCxnSpPr>
        <p:spPr bwMode="auto">
          <a:xfrm flipH="1" flipV="1">
            <a:off x="7212499" y="4893389"/>
            <a:ext cx="1011934" cy="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 bwMode="auto">
          <a:xfrm flipH="1" flipV="1">
            <a:off x="3292769" y="4979529"/>
            <a:ext cx="1011934" cy="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4990040" y="1481493"/>
            <a:ext cx="1536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CSV File</a:t>
            </a:r>
            <a:endParaRPr lang="en-US" sz="2800" dirty="0">
              <a:solidFill>
                <a:schemeClr val="tx1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10016657" y="3206628"/>
            <a:ext cx="100584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</a:t>
            </a:r>
            <a:endParaRPr lang="en-US" sz="2800" dirty="0">
              <a:solidFill>
                <a:schemeClr val="tx1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7363376" y="4456309"/>
            <a:ext cx="71017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?</a:t>
            </a:r>
            <a:endParaRPr lang="en-US" sz="2800" dirty="0">
              <a:solidFill>
                <a:schemeClr val="tx1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442716" y="4456309"/>
            <a:ext cx="71017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?</a:t>
            </a:r>
            <a:endParaRPr lang="en-US" sz="2800" dirty="0">
              <a:solidFill>
                <a:schemeClr val="tx1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6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59" grpId="0" animBg="1"/>
      <p:bldP spid="60" grpId="0" animBg="1"/>
      <p:bldP spid="70" grpId="0"/>
      <p:bldP spid="72" grpId="0"/>
      <p:bldP spid="2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A</a:t>
            </a:r>
            <a:r>
              <a:rPr lang="en-US" sz="3600" dirty="0"/>
              <a:t>genda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3118" y="2024357"/>
            <a:ext cx="11425764" cy="2139696"/>
          </a:xfrm>
        </p:spPr>
        <p:txBody>
          <a:bodyPr/>
          <a:lstStyle/>
          <a:p>
            <a:pPr lvl="1"/>
            <a:r>
              <a:rPr lang="de-DE" dirty="0"/>
              <a:t>Project </a:t>
            </a:r>
            <a:r>
              <a:rPr lang="de-DE" dirty="0" err="1"/>
              <a:t>Overview</a:t>
            </a:r>
            <a:endParaRPr lang="en-US" dirty="0"/>
          </a:p>
          <a:p>
            <a:pPr lvl="1"/>
            <a:r>
              <a:rPr lang="de-DE" dirty="0"/>
              <a:t>(Customer) Software Requirements</a:t>
            </a:r>
          </a:p>
          <a:p>
            <a:pPr lvl="1"/>
            <a:r>
              <a:rPr lang="de-DE" dirty="0"/>
              <a:t>Sprint Review</a:t>
            </a:r>
          </a:p>
          <a:p>
            <a:pPr lvl="1"/>
            <a:r>
              <a:rPr lang="de-DE" dirty="0"/>
              <a:t>Actual Sprint </a:t>
            </a:r>
            <a:r>
              <a:rPr lang="en-US" noProof="1"/>
              <a:t>Planning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127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206156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Lab Topics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3118" y="2011687"/>
            <a:ext cx="11425764" cy="2970378"/>
          </a:xfrm>
        </p:spPr>
        <p:txBody>
          <a:bodyPr/>
          <a:lstStyle/>
          <a:p>
            <a:pPr lvl="1"/>
            <a:r>
              <a:rPr lang="de-DE" dirty="0"/>
              <a:t>Team </a:t>
            </a:r>
            <a:r>
              <a:rPr lang="de-DE" dirty="0" err="1"/>
              <a:t>Based</a:t>
            </a:r>
            <a:r>
              <a:rPr lang="de-DE" dirty="0"/>
              <a:t> Software Building</a:t>
            </a:r>
          </a:p>
          <a:p>
            <a:pPr lvl="1"/>
            <a:r>
              <a:rPr lang="de-DE" dirty="0"/>
              <a:t>Story 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  <a:p>
            <a:pPr lvl="1"/>
            <a:r>
              <a:rPr lang="de-DE" dirty="0" err="1"/>
              <a:t>Using</a:t>
            </a:r>
            <a:r>
              <a:rPr lang="de-DE" dirty="0"/>
              <a:t> Cutting Edge Tech Stack</a:t>
            </a:r>
          </a:p>
          <a:p>
            <a:pPr lvl="1"/>
            <a:r>
              <a:rPr lang="de-DE" dirty="0"/>
              <a:t>Agile Development</a:t>
            </a:r>
          </a:p>
          <a:p>
            <a:pPr lvl="1"/>
            <a:endParaRPr lang="de-DE" dirty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197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Lab Goals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3115" y="1992761"/>
            <a:ext cx="11425764" cy="2970378"/>
          </a:xfrm>
        </p:spPr>
        <p:txBody>
          <a:bodyPr/>
          <a:lstStyle/>
          <a:p>
            <a:pPr lvl="1"/>
            <a:r>
              <a:rPr lang="de-DE" dirty="0" err="1"/>
              <a:t>Simplifying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  <a:p>
            <a:pPr lvl="1"/>
            <a:r>
              <a:rPr lang="de-DE" dirty="0"/>
              <a:t>Learning Teamwork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Scrum</a:t>
            </a:r>
            <a:endParaRPr lang="de-DE" dirty="0"/>
          </a:p>
          <a:p>
            <a:pPr lvl="1"/>
            <a:r>
              <a:rPr lang="de-DE" dirty="0"/>
              <a:t>Learning Technologies</a:t>
            </a:r>
          </a:p>
          <a:p>
            <a:pPr lvl="1"/>
            <a:r>
              <a:rPr lang="de-DE" dirty="0"/>
              <a:t>Learning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Client</a:t>
            </a: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885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(Customer) Software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98918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General Project Guidelines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3118" y="1041785"/>
            <a:ext cx="11425764" cy="2970378"/>
          </a:xfrm>
        </p:spPr>
        <p:txBody>
          <a:bodyPr/>
          <a:lstStyle/>
          <a:p>
            <a:pPr lvl="1"/>
            <a:r>
              <a:rPr lang="de-DE" dirty="0"/>
              <a:t>Angular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Frontend</a:t>
            </a:r>
          </a:p>
          <a:p>
            <a:pPr lvl="1"/>
            <a:r>
              <a:rPr lang="de-DE" dirty="0" err="1"/>
              <a:t>Dockerize</a:t>
            </a:r>
            <a:r>
              <a:rPr lang="de-DE" dirty="0"/>
              <a:t> </a:t>
            </a:r>
            <a:r>
              <a:rPr lang="de-DE" dirty="0" err="1"/>
              <a:t>Microservices</a:t>
            </a:r>
            <a:endParaRPr lang="de-DE" dirty="0"/>
          </a:p>
          <a:p>
            <a:pPr lvl="1"/>
            <a:r>
              <a:rPr lang="de-DE" dirty="0"/>
              <a:t>Sprint Boot </a:t>
            </a:r>
            <a:r>
              <a:rPr lang="de-DE" dirty="0" err="1"/>
              <a:t>for</a:t>
            </a:r>
            <a:r>
              <a:rPr lang="de-DE" dirty="0"/>
              <a:t> Backend</a:t>
            </a:r>
          </a:p>
          <a:p>
            <a:pPr lvl="1"/>
            <a:r>
              <a:rPr lang="de-DE" dirty="0"/>
              <a:t>Other Technologies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390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/>
              <a:t>Requirements</a:t>
            </a:r>
            <a:r>
              <a:rPr lang="de-DE" sz="3600" dirty="0"/>
              <a:t> Frontend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3118" y="1041785"/>
            <a:ext cx="11425764" cy="2970378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CSV Data Im-/Export</a:t>
            </a:r>
          </a:p>
          <a:p>
            <a:pPr lvl="1"/>
            <a:r>
              <a:rPr lang="de-DE" dirty="0"/>
              <a:t>Data Management on Page</a:t>
            </a:r>
          </a:p>
          <a:p>
            <a:pPr lvl="2"/>
            <a:r>
              <a:rPr lang="de-DE" dirty="0"/>
              <a:t>Manipulation</a:t>
            </a:r>
          </a:p>
          <a:p>
            <a:pPr lvl="2"/>
            <a:r>
              <a:rPr lang="de-DE" dirty="0" err="1"/>
              <a:t>Creation</a:t>
            </a:r>
            <a:r>
              <a:rPr lang="de-DE" dirty="0"/>
              <a:t>/Deletion</a:t>
            </a:r>
          </a:p>
          <a:p>
            <a:pPr lvl="1"/>
            <a:r>
              <a:rPr lang="de-DE" dirty="0" err="1"/>
              <a:t>Interfacing</a:t>
            </a:r>
            <a:r>
              <a:rPr lang="de-DE" dirty="0"/>
              <a:t> Backend </a:t>
            </a:r>
            <a:r>
              <a:rPr lang="de-DE" dirty="0" err="1"/>
              <a:t>Functionalities</a:t>
            </a:r>
            <a:endParaRPr lang="de-DE" dirty="0"/>
          </a:p>
          <a:p>
            <a:pPr marL="268287" lvl="2" indent="0">
              <a:buNone/>
            </a:pPr>
            <a:endParaRPr lang="de-DE" dirty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769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/>
              <a:t>Requirements</a:t>
            </a:r>
            <a:r>
              <a:rPr lang="de-DE" sz="3600" dirty="0"/>
              <a:t> Backend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3118" y="1041785"/>
            <a:ext cx="11425764" cy="2970378"/>
          </a:xfrm>
        </p:spPr>
        <p:txBody>
          <a:bodyPr>
            <a:normAutofit lnSpcReduction="10000"/>
          </a:bodyPr>
          <a:lstStyle/>
          <a:p>
            <a:pPr lvl="1"/>
            <a:r>
              <a:rPr lang="de-DE" dirty="0" err="1"/>
              <a:t>Storing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Retrieving</a:t>
            </a:r>
            <a:r>
              <a:rPr lang="de-DE" dirty="0"/>
              <a:t> Data </a:t>
            </a:r>
            <a:r>
              <a:rPr lang="de-DE" dirty="0" err="1"/>
              <a:t>from</a:t>
            </a:r>
            <a:r>
              <a:rPr lang="de-DE" dirty="0"/>
              <a:t> DB</a:t>
            </a:r>
          </a:p>
          <a:p>
            <a:pPr lvl="1"/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Test Stories</a:t>
            </a:r>
          </a:p>
          <a:p>
            <a:pPr lvl="2"/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Resultparsing</a:t>
            </a:r>
            <a:endParaRPr lang="de-DE" dirty="0"/>
          </a:p>
          <a:p>
            <a:pPr lvl="2"/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Storing</a:t>
            </a:r>
            <a:endParaRPr lang="de-DE" dirty="0"/>
          </a:p>
          <a:p>
            <a:pPr lvl="1"/>
            <a:r>
              <a:rPr lang="de-DE" dirty="0"/>
              <a:t>Search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Analyze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Test </a:t>
            </a:r>
            <a:r>
              <a:rPr lang="de-DE" dirty="0" err="1"/>
              <a:t>Related</a:t>
            </a:r>
            <a:endParaRPr lang="de-DE" dirty="0"/>
          </a:p>
          <a:p>
            <a:pPr lvl="1"/>
            <a:r>
              <a:rPr lang="de-DE" dirty="0"/>
              <a:t>Generating Test Data</a:t>
            </a:r>
          </a:p>
          <a:p>
            <a:pPr marL="268287" lvl="2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007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wc_presentation">
  <a:themeElements>
    <a:clrScheme name="RWTH-SWC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00549F"/>
      </a:hlink>
      <a:folHlink>
        <a:srgbClr val="00549F"/>
      </a:folHlink>
    </a:clrScheme>
    <a:fontScheme name="SWC_Helvetica">
      <a:majorFont>
        <a:latin typeface="HelveticaNeueLT Com 45 Lt"/>
        <a:ea typeface=""/>
        <a:cs typeface=""/>
      </a:majorFont>
      <a:minorFont>
        <a:latin typeface="HelveticaNeueLT Com 45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2">
            <a:lumMod val="60000"/>
            <a:lumOff val="40000"/>
          </a:schemeClr>
        </a:solidFill>
        <a:ln>
          <a:solidFill>
            <a:schemeClr val="tx1"/>
          </a:solidFill>
          <a:headEnd/>
          <a:tailEnd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sz="2800" dirty="0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wc_presentation_calibri_16-9" id="{57B2F49B-F832-47B9-82E3-7549A54E2C37}" vid="{7D5EA296-F7E2-444D-92E8-370CB9F801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04052017_sprint_planning</Template>
  <TotalTime>0</TotalTime>
  <Words>396</Words>
  <Application>Microsoft Office PowerPoint</Application>
  <PresentationFormat>Breitbild</PresentationFormat>
  <Paragraphs>166</Paragraphs>
  <Slides>18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HelveticaNeueLT Com 45 Lt</vt:lpstr>
      <vt:lpstr>Symbol</vt:lpstr>
      <vt:lpstr>Wingdings</vt:lpstr>
      <vt:lpstr>swc_presentation</vt:lpstr>
      <vt:lpstr>Scrum Sprint Planning, 04.05.2017</vt:lpstr>
      <vt:lpstr>Agenda</vt:lpstr>
      <vt:lpstr>Project Overview</vt:lpstr>
      <vt:lpstr>Lab Topics</vt:lpstr>
      <vt:lpstr>Lab Goals</vt:lpstr>
      <vt:lpstr>(Customer) Software Requirements</vt:lpstr>
      <vt:lpstr>General Project Guidelines</vt:lpstr>
      <vt:lpstr>Requirements Frontend</vt:lpstr>
      <vt:lpstr>Requirements Backend</vt:lpstr>
      <vt:lpstr>Sprint Review</vt:lpstr>
      <vt:lpstr>Initializing Project</vt:lpstr>
      <vt:lpstr>Sprint Planning</vt:lpstr>
      <vt:lpstr>General Guideline</vt:lpstr>
      <vt:lpstr>Frontend (Achref, Dana)</vt:lpstr>
      <vt:lpstr>REST API (Nils)</vt:lpstr>
      <vt:lpstr>Backend Data Manipulation (Kaloyan)</vt:lpstr>
      <vt:lpstr>Backend Data  Management (Henriette, Vanya)</vt:lpstr>
      <vt:lpstr>Deliverable House Tyrell (18.05.2017)</vt:lpstr>
    </vt:vector>
  </TitlesOfParts>
  <Company>RWTH Aachen, Research Group Softwareconstruction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Sprint Planning, 04.05.2017</dc:title>
  <dc:creator>njonalik@web.de</dc:creator>
  <cp:lastModifiedBy>njonalik@web.de</cp:lastModifiedBy>
  <cp:revision>2</cp:revision>
  <dcterms:created xsi:type="dcterms:W3CDTF">2017-05-02T19:04:55Z</dcterms:created>
  <dcterms:modified xsi:type="dcterms:W3CDTF">2017-05-02T19:08:50Z</dcterms:modified>
</cp:coreProperties>
</file>