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3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00" r:id="rId3"/>
    <p:sldId id="301" r:id="rId4"/>
    <p:sldId id="288" r:id="rId5"/>
    <p:sldId id="283" r:id="rId6"/>
    <p:sldId id="266" r:id="rId7"/>
    <p:sldId id="297" r:id="rId8"/>
    <p:sldId id="286" r:id="rId9"/>
    <p:sldId id="293" r:id="rId10"/>
    <p:sldId id="299" r:id="rId11"/>
    <p:sldId id="290" r:id="rId12"/>
    <p:sldId id="298" r:id="rId13"/>
    <p:sldId id="295" r:id="rId14"/>
    <p:sldId id="302" r:id="rId15"/>
    <p:sldId id="269" r:id="rId16"/>
  </p:sldIdLst>
  <p:sldSz cx="12192000" cy="6858000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33" autoAdjust="0"/>
  </p:normalViewPr>
  <p:slideViewPr>
    <p:cSldViewPr snapToGrid="0" showGuides="1">
      <p:cViewPr varScale="1">
        <p:scale>
          <a:sx n="116" d="100"/>
          <a:sy n="116" d="100"/>
        </p:scale>
        <p:origin x="3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3" d="100"/>
          <a:sy n="113" d="100"/>
        </p:scale>
        <p:origin x="4176" y="11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02.08.2017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02.08.2017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8206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4576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00826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56908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295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ue Square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5" name="Title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3200" b="0">
                <a:solidFill>
                  <a:schemeClr val="tx2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"/>
          <p:cNvSpPr>
            <a:spLocks noGrp="1"/>
          </p:cNvSpPr>
          <p:nvPr>
            <p:ph type="subTitle" idx="1"/>
          </p:nvPr>
        </p:nvSpPr>
        <p:spPr>
          <a:xfrm>
            <a:off x="384000" y="2936134"/>
            <a:ext cx="11424000" cy="411257"/>
          </a:xfrm>
          <a:prstGeom prst="rect">
            <a:avLst/>
          </a:prstGeom>
        </p:spPr>
        <p:txBody>
          <a:bodyPr lIns="0" tIns="7200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92045" y="1221972"/>
            <a:ext cx="4079699" cy="951220"/>
          </a:xfrm>
        </p:spPr>
        <p:txBody>
          <a:bodyPr anchor="b">
            <a:normAutofit/>
          </a:bodyPr>
          <a:lstStyle>
            <a:lvl1pPr algn="r">
              <a:defRPr sz="22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  <a:lvl3pPr algn="r">
              <a:defRPr>
                <a:solidFill>
                  <a:schemeClr val="bg1"/>
                </a:solidFill>
              </a:defRPr>
            </a:lvl3pPr>
            <a:lvl4pPr algn="r">
              <a:defRPr>
                <a:solidFill>
                  <a:schemeClr val="bg1"/>
                </a:solidFill>
              </a:defRPr>
            </a:lvl4pPr>
            <a:lvl5pPr algn="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Name, email</a:t>
            </a:r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4496" y="6057524"/>
            <a:ext cx="3469638" cy="8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84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568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36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algn="l">
              <a:defRPr sz="3200" b="0">
                <a:solidFill>
                  <a:schemeClr val="tx2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"/>
          <p:cNvSpPr>
            <a:spLocks noGrp="1"/>
          </p:cNvSpPr>
          <p:nvPr>
            <p:ph type="subTitle" idx="1"/>
          </p:nvPr>
        </p:nvSpPr>
        <p:spPr>
          <a:xfrm>
            <a:off x="384000" y="2930799"/>
            <a:ext cx="11424000" cy="411257"/>
          </a:xfrm>
          <a:prstGeom prst="rect">
            <a:avLst/>
          </a:prstGeom>
        </p:spPr>
        <p:txBody>
          <a:bodyPr lIns="0" tIns="7200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244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7" y="201601"/>
            <a:ext cx="11425764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359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-col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5" y="201601"/>
            <a:ext cx="5640000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/>
          </p:nvPr>
        </p:nvSpPr>
        <p:spPr>
          <a:xfrm>
            <a:off x="6161024" y="201601"/>
            <a:ext cx="5640000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81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775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7" y="883577"/>
            <a:ext cx="11425764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94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(2-col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6" y="883577"/>
            <a:ext cx="5640000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/>
          </p:nvPr>
        </p:nvSpPr>
        <p:spPr>
          <a:xfrm>
            <a:off x="6168881" y="883577"/>
            <a:ext cx="5640000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6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HR bottom"/>
          <p:cNvCxnSpPr/>
          <p:nvPr/>
        </p:nvCxnSpPr>
        <p:spPr>
          <a:xfrm>
            <a:off x="383118" y="604043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383119" y="6248552"/>
            <a:ext cx="547200" cy="40942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>
              <a:defRPr lang="en-US" sz="1600" kern="120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991616" y="6248552"/>
            <a:ext cx="6363213" cy="40942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>
              <a:defRPr lang="en-US" sz="16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6" name="Title Placeholder"/>
          <p:cNvSpPr>
            <a:spLocks noGrp="1"/>
          </p:cNvSpPr>
          <p:nvPr>
            <p:ph type="title"/>
          </p:nvPr>
        </p:nvSpPr>
        <p:spPr>
          <a:xfrm>
            <a:off x="383115" y="201601"/>
            <a:ext cx="11425767" cy="5436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Text Placeholder"/>
          <p:cNvSpPr>
            <a:spLocks noGrp="1"/>
          </p:cNvSpPr>
          <p:nvPr>
            <p:ph type="body" idx="1"/>
          </p:nvPr>
        </p:nvSpPr>
        <p:spPr>
          <a:xfrm>
            <a:off x="383115" y="890181"/>
            <a:ext cx="11424243" cy="5081069"/>
          </a:xfrm>
          <a:prstGeom prst="rect">
            <a:avLst/>
          </a:prstGeom>
        </p:spPr>
        <p:txBody>
          <a:bodyPr vert="horz" lIns="0" tIns="72000" rIns="0" bIns="7200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0" name="Logo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4496" y="6057524"/>
            <a:ext cx="3469638" cy="8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71" r:id="rId2"/>
    <p:sldLayoutId id="2147483777" r:id="rId3"/>
    <p:sldLayoutId id="2147483768" r:id="rId4"/>
    <p:sldLayoutId id="2147483774" r:id="rId5"/>
    <p:sldLayoutId id="2147483778" r:id="rId6"/>
    <p:sldLayoutId id="2147483770" r:id="rId7"/>
    <p:sldLayoutId id="2147483773" r:id="rId8"/>
    <p:sldLayoutId id="2147483779" r:id="rId9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400" b="0" kern="1200" dirty="0">
          <a:solidFill>
            <a:schemeClr val="tx2"/>
          </a:solidFill>
          <a:latin typeface="Calibri Light" panose="020F030202020403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0" indent="0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None/>
        <a:tabLst>
          <a:tab pos="216000" algn="l"/>
        </a:tabLst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1pPr>
      <a:lvl2pPr marL="268288" indent="-268288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tabLst>
          <a:tab pos="268288" algn="l"/>
        </a:tabLst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2pPr>
      <a:lvl3pPr marL="536575" indent="-268288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80000"/>
        <a:buFont typeface="Symbol" panose="05050102010706020507" pitchFamily="18" charset="2"/>
        <a:buChar char="-"/>
        <a:tabLst>
          <a:tab pos="536575" algn="l"/>
        </a:tabLst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3pPr>
      <a:lvl4pPr marL="806450" indent="-268288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anose="05000000000000000000" pitchFamily="2" charset="2"/>
        <a:buChar char="§"/>
        <a:tabLst>
          <a:tab pos="806450" algn="l"/>
        </a:tabLst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4pPr>
      <a:lvl5pPr marL="1074738" indent="-268288" algn="l" rtl="0" eaLnBrk="1" fontAlgn="base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tabLst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520643"/>
          </a:xfrm>
        </p:spPr>
        <p:txBody>
          <a:bodyPr/>
          <a:lstStyle/>
          <a:p>
            <a:r>
              <a:rPr lang="de-DE" dirty="0"/>
              <a:t>GDIS - </a:t>
            </a:r>
            <a:r>
              <a:rPr lang="en-US" b="1" i="1" dirty="0"/>
              <a:t>Modern Software Development for Smart Insurances</a:t>
            </a:r>
            <a:br>
              <a:rPr lang="en-US" b="1" dirty="0"/>
            </a:b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384000" y="3253118"/>
            <a:ext cx="11424000" cy="411257"/>
          </a:xfrm>
        </p:spPr>
        <p:txBody>
          <a:bodyPr/>
          <a:lstStyle/>
          <a:p>
            <a:r>
              <a:rPr lang="en-US" dirty="0"/>
              <a:t>House Tyrell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107BE4F-CE35-483F-91E0-3375F637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Entityverwaltung</a:t>
            </a:r>
            <a:endParaRPr lang="en-US" sz="2800" dirty="0"/>
          </a:p>
        </p:txBody>
      </p:sp>
      <p:sp>
        <p:nvSpPr>
          <p:cNvPr id="2" name="Контейнер за долния колонтитул 1">
            <a:extLst>
              <a:ext uri="{FF2B5EF4-FFF2-40B4-BE49-F238E27FC236}">
                <a16:creationId xmlns:a16="http://schemas.microsoft.com/office/drawing/2014/main" id="{7C34C6EE-8DC9-47CD-8AF0-836DDB1C543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Контейнер за номер на слайда 2">
            <a:extLst>
              <a:ext uri="{FF2B5EF4-FFF2-40B4-BE49-F238E27FC236}">
                <a16:creationId xmlns:a16="http://schemas.microsoft.com/office/drawing/2014/main" id="{DF59CBD4-7D45-4C34-9AB0-5867B942F7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99B6C54-2FB5-4782-BB9A-793FBE176EBC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88" y="941777"/>
            <a:ext cx="11426825" cy="4621320"/>
          </a:xfrm>
        </p:spPr>
      </p:pic>
    </p:spTree>
    <p:extLst>
      <p:ext uri="{BB962C8B-B14F-4D97-AF65-F5344CB8AC3E}">
        <p14:creationId xmlns:p14="http://schemas.microsoft.com/office/powerpoint/2010/main" val="1380125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Контейнер за съдържание 8">
            <a:extLst>
              <a:ext uri="{FF2B5EF4-FFF2-40B4-BE49-F238E27FC236}">
                <a16:creationId xmlns:a16="http://schemas.microsoft.com/office/drawing/2014/main" id="{87FC5537-42A3-4261-815C-9854ECBAA5D0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91" y="331304"/>
            <a:ext cx="9700591" cy="2782957"/>
          </a:xfrm>
        </p:spPr>
      </p:pic>
      <p:sp>
        <p:nvSpPr>
          <p:cNvPr id="2" name="Контейнер за долния колонтитул 1">
            <a:extLst>
              <a:ext uri="{FF2B5EF4-FFF2-40B4-BE49-F238E27FC236}">
                <a16:creationId xmlns:a16="http://schemas.microsoft.com/office/drawing/2014/main" id="{E82CF011-6F4A-4DF6-91CE-346730693AB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Контейнер за номер на слайда 2">
            <a:extLst>
              <a:ext uri="{FF2B5EF4-FFF2-40B4-BE49-F238E27FC236}">
                <a16:creationId xmlns:a16="http://schemas.microsoft.com/office/drawing/2014/main" id="{EA741454-A2A7-42A3-9B57-4A7B0E751A9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Контейнер за съдържание 6">
            <a:extLst>
              <a:ext uri="{FF2B5EF4-FFF2-40B4-BE49-F238E27FC236}">
                <a16:creationId xmlns:a16="http://schemas.microsoft.com/office/drawing/2014/main" id="{E810FF0F-1F2D-4F5C-A9D6-76DA78BA16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3119" y="3445565"/>
            <a:ext cx="11417905" cy="2520260"/>
          </a:xfrm>
        </p:spPr>
        <p:txBody>
          <a:bodyPr/>
          <a:lstStyle/>
          <a:p>
            <a:r>
              <a:rPr lang="en-US" dirty="0"/>
              <a:t>Import von…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.story </a:t>
            </a:r>
            <a:r>
              <a:rPr lang="en-US" dirty="0" err="1"/>
              <a:t>Dateien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.</a:t>
            </a:r>
            <a:r>
              <a:rPr lang="de-DE" dirty="0" err="1"/>
              <a:t>csv</a:t>
            </a:r>
            <a:r>
              <a:rPr lang="de-DE" dirty="0"/>
              <a:t> Dateien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78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107BE4F-CE35-483F-91E0-3375F637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Export</a:t>
            </a:r>
          </a:p>
        </p:txBody>
      </p:sp>
      <p:sp>
        <p:nvSpPr>
          <p:cNvPr id="2" name="Контейнер за долния колонтитул 1">
            <a:extLst>
              <a:ext uri="{FF2B5EF4-FFF2-40B4-BE49-F238E27FC236}">
                <a16:creationId xmlns:a16="http://schemas.microsoft.com/office/drawing/2014/main" id="{7C34C6EE-8DC9-47CD-8AF0-836DDB1C543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Контейнер за номер на слайда 2">
            <a:extLst>
              <a:ext uri="{FF2B5EF4-FFF2-40B4-BE49-F238E27FC236}">
                <a16:creationId xmlns:a16="http://schemas.microsoft.com/office/drawing/2014/main" id="{DF59CBD4-7D45-4C34-9AB0-5867B942F7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2D79D00-FC01-4F5C-829E-2FEC78E42DFC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671" y="884238"/>
            <a:ext cx="8934658" cy="5081587"/>
          </a:xfrm>
        </p:spPr>
      </p:pic>
    </p:spTree>
    <p:extLst>
      <p:ext uri="{BB962C8B-B14F-4D97-AF65-F5344CB8AC3E}">
        <p14:creationId xmlns:p14="http://schemas.microsoft.com/office/powerpoint/2010/main" val="4188653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6E47550B-D0EE-48AE-A808-31B4B754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Naheliegende</a:t>
            </a:r>
            <a:r>
              <a:rPr lang="en-US" sz="2800" dirty="0"/>
              <a:t> </a:t>
            </a:r>
            <a:r>
              <a:rPr lang="en-US" sz="2800" dirty="0" err="1"/>
              <a:t>Erweiterungen</a:t>
            </a:r>
            <a:endParaRPr lang="en-US" sz="2800" dirty="0"/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1931EDBB-8A51-4AC7-9C0B-D01548241B4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Erweiterungen</a:t>
            </a:r>
            <a:r>
              <a:rPr lang="en-US" dirty="0"/>
              <a:t> der </a:t>
            </a:r>
            <a:r>
              <a:rPr lang="en-US" dirty="0" err="1"/>
              <a:t>Suchfunktion</a:t>
            </a:r>
            <a:endParaRPr lang="en-US" dirty="0"/>
          </a:p>
          <a:p>
            <a:pPr marL="725488" lvl="1" indent="-457200"/>
            <a:r>
              <a:rPr lang="en-US" dirty="0"/>
              <a:t>Boolean </a:t>
            </a:r>
            <a:r>
              <a:rPr lang="en-US" dirty="0" err="1"/>
              <a:t>hinzufügen</a:t>
            </a:r>
            <a:endParaRPr lang="en-US" dirty="0"/>
          </a:p>
          <a:p>
            <a:pPr marL="725488" lvl="1" indent="-457200"/>
            <a:r>
              <a:rPr lang="en-US" dirty="0" err="1"/>
              <a:t>Typ</a:t>
            </a:r>
            <a:r>
              <a:rPr lang="en-US" dirty="0"/>
              <a:t> ‘Ort’ auf </a:t>
            </a:r>
            <a:r>
              <a:rPr lang="en-US" dirty="0" err="1"/>
              <a:t>Umkreis</a:t>
            </a:r>
            <a:r>
              <a:rPr lang="en-US" dirty="0"/>
              <a:t> </a:t>
            </a:r>
            <a:r>
              <a:rPr lang="en-US" dirty="0" err="1"/>
              <a:t>umstellen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Rekombination</a:t>
            </a:r>
            <a:r>
              <a:rPr lang="en-US" dirty="0"/>
              <a:t> per </a:t>
            </a:r>
            <a:r>
              <a:rPr lang="en-US" dirty="0" err="1"/>
              <a:t>Attribut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Integration von Jenkins, Eureka </a:t>
            </a:r>
            <a:r>
              <a:rPr lang="en-US" dirty="0" err="1"/>
              <a:t>usw</a:t>
            </a:r>
            <a:r>
              <a:rPr lang="en-US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Login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Concurrency und Consistency</a:t>
            </a:r>
          </a:p>
        </p:txBody>
      </p:sp>
      <p:sp>
        <p:nvSpPr>
          <p:cNvPr id="2" name="Контейнер за долния колонтитул 1">
            <a:extLst>
              <a:ext uri="{FF2B5EF4-FFF2-40B4-BE49-F238E27FC236}">
                <a16:creationId xmlns:a16="http://schemas.microsoft.com/office/drawing/2014/main" id="{FEE0ACC8-3EDB-48A8-BA09-4D6E02011B4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Контейнер за номер на слайда 2">
            <a:extLst>
              <a:ext uri="{FF2B5EF4-FFF2-40B4-BE49-F238E27FC236}">
                <a16:creationId xmlns:a16="http://schemas.microsoft.com/office/drawing/2014/main" id="{E5C175FF-DBCF-4DC0-8B34-0748575AB13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7067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 err="1"/>
              <a:t>Livedemo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744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 err="1"/>
              <a:t>Fragen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8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6E47550B-D0EE-48AE-A808-31B4B754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Vortragsübersicht</a:t>
            </a:r>
            <a:endParaRPr lang="en-US" sz="2800" dirty="0"/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1931EDBB-8A51-4AC7-9C0B-D01548241B4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Aufgabenstellung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Die App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Livedemo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Fragen</a:t>
            </a:r>
            <a:endParaRPr lang="en-US" dirty="0"/>
          </a:p>
        </p:txBody>
      </p:sp>
      <p:sp>
        <p:nvSpPr>
          <p:cNvPr id="2" name="Контейнер за долния колонтитул 1">
            <a:extLst>
              <a:ext uri="{FF2B5EF4-FFF2-40B4-BE49-F238E27FC236}">
                <a16:creationId xmlns:a16="http://schemas.microsoft.com/office/drawing/2014/main" id="{FEE0ACC8-3EDB-48A8-BA09-4D6E02011B4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Контейнер за номер на слайда 2">
            <a:extLst>
              <a:ext uri="{FF2B5EF4-FFF2-40B4-BE49-F238E27FC236}">
                <a16:creationId xmlns:a16="http://schemas.microsoft.com/office/drawing/2014/main" id="{E5C175FF-DBCF-4DC0-8B34-0748575AB13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6049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 err="1"/>
              <a:t>Aufgabenstellung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5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6E47550B-D0EE-48AE-A808-31B4B754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Project LENA </a:t>
            </a:r>
            <a:r>
              <a:rPr lang="en-US" sz="2800" dirty="0" err="1"/>
              <a:t>bis</a:t>
            </a:r>
            <a:r>
              <a:rPr lang="en-US" sz="2800" dirty="0"/>
              <a:t> </a:t>
            </a:r>
            <a:r>
              <a:rPr lang="en-US" sz="2800" dirty="0" err="1"/>
              <a:t>heute</a:t>
            </a:r>
            <a:endParaRPr lang="en-US" sz="2800" dirty="0"/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1931EDBB-8A51-4AC7-9C0B-D01548241B4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Anwendungssysteme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Versicherungen</a:t>
            </a:r>
            <a:r>
              <a:rPr lang="en-US" dirty="0"/>
              <a:t> </a:t>
            </a:r>
            <a:r>
              <a:rPr lang="en-US" dirty="0" err="1"/>
              <a:t>testen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de-DE" dirty="0"/>
              <a:t>er gleiche Bearbeitungsauftrag mehrmals mit verschiedenen Datenkonstellationen getestet werden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Zurzeit – die Datenkonstellationen werden in CSV Dateien gespeichert:</a:t>
            </a:r>
          </a:p>
          <a:p>
            <a:r>
              <a:rPr lang="en-US" dirty="0"/>
              <a:t>      </a:t>
            </a:r>
            <a:r>
              <a:rPr lang="de-DE" dirty="0"/>
              <a:t>sehr unübersichtlich und wartungsintensiv</a:t>
            </a:r>
            <a:endParaRPr lang="en-US" dirty="0"/>
          </a:p>
        </p:txBody>
      </p:sp>
      <p:sp>
        <p:nvSpPr>
          <p:cNvPr id="2" name="Контейнер за долния колонтитул 1">
            <a:extLst>
              <a:ext uri="{FF2B5EF4-FFF2-40B4-BE49-F238E27FC236}">
                <a16:creationId xmlns:a16="http://schemas.microsoft.com/office/drawing/2014/main" id="{FEE0ACC8-3EDB-48A8-BA09-4D6E02011B4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Контейнер за номер на слайда 2">
            <a:extLst>
              <a:ext uri="{FF2B5EF4-FFF2-40B4-BE49-F238E27FC236}">
                <a16:creationId xmlns:a16="http://schemas.microsoft.com/office/drawing/2014/main" id="{E5C175FF-DBCF-4DC0-8B34-0748575AB13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993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Wie</a:t>
            </a:r>
            <a:r>
              <a:rPr lang="en-US" sz="2800" dirty="0"/>
              <a:t> k</a:t>
            </a:r>
            <a:r>
              <a:rPr lang="de-DE" sz="2800" dirty="0" err="1"/>
              <a:t>önnen</a:t>
            </a:r>
            <a:r>
              <a:rPr lang="de-DE" sz="2800" dirty="0"/>
              <a:t> wir das verbessern</a:t>
            </a:r>
            <a:r>
              <a:rPr lang="en-US" sz="2800" dirty="0"/>
              <a:t>?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Ein Web-</a:t>
            </a:r>
            <a:r>
              <a:rPr lang="en-US" dirty="0" err="1"/>
              <a:t>basiertes</a:t>
            </a:r>
            <a:r>
              <a:rPr lang="en-US" dirty="0"/>
              <a:t> System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Verwaltung</a:t>
            </a:r>
            <a:r>
              <a:rPr lang="en-US" dirty="0"/>
              <a:t> von Tests </a:t>
            </a:r>
            <a:r>
              <a:rPr lang="en-US" dirty="0" err="1"/>
              <a:t>entwickeln</a:t>
            </a:r>
            <a:r>
              <a:rPr lang="en-US" dirty="0"/>
              <a:t>, das: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CSV-</a:t>
            </a:r>
            <a:r>
              <a:rPr lang="en-US" dirty="0" err="1"/>
              <a:t>Dateien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Testdaten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Frontend </a:t>
            </a:r>
            <a:r>
              <a:rPr lang="en-US" dirty="0" err="1"/>
              <a:t>importieren</a:t>
            </a:r>
            <a:r>
              <a:rPr lang="en-US" dirty="0"/>
              <a:t> und in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Datenbank</a:t>
            </a:r>
            <a:r>
              <a:rPr lang="en-US" dirty="0"/>
              <a:t> </a:t>
            </a:r>
            <a:r>
              <a:rPr lang="en-US" dirty="0" err="1"/>
              <a:t>speichern</a:t>
            </a:r>
            <a:endParaRPr lang="en-US" dirty="0"/>
          </a:p>
          <a:p>
            <a:pPr lvl="1"/>
            <a:r>
              <a:rPr lang="de-DE" dirty="0"/>
              <a:t>  neue Testfälle erzeugen und bestehende verändern</a:t>
            </a:r>
            <a:endParaRPr lang="en-US" dirty="0"/>
          </a:p>
          <a:p>
            <a:pPr lvl="1"/>
            <a:r>
              <a:rPr lang="de-DE" dirty="0"/>
              <a:t>  gespeicherte Testfälle exportieren</a:t>
            </a:r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276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Die Single Page App</a:t>
            </a:r>
          </a:p>
        </p:txBody>
      </p:sp>
    </p:spTree>
    <p:extLst>
      <p:ext uri="{BB962C8B-B14F-4D97-AF65-F5344CB8AC3E}">
        <p14:creationId xmlns:p14="http://schemas.microsoft.com/office/powerpoint/2010/main" val="429315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6E47550B-D0EE-48AE-A808-31B4B754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Technologien</a:t>
            </a:r>
            <a:r>
              <a:rPr lang="en-US" sz="2800" dirty="0"/>
              <a:t> und </a:t>
            </a:r>
            <a:r>
              <a:rPr lang="en-US" sz="2800" dirty="0" err="1"/>
              <a:t>Entwicklungsmethode</a:t>
            </a:r>
            <a:r>
              <a:rPr lang="en-US" sz="2800" dirty="0"/>
              <a:t> 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1931EDBB-8A51-4AC7-9C0B-D01548241B4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AngularJS App </a:t>
            </a:r>
            <a:r>
              <a:rPr lang="en-US" dirty="0" err="1"/>
              <a:t>für</a:t>
            </a:r>
            <a:r>
              <a:rPr lang="en-US" dirty="0"/>
              <a:t> das Frontend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Pytho</a:t>
            </a:r>
            <a:r>
              <a:rPr lang="de-DE" dirty="0"/>
              <a:t>n API für Kommunikation als </a:t>
            </a:r>
            <a:r>
              <a:rPr lang="de-DE" dirty="0" err="1"/>
              <a:t>Midware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Spring Boot Microservices (Importer, Exporter, Database) als Backend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Hibernate + MySQL Datenbank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Docker für Deployment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Scrum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Entwicklungsmethode</a:t>
            </a:r>
            <a:endParaRPr lang="en-US" dirty="0"/>
          </a:p>
          <a:p>
            <a:endParaRPr lang="en-US" dirty="0"/>
          </a:p>
        </p:txBody>
      </p:sp>
      <p:sp>
        <p:nvSpPr>
          <p:cNvPr id="2" name="Контейнер за долния колонтитул 1">
            <a:extLst>
              <a:ext uri="{FF2B5EF4-FFF2-40B4-BE49-F238E27FC236}">
                <a16:creationId xmlns:a16="http://schemas.microsoft.com/office/drawing/2014/main" id="{FEE0ACC8-3EDB-48A8-BA09-4D6E02011B4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Контейнер за номер на слайда 2">
            <a:extLst>
              <a:ext uri="{FF2B5EF4-FFF2-40B4-BE49-F238E27FC236}">
                <a16:creationId xmlns:a16="http://schemas.microsoft.com/office/drawing/2014/main" id="{E5C175FF-DBCF-4DC0-8B34-0748575AB13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023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940FB05D-DD8D-4F6F-901F-05F6F674ED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CC7F1935-3C68-423D-AB73-C820D55F2B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7" name="Контейнер за съдържание 6">
            <a:extLst>
              <a:ext uri="{FF2B5EF4-FFF2-40B4-BE49-F238E27FC236}">
                <a16:creationId xmlns:a16="http://schemas.microsoft.com/office/drawing/2014/main" id="{ECF05E72-7640-4AA7-B538-3F5DBE15FBE1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079" y="159026"/>
            <a:ext cx="7779026" cy="5764696"/>
          </a:xfrm>
        </p:spPr>
      </p:pic>
    </p:spTree>
    <p:extLst>
      <p:ext uri="{BB962C8B-B14F-4D97-AF65-F5344CB8AC3E}">
        <p14:creationId xmlns:p14="http://schemas.microsoft.com/office/powerpoint/2010/main" val="1112590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107BE4F-CE35-483F-91E0-3375F637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Das </a:t>
            </a:r>
            <a:r>
              <a:rPr lang="en-US" sz="2800" dirty="0" err="1"/>
              <a:t>Datenmodell</a:t>
            </a:r>
            <a:endParaRPr lang="en-US" sz="2800" dirty="0"/>
          </a:p>
        </p:txBody>
      </p:sp>
      <p:sp>
        <p:nvSpPr>
          <p:cNvPr id="2" name="Контейнер за долния колонтитул 1">
            <a:extLst>
              <a:ext uri="{FF2B5EF4-FFF2-40B4-BE49-F238E27FC236}">
                <a16:creationId xmlns:a16="http://schemas.microsoft.com/office/drawing/2014/main" id="{7C34C6EE-8DC9-47CD-8AF0-836DDB1C543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Контейнер за номер на слайда 2">
            <a:extLst>
              <a:ext uri="{FF2B5EF4-FFF2-40B4-BE49-F238E27FC236}">
                <a16:creationId xmlns:a16="http://schemas.microsoft.com/office/drawing/2014/main" id="{DF59CBD4-7D45-4C34-9AB0-5867B942F7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11" name="Контейнер за съдържание 10">
            <a:extLst>
              <a:ext uri="{FF2B5EF4-FFF2-40B4-BE49-F238E27FC236}">
                <a16:creationId xmlns:a16="http://schemas.microsoft.com/office/drawing/2014/main" id="{2835074A-9231-4EB0-BAB5-739C4B470A9B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6" y="1152938"/>
            <a:ext cx="11106516" cy="4664765"/>
          </a:xfrm>
        </p:spPr>
      </p:pic>
    </p:spTree>
    <p:extLst>
      <p:ext uri="{BB962C8B-B14F-4D97-AF65-F5344CB8AC3E}">
        <p14:creationId xmlns:p14="http://schemas.microsoft.com/office/powerpoint/2010/main" val="807952761"/>
      </p:ext>
    </p:extLst>
  </p:cSld>
  <p:clrMapOvr>
    <a:masterClrMapping/>
  </p:clrMapOvr>
</p:sld>
</file>

<file path=ppt/theme/theme1.xml><?xml version="1.0" encoding="utf-8"?>
<a:theme xmlns:a="http://schemas.openxmlformats.org/drawingml/2006/main" name="swc_presentation">
  <a:themeElements>
    <a:clrScheme name="RWTH-SWC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00549F"/>
      </a:hlink>
      <a:folHlink>
        <a:srgbClr val="00549F"/>
      </a:folHlink>
    </a:clrScheme>
    <a:fontScheme name="SWC_Helvetica">
      <a:majorFont>
        <a:latin typeface="HelveticaNeueLT Com 45 Lt"/>
        <a:ea typeface=""/>
        <a:cs typeface=""/>
      </a:majorFont>
      <a:minorFont>
        <a:latin typeface="HelveticaNeueLT Com 45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2">
            <a:lumMod val="60000"/>
            <a:lumOff val="40000"/>
          </a:schemeClr>
        </a:solidFill>
        <a:ln>
          <a:solidFill>
            <a:schemeClr val="tx1"/>
          </a:solidFill>
          <a:headEnd/>
          <a:tailEnd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 smtClean="0">
            <a:solidFill>
              <a:schemeClr val="tx1"/>
            </a:solidFill>
            <a:latin typeface="Calibri Light" panose="020F0302020204030204" pitchFamily="34" charset="0"/>
            <a:cs typeface="Arial" panose="020B0604020202020204" pitchFamily="34" charset="0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sz="2800" dirty="0" smtClean="0">
            <a:solidFill>
              <a:schemeClr val="tx1"/>
            </a:solidFill>
            <a:latin typeface="Calibri Light" panose="020F030202020403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wc_presentation_calibri_16-9.potx" id="{58F5FAA6-87E1-4517-87A3-08D228C1DB14}" vid="{F6909052-98FB-45C8-A407-770E00EBA2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swc_presentation_calibri_16-9</Template>
  <TotalTime>1</TotalTime>
  <Words>185</Words>
  <Application>Microsoft Office PowerPoint</Application>
  <PresentationFormat>Widescreen</PresentationFormat>
  <Paragraphs>56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HelveticaNeueLT Com 45 Lt</vt:lpstr>
      <vt:lpstr>Symbol</vt:lpstr>
      <vt:lpstr>Wingdings</vt:lpstr>
      <vt:lpstr>swc_presentation</vt:lpstr>
      <vt:lpstr>GDIS - Modern Software Development for Smart Insurances </vt:lpstr>
      <vt:lpstr>Vortragsübersicht</vt:lpstr>
      <vt:lpstr>Aufgabenstellung</vt:lpstr>
      <vt:lpstr>Project LENA bis heute</vt:lpstr>
      <vt:lpstr>Wie können wir das verbessern?</vt:lpstr>
      <vt:lpstr>Die Single Page App</vt:lpstr>
      <vt:lpstr>Technologien und Entwicklungsmethode </vt:lpstr>
      <vt:lpstr>PowerPoint Presentation</vt:lpstr>
      <vt:lpstr>Das Datenmodell</vt:lpstr>
      <vt:lpstr>Entityverwaltung</vt:lpstr>
      <vt:lpstr>PowerPoint Presentation</vt:lpstr>
      <vt:lpstr>Export</vt:lpstr>
      <vt:lpstr>Naheliegende Erweiterungen</vt:lpstr>
      <vt:lpstr>Livedemo</vt:lpstr>
      <vt:lpstr>Fragen</vt:lpstr>
    </vt:vector>
  </TitlesOfParts>
  <Company>RWTH Aachen, Research Group Softwareconstruction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Zusammenfassung Sprint 1 und Plannung von Sprint 2, 18.05.2017</dc:title>
  <dc:creator>Kaloyan Todorov</dc:creator>
  <cp:lastModifiedBy>Kaloyan Todorov</cp:lastModifiedBy>
  <cp:revision>237</cp:revision>
  <dcterms:created xsi:type="dcterms:W3CDTF">2017-05-16T16:34:42Z</dcterms:created>
  <dcterms:modified xsi:type="dcterms:W3CDTF">2017-08-02T09:56:45Z</dcterms:modified>
</cp:coreProperties>
</file>