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0"/>
  </p:notesMasterIdLst>
  <p:sldIdLst>
    <p:sldId id="263" r:id="rId2"/>
    <p:sldId id="264" r:id="rId3"/>
    <p:sldId id="286" r:id="rId4"/>
    <p:sldId id="265" r:id="rId5"/>
    <p:sldId id="291" r:id="rId6"/>
    <p:sldId id="262" r:id="rId7"/>
    <p:sldId id="267" r:id="rId8"/>
    <p:sldId id="268" r:id="rId9"/>
    <p:sldId id="271" r:id="rId10"/>
    <p:sldId id="280" r:id="rId11"/>
    <p:sldId id="266" r:id="rId12"/>
    <p:sldId id="273" r:id="rId13"/>
    <p:sldId id="281" r:id="rId14"/>
    <p:sldId id="292" r:id="rId15"/>
    <p:sldId id="275" r:id="rId16"/>
    <p:sldId id="274" r:id="rId17"/>
    <p:sldId id="277" r:id="rId18"/>
    <p:sldId id="278" r:id="rId19"/>
    <p:sldId id="279" r:id="rId20"/>
    <p:sldId id="276" r:id="rId21"/>
    <p:sldId id="290" r:id="rId22"/>
    <p:sldId id="259" r:id="rId23"/>
    <p:sldId id="294" r:id="rId24"/>
    <p:sldId id="295" r:id="rId25"/>
    <p:sldId id="261" r:id="rId26"/>
    <p:sldId id="260" r:id="rId27"/>
    <p:sldId id="269" r:id="rId28"/>
    <p:sldId id="289" r:id="rId29"/>
    <p:sldId id="293" r:id="rId30"/>
    <p:sldId id="287" r:id="rId31"/>
    <p:sldId id="288" r:id="rId32"/>
    <p:sldId id="285" r:id="rId33"/>
    <p:sldId id="284" r:id="rId34"/>
    <p:sldId id="282" r:id="rId35"/>
    <p:sldId id="270" r:id="rId36"/>
    <p:sldId id="256" r:id="rId37"/>
    <p:sldId id="258" r:id="rId38"/>
    <p:sldId id="25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76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B389-9EB1-41EE-A316-CFC79F9D582A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D53A8-991C-4D1C-8325-58A7A490C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8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Hello, this is a presentation for Team 2’s including Jack,</a:t>
            </a:r>
            <a:r>
              <a:rPr lang="en-GB" baseline="0" dirty="0"/>
              <a:t> Bradley, </a:t>
            </a:r>
            <a:r>
              <a:rPr lang="en-GB" baseline="0" dirty="0" err="1"/>
              <a:t>Azim</a:t>
            </a:r>
            <a:r>
              <a:rPr lang="en-GB" baseline="0" dirty="0"/>
              <a:t>, myself and our project manager </a:t>
            </a:r>
            <a:r>
              <a:rPr lang="en-GB" baseline="0" dirty="0" err="1"/>
              <a:t>Louy</a:t>
            </a:r>
            <a:r>
              <a:rPr lang="en-GB" baseline="0" dirty="0"/>
              <a:t>. Please enjoy.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8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</a:t>
            </a:r>
            <a:r>
              <a:rPr lang="en-GB" baseline="0" dirty="0"/>
              <a:t> aim of the project was t</a:t>
            </a:r>
            <a:r>
              <a:rPr lang="en-GB" dirty="0"/>
              <a:t>o automate the process of setting up a CI pipeline using </a:t>
            </a:r>
            <a:r>
              <a:rPr lang="en-GB" dirty="0" err="1"/>
              <a:t>Ansible</a:t>
            </a:r>
            <a:r>
              <a:rPr lang="en-GB" dirty="0"/>
              <a:t>. I will</a:t>
            </a:r>
            <a:r>
              <a:rPr lang="en-GB" baseline="0" dirty="0"/>
              <a:t> define the terminology later on in the presentation.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41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list of the tools used in this project.</a:t>
            </a:r>
            <a:r>
              <a:rPr lang="en-GB" baseline="0" dirty="0"/>
              <a:t> They have been separated (for the most part) into the tools involved in the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8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 Tool</a:t>
            </a:r>
            <a:r>
              <a:rPr lang="en-GB" baseline="0" dirty="0"/>
              <a:t> that we pull from </a:t>
            </a:r>
            <a:r>
              <a:rPr lang="en-GB" baseline="0" dirty="0" err="1"/>
              <a:t>docker</a:t>
            </a:r>
            <a:r>
              <a:rPr lang="en-GB" baseline="0" dirty="0"/>
              <a:t> has Java as a dependency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94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Docker version is not dependent on Maven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933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</a:t>
            </a:r>
            <a:r>
              <a:rPr lang="en-GB" baseline="0" dirty="0"/>
              <a:t> you for listening. Are there any questions?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20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07CD40-CCD8-437E-A806-8CFFAB48193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0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kaleo/game-of-life" TargetMode="External"/><Relationship Id="rId2" Type="http://schemas.openxmlformats.org/officeDocument/2006/relationships/hyperlink" Target="https://maven.apache.org/install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1544" y="1023144"/>
            <a:ext cx="7772400" cy="978384"/>
          </a:xfrm>
        </p:spPr>
        <p:txBody>
          <a:bodyPr/>
          <a:lstStyle/>
          <a:p>
            <a:r>
              <a:rPr lang="en-GB" sz="5000" dirty="0">
                <a:solidFill>
                  <a:schemeClr val="tx1"/>
                </a:solidFill>
              </a:rPr>
              <a:t>Team 2 - Deployment Project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08152" y="2147652"/>
            <a:ext cx="7537474" cy="396044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alibri (Headings)"/>
              </a:rPr>
              <a:t>Collaborative Working Between:</a:t>
            </a:r>
            <a:br>
              <a:rPr lang="en-GB" sz="2400" dirty="0">
                <a:latin typeface="Calibri (Headings)"/>
              </a:rPr>
            </a:br>
            <a:endParaRPr lang="en-GB" sz="1400" dirty="0">
              <a:latin typeface="Calibri (Headings)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>
                <a:latin typeface="Calibri (Headings)"/>
              </a:rPr>
              <a:t>Louy Heidar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>
                <a:latin typeface="Calibri (Headings)"/>
              </a:rPr>
              <a:t>Jack Murphy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>
                <a:latin typeface="Calibri (Headings)"/>
              </a:rPr>
              <a:t>David Murdoch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>
                <a:latin typeface="Calibri (Headings)"/>
              </a:rPr>
              <a:t>Bradley Pollard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>
                <a:latin typeface="Calibri (Headings)"/>
              </a:rPr>
              <a:t>Azim Malik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72530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README.md</a:t>
            </a:r>
          </a:p>
          <a:p>
            <a:r>
              <a:rPr lang="en-GB" dirty="0"/>
              <a:t>Merged Repository for this Project: https://github.com/JMurph9/Team2CIProject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80" y="1920875"/>
            <a:ext cx="3722840" cy="4433888"/>
          </a:xfrm>
        </p:spPr>
      </p:pic>
    </p:spTree>
    <p:extLst>
      <p:ext uri="{BB962C8B-B14F-4D97-AF65-F5344CB8AC3E}">
        <p14:creationId xmlns:p14="http://schemas.microsoft.com/office/powerpoint/2010/main" val="343035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Pipeline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  <a:p>
            <a:r>
              <a:rPr lang="en-GB" dirty="0"/>
              <a:t>Jenkins</a:t>
            </a:r>
          </a:p>
          <a:p>
            <a:r>
              <a:rPr lang="en-GB" dirty="0"/>
              <a:t>Jira</a:t>
            </a:r>
          </a:p>
          <a:p>
            <a:r>
              <a:rPr lang="en-GB" dirty="0"/>
              <a:t>Tomcat</a:t>
            </a:r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44824"/>
            <a:ext cx="6705016" cy="3771100"/>
          </a:xfrm>
        </p:spPr>
      </p:pic>
    </p:spTree>
    <p:extLst>
      <p:ext uri="{BB962C8B-B14F-4D97-AF65-F5344CB8AC3E}">
        <p14:creationId xmlns:p14="http://schemas.microsoft.com/office/powerpoint/2010/main" val="181566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Architecture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  <a:p>
            <a:r>
              <a:rPr lang="en-GB" dirty="0"/>
              <a:t>Docker</a:t>
            </a:r>
          </a:p>
          <a:p>
            <a:r>
              <a:rPr lang="en-GB" dirty="0"/>
              <a:t>Jenkins</a:t>
            </a:r>
          </a:p>
          <a:p>
            <a:r>
              <a:rPr lang="en-GB" dirty="0"/>
              <a:t>Jira</a:t>
            </a:r>
          </a:p>
          <a:p>
            <a:r>
              <a:rPr lang="en-GB" dirty="0"/>
              <a:t>Tomcat</a:t>
            </a:r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25" y="1700809"/>
            <a:ext cx="6284075" cy="3812030"/>
          </a:xfrm>
        </p:spPr>
      </p:pic>
    </p:spTree>
    <p:extLst>
      <p:ext uri="{BB962C8B-B14F-4D97-AF65-F5344CB8AC3E}">
        <p14:creationId xmlns:p14="http://schemas.microsoft.com/office/powerpoint/2010/main" val="329325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Desired Result/Game of Life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075240" cy="2373011"/>
          </a:xfrm>
        </p:spPr>
        <p:txBody>
          <a:bodyPr/>
          <a:lstStyle/>
          <a:p>
            <a:r>
              <a:rPr lang="en-GB" dirty="0"/>
              <a:t>Java web servlet</a:t>
            </a:r>
          </a:p>
          <a:p>
            <a:r>
              <a:rPr lang="en-GB" dirty="0"/>
              <a:t>Requires building before running</a:t>
            </a:r>
          </a:p>
          <a:p>
            <a:r>
              <a:rPr lang="en-GB" dirty="0"/>
              <a:t>Contains acceptance tests</a:t>
            </a:r>
          </a:p>
          <a:p>
            <a:r>
              <a:rPr lang="en-GB" dirty="0"/>
              <a:t>Can flow through the pipeline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49080"/>
            <a:ext cx="7814483" cy="1937340"/>
          </a:xfrm>
        </p:spPr>
      </p:pic>
    </p:spTree>
    <p:extLst>
      <p:ext uri="{BB962C8B-B14F-4D97-AF65-F5344CB8AC3E}">
        <p14:creationId xmlns:p14="http://schemas.microsoft.com/office/powerpoint/2010/main" val="10033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Automated Tools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60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automation tool</a:t>
            </a:r>
          </a:p>
          <a:p>
            <a:r>
              <a:rPr lang="en-GB" dirty="0"/>
              <a:t>Dynamically downloads Java libraries during compilation stage</a:t>
            </a:r>
          </a:p>
          <a:p>
            <a:r>
              <a:rPr lang="en-GB" dirty="0" err="1"/>
              <a:t>mvn</a:t>
            </a:r>
            <a:r>
              <a:rPr lang="en-GB" dirty="0"/>
              <a:t> install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943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Docker Hub Repository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Docker pulls dependencies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/>
              <a:t>sudo</a:t>
            </a:r>
            <a:r>
              <a:rPr lang="en-GB" dirty="0"/>
              <a:t> service </a:t>
            </a:r>
            <a:r>
              <a:rPr lang="en-GB" dirty="0" err="1"/>
              <a:t>docker</a:t>
            </a:r>
            <a:r>
              <a:rPr lang="en-GB" dirty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/>
              <a:t>docker</a:t>
            </a:r>
            <a:r>
              <a:rPr lang="en-GB" dirty="0"/>
              <a:t> pull </a:t>
            </a:r>
            <a:r>
              <a:rPr lang="en-GB" dirty="0" err="1"/>
              <a:t>jenkins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6257"/>
            <a:ext cx="4038600" cy="3603123"/>
          </a:xfrm>
        </p:spPr>
      </p:pic>
    </p:spTree>
    <p:extLst>
      <p:ext uri="{BB962C8B-B14F-4D97-AF65-F5344CB8AC3E}">
        <p14:creationId xmlns:p14="http://schemas.microsoft.com/office/powerpoint/2010/main" val="415428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Containers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34" y="2419905"/>
            <a:ext cx="3810532" cy="3419953"/>
          </a:xfrm>
        </p:spPr>
      </p:pic>
    </p:spTree>
    <p:extLst>
      <p:ext uri="{BB962C8B-B14F-4D97-AF65-F5344CB8AC3E}">
        <p14:creationId xmlns:p14="http://schemas.microsoft.com/office/powerpoint/2010/main" val="1368660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Cloud Computing?</a:t>
            </a:r>
          </a:p>
          <a:p>
            <a:r>
              <a:rPr lang="en-GB" dirty="0"/>
              <a:t>A meaningless buzzword</a:t>
            </a:r>
          </a:p>
          <a:p>
            <a:r>
              <a:rPr lang="en-GB" dirty="0"/>
              <a:t>A remote server hosted in an external location</a:t>
            </a:r>
          </a:p>
          <a:p>
            <a:r>
              <a:rPr lang="en-GB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416163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Amazon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Instances with easily variable RAM</a:t>
            </a:r>
          </a:p>
          <a:p>
            <a:r>
              <a:rPr lang="en-GB" dirty="0"/>
              <a:t>Have a higher upload and download rate than our desktop computers</a:t>
            </a:r>
          </a:p>
          <a:p>
            <a:r>
              <a:rPr lang="en-GB" dirty="0"/>
              <a:t>1 Master instance and 3 Master instances</a:t>
            </a:r>
          </a:p>
        </p:txBody>
      </p:sp>
    </p:spTree>
    <p:extLst>
      <p:ext uri="{BB962C8B-B14F-4D97-AF65-F5344CB8AC3E}">
        <p14:creationId xmlns:p14="http://schemas.microsoft.com/office/powerpoint/2010/main" val="111011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 &amp;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6720" y="212852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alibri (Headings)"/>
              </a:rPr>
              <a:t>Ansible to configure Docker within AWS.</a:t>
            </a:r>
            <a:br>
              <a:rPr lang="en-GB" dirty="0">
                <a:latin typeface="Calibri (Headings)"/>
              </a:rPr>
            </a:br>
            <a:endParaRPr lang="en-GB" dirty="0">
              <a:latin typeface="Calibri (Headings)"/>
            </a:endParaRPr>
          </a:p>
          <a:p>
            <a:r>
              <a:rPr lang="en-GB" dirty="0">
                <a:latin typeface="Calibri (Headings)"/>
              </a:rPr>
              <a:t>Successfully deploy Docker containers within AWS Environment.</a:t>
            </a:r>
            <a:br>
              <a:rPr lang="en-GB" dirty="0">
                <a:latin typeface="Calibri (Headings)"/>
              </a:rPr>
            </a:br>
            <a:endParaRPr lang="en-GB" dirty="0">
              <a:latin typeface="Calibri (Headings)"/>
            </a:endParaRPr>
          </a:p>
          <a:p>
            <a:r>
              <a:rPr lang="en-GB" dirty="0">
                <a:latin typeface="Calibri (Headings)"/>
              </a:rPr>
              <a:t>Automate the process of setting up a Continuous Integration (CI) pipeline using Ansible.</a:t>
            </a:r>
            <a:br>
              <a:rPr lang="en-GB" dirty="0">
                <a:latin typeface="Calibri (Headings)"/>
              </a:rPr>
            </a:br>
            <a:endParaRPr lang="en-GB" dirty="0">
              <a:latin typeface="Calibri (Headings)"/>
            </a:endParaRPr>
          </a:p>
          <a:p>
            <a:r>
              <a:rPr lang="en-GB" dirty="0">
                <a:latin typeface="Calibri (Headings)"/>
              </a:rPr>
              <a:t>Ensure configured platform have no issues within live operations.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969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Object-Orientated Compiler Programming Language</a:t>
            </a:r>
          </a:p>
          <a:p>
            <a:r>
              <a:rPr lang="en-GB" dirty="0"/>
              <a:t>All Tools used in this Project require Java as a dependency</a:t>
            </a:r>
          </a:p>
        </p:txBody>
      </p:sp>
    </p:spTree>
    <p:extLst>
      <p:ext uri="{BB962C8B-B14F-4D97-AF65-F5344CB8AC3E}">
        <p14:creationId xmlns:p14="http://schemas.microsoft.com/office/powerpoint/2010/main" val="3378289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Ansible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Provisioning Tool</a:t>
            </a:r>
          </a:p>
          <a:p>
            <a:r>
              <a:rPr lang="en-GB" dirty="0"/>
              <a:t>Create and use slaves from a master</a:t>
            </a:r>
          </a:p>
          <a:p>
            <a:r>
              <a:rPr lang="en-GB" dirty="0"/>
              <a:t>Can setup all other tools involved in the pipeline</a:t>
            </a:r>
          </a:p>
          <a:p>
            <a:r>
              <a:rPr lang="en-GB" dirty="0"/>
              <a:t>Uses .</a:t>
            </a:r>
            <a:r>
              <a:rPr lang="en-GB" dirty="0" err="1"/>
              <a:t>yml</a:t>
            </a:r>
            <a:r>
              <a:rPr lang="en-GB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60582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Jenkins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/>
              <a:t>Builds pipeline</a:t>
            </a:r>
          </a:p>
          <a:p>
            <a:r>
              <a:rPr lang="en-GB" dirty="0"/>
              <a:t>Maven added as a plugin</a:t>
            </a:r>
          </a:p>
          <a:p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Docker version is not dependent on Maven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26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8015042" cy="4508460"/>
          </a:xfrm>
        </p:spPr>
      </p:pic>
    </p:spTree>
    <p:extLst>
      <p:ext uri="{BB962C8B-B14F-4D97-AF65-F5344CB8AC3E}">
        <p14:creationId xmlns:p14="http://schemas.microsoft.com/office/powerpoint/2010/main" val="2342331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8003232" cy="4501817"/>
          </a:xfrm>
        </p:spPr>
      </p:pic>
    </p:spTree>
    <p:extLst>
      <p:ext uri="{BB962C8B-B14F-4D97-AF65-F5344CB8AC3E}">
        <p14:creationId xmlns:p14="http://schemas.microsoft.com/office/powerpoint/2010/main" val="2697384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Atlassian</a:t>
            </a:r>
            <a:r>
              <a:rPr lang="en-GB" dirty="0"/>
              <a:t> Product</a:t>
            </a:r>
          </a:p>
          <a:p>
            <a:r>
              <a:rPr lang="en-GB" dirty="0"/>
              <a:t>Project Tracker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90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Tomcat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Apache product</a:t>
            </a:r>
          </a:p>
          <a:p>
            <a:r>
              <a:rPr lang="en-GB" dirty="0"/>
              <a:t>Used for deployment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9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Nexus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Artifact</a:t>
            </a:r>
            <a:r>
              <a:rPr lang="en-GB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2624361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Zabbix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Monitoring Tool</a:t>
            </a:r>
          </a:p>
          <a:p>
            <a:r>
              <a:rPr lang="en-GB" dirty="0"/>
              <a:t>No GUI</a:t>
            </a:r>
          </a:p>
        </p:txBody>
      </p:sp>
    </p:spTree>
    <p:extLst>
      <p:ext uri="{BB962C8B-B14F-4D97-AF65-F5344CB8AC3E}">
        <p14:creationId xmlns:p14="http://schemas.microsoft.com/office/powerpoint/2010/main" val="1717524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Method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47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Tools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178220"/>
              </p:ext>
            </p:extLst>
          </p:nvPr>
        </p:nvGraphicFramePr>
        <p:xfrm>
          <a:off x="478904" y="2132856"/>
          <a:ext cx="8229600" cy="404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Continuous Integration Pipeline </a:t>
                      </a:r>
                      <a:br>
                        <a:rPr lang="en-GB" dirty="0">
                          <a:latin typeface="+mj-lt"/>
                        </a:rPr>
                      </a:br>
                      <a:r>
                        <a:rPr lang="en-GB" dirty="0">
                          <a:latin typeface="+mj-lt"/>
                        </a:rPr>
                        <a:t>(Tool Category)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Selected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585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+mj-lt"/>
                        </a:rPr>
                        <a:t>CI 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Jenkins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latin typeface="+mj-lt"/>
                        </a:rPr>
                        <a:t>Code Review 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Git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latin typeface="+mj-lt"/>
                        </a:rPr>
                        <a:t>Build Management 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Maven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latin typeface="+mj-lt"/>
                        </a:rPr>
                        <a:t>Monitoring 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Zabbix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latin typeface="+mj-lt"/>
                        </a:rPr>
                        <a:t>Artifact</a:t>
                      </a:r>
                      <a:r>
                        <a:rPr lang="en-GB" b="1" dirty="0">
                          <a:latin typeface="+mj-lt"/>
                        </a:rPr>
                        <a:t> Repository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Nexus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latin typeface="+mj-lt"/>
                        </a:rPr>
                        <a:t>Project Tracker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Jira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021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completed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  <a:p>
            <a:r>
              <a:rPr lang="en-GB" dirty="0"/>
              <a:t>Top-Down, Sequential Approach to </a:t>
            </a:r>
            <a:r>
              <a:rPr lang="en-GB" dirty="0" err="1"/>
              <a:t>Ansible</a:t>
            </a:r>
            <a:r>
              <a:rPr lang="en-GB" dirty="0"/>
              <a:t> script</a:t>
            </a:r>
          </a:p>
          <a:p>
            <a:r>
              <a:rPr lang="en-GB" dirty="0"/>
              <a:t>Scrum meetings in the mornings. Did not include user story analysis</a:t>
            </a:r>
          </a:p>
          <a:p>
            <a:r>
              <a:rPr lang="en-GB" dirty="0"/>
              <a:t>Having different parts of the pipeline across different instances requires </a:t>
            </a:r>
            <a:r>
              <a:rPr lang="en-GB" dirty="0" err="1"/>
              <a:t>ssh-ing</a:t>
            </a:r>
            <a:r>
              <a:rPr lang="en-GB" dirty="0"/>
              <a:t> between them</a:t>
            </a:r>
          </a:p>
        </p:txBody>
      </p:sp>
    </p:spTree>
    <p:extLst>
      <p:ext uri="{BB962C8B-B14F-4D97-AF65-F5344CB8AC3E}">
        <p14:creationId xmlns:p14="http://schemas.microsoft.com/office/powerpoint/2010/main" val="620464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2731"/>
            <a:ext cx="8229600" cy="4074300"/>
          </a:xfrm>
        </p:spPr>
      </p:pic>
    </p:spTree>
    <p:extLst>
      <p:ext uri="{BB962C8B-B14F-4D97-AF65-F5344CB8AC3E}">
        <p14:creationId xmlns:p14="http://schemas.microsoft.com/office/powerpoint/2010/main" val="466885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contributed what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288787"/>
              </p:ext>
            </p:extLst>
          </p:nvPr>
        </p:nvGraphicFramePr>
        <p:xfrm>
          <a:off x="457200" y="1935163"/>
          <a:ext cx="8229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Project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Delegated</a:t>
                      </a:r>
                      <a:r>
                        <a:rPr lang="en-GB" baseline="0" dirty="0"/>
                        <a:t> work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Louy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Produced the Gantt</a:t>
                      </a:r>
                      <a:r>
                        <a:rPr lang="en-GB" baseline="0" dirty="0"/>
                        <a:t> Chart. Lead SCRUM meetings. Made all diagrams. Worked with Bradley on </a:t>
                      </a:r>
                      <a:r>
                        <a:rPr lang="en-GB" baseline="0" dirty="0" err="1"/>
                        <a:t>Ansible</a:t>
                      </a:r>
                      <a:r>
                        <a:rPr lang="en-GB" baseline="0" dirty="0"/>
                        <a:t> script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Lead research,</a:t>
                      </a:r>
                      <a:r>
                        <a:rPr lang="en-GB" baseline="0" dirty="0"/>
                        <a:t> i</a:t>
                      </a:r>
                      <a:r>
                        <a:rPr lang="en-GB" dirty="0"/>
                        <a:t>nstalled Nexus and Jira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Setup Slack,</a:t>
                      </a:r>
                      <a:r>
                        <a:rPr lang="en-GB" baseline="0" dirty="0"/>
                        <a:t> made presentation. Attempted a bottom-up approach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Bradley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Wrote the bulk of the </a:t>
                      </a:r>
                      <a:r>
                        <a:rPr lang="en-GB" dirty="0" err="1"/>
                        <a:t>Ansible</a:t>
                      </a:r>
                      <a:r>
                        <a:rPr lang="en-GB" dirty="0"/>
                        <a:t>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Azim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Worked</a:t>
                      </a:r>
                      <a:r>
                        <a:rPr lang="en-GB" baseline="0" dirty="0"/>
                        <a:t> on linking containers and how Jenkins and Maven build together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51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Summarise what went well, what did not, what you’d do the next time.</a:t>
            </a:r>
          </a:p>
          <a:p>
            <a:r>
              <a:rPr lang="en-GB" dirty="0"/>
              <a:t>The correct etiquette for a SCRUM meeting.</a:t>
            </a:r>
          </a:p>
          <a:p>
            <a:r>
              <a:rPr lang="en-GB" dirty="0"/>
              <a:t>Makes me re-think Puppet Quest</a:t>
            </a:r>
          </a:p>
        </p:txBody>
      </p:sp>
    </p:spTree>
    <p:extLst>
      <p:ext uri="{BB962C8B-B14F-4D97-AF65-F5344CB8AC3E}">
        <p14:creationId xmlns:p14="http://schemas.microsoft.com/office/powerpoint/2010/main" val="892365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983" y="492414"/>
            <a:ext cx="10728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300" b="1" dirty="0"/>
              <a:t>Team</a:t>
            </a:r>
          </a:p>
          <a:p>
            <a:pPr algn="r"/>
            <a:r>
              <a:rPr lang="en-GB" sz="1300" b="1" dirty="0"/>
              <a:t>2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537494" y="345872"/>
            <a:ext cx="21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System Architecture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7857157" y="517282"/>
            <a:ext cx="10768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/>
              <a:t>Deployment </a:t>
            </a:r>
            <a:br>
              <a:rPr lang="en-GB" sz="1300" b="1" dirty="0"/>
            </a:br>
            <a:r>
              <a:rPr lang="en-GB" sz="1300" b="1" dirty="0"/>
              <a:t>Project</a:t>
            </a:r>
          </a:p>
        </p:txBody>
      </p:sp>
      <p:cxnSp>
        <p:nvCxnSpPr>
          <p:cNvPr id="298" name="Straight Connector 297"/>
          <p:cNvCxnSpPr/>
          <p:nvPr/>
        </p:nvCxnSpPr>
        <p:spPr>
          <a:xfrm flipV="1">
            <a:off x="714011" y="715204"/>
            <a:ext cx="7143146" cy="6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1836704" y="2484615"/>
            <a:ext cx="829511" cy="6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07257" y="1348209"/>
            <a:ext cx="12643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>
                <a:solidFill>
                  <a:schemeClr val="tx2"/>
                </a:solidFill>
              </a:rPr>
              <a:t>Deployment (3)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85493" y="2445733"/>
            <a:ext cx="148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700" dirty="0"/>
              <a:t>bash script: sets security group for Instances (ports) 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81395" y="1715938"/>
            <a:ext cx="1998502" cy="1362606"/>
          </a:xfrm>
          <a:prstGeom prst="roundRect">
            <a:avLst>
              <a:gd name="adj" fmla="val 42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58036" y="2434561"/>
            <a:ext cx="1512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59773" y="167941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>
                <a:solidFill>
                  <a:schemeClr val="tx2"/>
                </a:solidFill>
              </a:rPr>
              <a:t>Script</a:t>
            </a:r>
            <a:endParaRPr lang="en-GB" sz="900" b="1" dirty="0">
              <a:solidFill>
                <a:schemeClr val="tx2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86590" y="1702556"/>
            <a:ext cx="2473635" cy="138755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4687673" y="1338116"/>
            <a:ext cx="1869402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>
                <a:solidFill>
                  <a:schemeClr val="tx2"/>
                </a:solidFill>
              </a:rPr>
              <a:t>Security Groups (2)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914" y="1679913"/>
            <a:ext cx="726623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2"/>
                </a:solidFill>
              </a:rPr>
              <a:t>Instances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27864" y="1679913"/>
            <a:ext cx="987268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b="1" dirty="0">
                <a:solidFill>
                  <a:schemeClr val="tx2"/>
                </a:solidFill>
              </a:rPr>
              <a:t>Control Traffic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3654985" y="1966644"/>
            <a:ext cx="2336938" cy="1059703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TextBox 165"/>
          <p:cNvSpPr txBox="1"/>
          <p:nvPr/>
        </p:nvSpPr>
        <p:spPr>
          <a:xfrm>
            <a:off x="7224676" y="1332357"/>
            <a:ext cx="1460169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>
                <a:solidFill>
                  <a:schemeClr val="tx2"/>
                </a:solidFill>
              </a:rPr>
              <a:t>Bash Script (1)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1042924" y="1705846"/>
            <a:ext cx="2206647" cy="138426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66" y="2009994"/>
            <a:ext cx="456920" cy="512986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97" y="2002926"/>
            <a:ext cx="231496" cy="336155"/>
          </a:xfrm>
          <a:prstGeom prst="rect">
            <a:avLst/>
          </a:prstGeom>
        </p:spPr>
      </p:pic>
      <p:cxnSp>
        <p:nvCxnSpPr>
          <p:cNvPr id="190" name="Straight Arrow Connector 189"/>
          <p:cNvCxnSpPr/>
          <p:nvPr/>
        </p:nvCxnSpPr>
        <p:spPr>
          <a:xfrm>
            <a:off x="4254670" y="2456014"/>
            <a:ext cx="91307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680961" y="2663926"/>
            <a:ext cx="56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" dirty="0">
                <a:solidFill>
                  <a:srgbClr val="005F01"/>
                </a:solidFill>
              </a:rPr>
              <a:t>Allow Traffic</a:t>
            </a:r>
            <a:br>
              <a:rPr lang="en-GB" sz="400" dirty="0">
                <a:solidFill>
                  <a:srgbClr val="005F01"/>
                </a:solidFill>
              </a:rPr>
            </a:br>
            <a:r>
              <a:rPr lang="en-GB" sz="400" dirty="0">
                <a:solidFill>
                  <a:srgbClr val="005F01"/>
                </a:solidFill>
              </a:rPr>
              <a:t>Port:22</a:t>
            </a:r>
            <a:br>
              <a:rPr lang="en-GB" sz="400" dirty="0">
                <a:solidFill>
                  <a:srgbClr val="005F01"/>
                </a:solidFill>
              </a:rPr>
            </a:br>
            <a:r>
              <a:rPr lang="en-GB" sz="400" dirty="0">
                <a:solidFill>
                  <a:srgbClr val="005F01"/>
                </a:solidFill>
              </a:rPr>
              <a:t>Port:8080</a:t>
            </a:r>
            <a:br>
              <a:rPr lang="en-GB" sz="400" dirty="0">
                <a:solidFill>
                  <a:srgbClr val="005F01"/>
                </a:solidFill>
              </a:rPr>
            </a:br>
            <a:endParaRPr lang="en-GB" sz="400" dirty="0">
              <a:solidFill>
                <a:srgbClr val="005F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6285" y="2018537"/>
            <a:ext cx="393939" cy="383083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0223" y="2317646"/>
            <a:ext cx="393939" cy="383083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16841" y="2077714"/>
            <a:ext cx="263570" cy="310042"/>
          </a:xfrm>
          <a:prstGeom prst="rect">
            <a:avLst/>
          </a:prstGeom>
        </p:spPr>
      </p:pic>
      <p:pic>
        <p:nvPicPr>
          <p:cNvPr id="171" name="Picture 3" descr="C:\Users\A595447\Pictures\139811821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5071" y="2404138"/>
            <a:ext cx="231362" cy="24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5307" y="2407999"/>
            <a:ext cx="188927" cy="254554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31749" y="2587476"/>
            <a:ext cx="393939" cy="3830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36325" y="2682339"/>
            <a:ext cx="166556" cy="229749"/>
          </a:xfrm>
          <a:prstGeom prst="rect">
            <a:avLst/>
          </a:prstGeom>
        </p:spPr>
      </p:pic>
      <p:sp>
        <p:nvSpPr>
          <p:cNvPr id="29" name="Arc 28"/>
          <p:cNvSpPr/>
          <p:nvPr/>
        </p:nvSpPr>
        <p:spPr>
          <a:xfrm flipH="1">
            <a:off x="5460423" y="218593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c 196"/>
          <p:cNvSpPr/>
          <p:nvPr/>
        </p:nvSpPr>
        <p:spPr>
          <a:xfrm flipH="1">
            <a:off x="5260185" y="245415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204" name="TextBox 203"/>
          <p:cNvSpPr txBox="1"/>
          <p:nvPr/>
        </p:nvSpPr>
        <p:spPr>
          <a:xfrm>
            <a:off x="1149245" y="1899180"/>
            <a:ext cx="716674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2"/>
                </a:solidFill>
              </a:rPr>
              <a:t>Playbook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896084" y="1685092"/>
            <a:ext cx="621171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2"/>
                </a:solidFill>
              </a:rPr>
              <a:t>Ansible</a:t>
            </a:r>
          </a:p>
        </p:txBody>
      </p:sp>
      <p:sp>
        <p:nvSpPr>
          <p:cNvPr id="266" name="Rounded Rectangle 265"/>
          <p:cNvSpPr/>
          <p:nvPr/>
        </p:nvSpPr>
        <p:spPr>
          <a:xfrm>
            <a:off x="2583535" y="2242516"/>
            <a:ext cx="508171" cy="51241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2538914" y="2340356"/>
            <a:ext cx="60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Deploy</a:t>
            </a:r>
            <a:br>
              <a:rPr lang="en-GB" sz="800" b="1" dirty="0"/>
            </a:br>
            <a:r>
              <a:rPr lang="en-GB" sz="800" b="1" dirty="0"/>
              <a:t>Ansible </a:t>
            </a:r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58" y="2082636"/>
            <a:ext cx="619020" cy="793359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1195099" y="2267615"/>
            <a:ext cx="65177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" b="1" dirty="0">
                <a:solidFill>
                  <a:srgbClr val="005F01"/>
                </a:solidFill>
              </a:rPr>
              <a:t>#</a:t>
            </a:r>
            <a:r>
              <a:rPr lang="en-GB" sz="400" b="1" dirty="0">
                <a:solidFill>
                  <a:srgbClr val="005F01"/>
                </a:solidFill>
              </a:rPr>
              <a:t> Deploy Instance </a:t>
            </a:r>
          </a:p>
          <a:p>
            <a:endParaRPr lang="en-GB" sz="400" b="1" dirty="0">
              <a:solidFill>
                <a:srgbClr val="005F01"/>
              </a:solidFill>
            </a:endParaRPr>
          </a:p>
          <a:p>
            <a:pPr algn="ctr"/>
            <a:br>
              <a:rPr lang="en-GB" sz="300" b="1" dirty="0">
                <a:solidFill>
                  <a:srgbClr val="005F01"/>
                </a:solidFill>
              </a:rPr>
            </a:br>
            <a:r>
              <a:rPr lang="uk-UA" sz="400" b="1" dirty="0">
                <a:solidFill>
                  <a:srgbClr val="005F01"/>
                </a:solidFill>
              </a:rPr>
              <a:t>#</a:t>
            </a:r>
            <a:r>
              <a:rPr lang="en-GB" sz="400" b="1" dirty="0">
                <a:solidFill>
                  <a:srgbClr val="005F01"/>
                </a:solidFill>
              </a:rPr>
              <a:t> Deploy Container</a:t>
            </a:r>
          </a:p>
          <a:p>
            <a:pPr algn="ctr"/>
            <a:br>
              <a:rPr lang="en-GB" sz="400" b="1" dirty="0">
                <a:solidFill>
                  <a:srgbClr val="005F01"/>
                </a:solidFill>
              </a:rPr>
            </a:br>
            <a:br>
              <a:rPr lang="en-GB" sz="100" b="1" dirty="0">
                <a:solidFill>
                  <a:srgbClr val="005F01"/>
                </a:solidFill>
              </a:rPr>
            </a:br>
            <a:br>
              <a:rPr lang="en-GB" sz="100" b="1" dirty="0">
                <a:solidFill>
                  <a:srgbClr val="005F01"/>
                </a:solidFill>
              </a:rPr>
            </a:br>
            <a:r>
              <a:rPr lang="uk-UA" sz="400" b="1" dirty="0">
                <a:solidFill>
                  <a:srgbClr val="005F01"/>
                </a:solidFill>
              </a:rPr>
              <a:t>#</a:t>
            </a:r>
            <a:r>
              <a:rPr lang="en-GB" sz="400" b="1" dirty="0">
                <a:solidFill>
                  <a:srgbClr val="005F01"/>
                </a:solidFill>
              </a:rPr>
              <a:t> Deploy Application</a:t>
            </a:r>
            <a:br>
              <a:rPr lang="en-GB" sz="400" b="1" dirty="0">
                <a:solidFill>
                  <a:srgbClr val="005F01"/>
                </a:solidFill>
              </a:rPr>
            </a:br>
            <a:br>
              <a:rPr lang="en-GB" sz="400" b="1" dirty="0">
                <a:solidFill>
                  <a:srgbClr val="005F01"/>
                </a:solidFill>
              </a:rPr>
            </a:br>
            <a:br>
              <a:rPr lang="en-GB" sz="400" b="1" dirty="0">
                <a:solidFill>
                  <a:srgbClr val="005F01"/>
                </a:solidFill>
              </a:rPr>
            </a:br>
            <a:endParaRPr lang="en-GB" sz="400" b="1" dirty="0">
              <a:solidFill>
                <a:srgbClr val="005F0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178206" y="348584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rgbClr val="002060"/>
                </a:solidFill>
              </a:rPr>
              <a:t>Instance 1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099962" y="2449882"/>
            <a:ext cx="68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259312" y="370832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92628" y="419065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rgbClr val="002060"/>
                </a:solidFill>
              </a:rPr>
              <a:t>Instance 2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273734" y="441313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84824" y="4868983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rgbClr val="002060"/>
                </a:solidFill>
              </a:rPr>
              <a:t>Instance 3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1265930" y="5091469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1767484" y="389138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779976" y="459619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1773216" y="5274530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585105" y="3760300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Deploy Container 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585105" y="4450688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Deploy Container 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3585105" y="5122856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Deploy Container </a:t>
            </a:r>
          </a:p>
        </p:txBody>
      </p:sp>
      <p:pic>
        <p:nvPicPr>
          <p:cNvPr id="15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38" y="367366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6583142" y="347247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pic>
        <p:nvPicPr>
          <p:cNvPr id="126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60" y="437847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6582574" y="417728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pic>
        <p:nvPicPr>
          <p:cNvPr id="13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956" y="5056806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6574770" y="485562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sp>
        <p:nvSpPr>
          <p:cNvPr id="232" name="Right Brace 231"/>
          <p:cNvSpPr/>
          <p:nvPr/>
        </p:nvSpPr>
        <p:spPr>
          <a:xfrm>
            <a:off x="7409448" y="3643684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7592145" y="3624879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</a:rPr>
              <a:t>[1] </a:t>
            </a:r>
            <a:r>
              <a:rPr lang="en-GB" sz="900" b="1" dirty="0"/>
              <a:t>Jenkins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596294" y="3796202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</a:rPr>
              <a:t>[1] </a:t>
            </a:r>
            <a:r>
              <a:rPr lang="en-GB" sz="900" b="1" dirty="0"/>
              <a:t>Maven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594850" y="3960276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</a:rPr>
              <a:t>[1] </a:t>
            </a:r>
            <a:r>
              <a:rPr lang="en-GB" sz="900" b="1" dirty="0"/>
              <a:t>Nexus</a:t>
            </a:r>
          </a:p>
        </p:txBody>
      </p:sp>
      <p:sp>
        <p:nvSpPr>
          <p:cNvPr id="186" name="Right Brace 185"/>
          <p:cNvSpPr/>
          <p:nvPr/>
        </p:nvSpPr>
        <p:spPr>
          <a:xfrm>
            <a:off x="7414138" y="4327821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7596835" y="4378465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</a:rPr>
              <a:t>[2] </a:t>
            </a:r>
            <a:r>
              <a:rPr lang="en-GB" sz="900" b="1" dirty="0"/>
              <a:t>Jira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594004" y="454978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</a:rPr>
              <a:t>[2] </a:t>
            </a:r>
            <a:r>
              <a:rPr lang="en-GB" sz="900" b="1" dirty="0"/>
              <a:t>Zabbix</a:t>
            </a:r>
          </a:p>
        </p:txBody>
      </p:sp>
      <p:sp>
        <p:nvSpPr>
          <p:cNvPr id="195" name="Right Brace 194"/>
          <p:cNvSpPr/>
          <p:nvPr/>
        </p:nvSpPr>
        <p:spPr>
          <a:xfrm>
            <a:off x="7414138" y="5006777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7614185" y="5143337"/>
            <a:ext cx="873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</a:rPr>
              <a:t>[3] </a:t>
            </a:r>
            <a:r>
              <a:rPr lang="en-GB" sz="900" b="1" dirty="0"/>
              <a:t>Production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700950" y="3657550"/>
            <a:ext cx="5261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[J][M][N]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6792060" y="4359641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[</a:t>
            </a:r>
            <a:r>
              <a:rPr lang="en-GB" sz="700" b="1"/>
              <a:t>J][Z]  </a:t>
            </a:r>
            <a:endParaRPr lang="en-GB" sz="7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6834924" y="5042653"/>
            <a:ext cx="33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/>
              <a:t>[P]  </a:t>
            </a:r>
            <a:endParaRPr lang="en-GB" sz="700" b="1" dirty="0"/>
          </a:p>
        </p:txBody>
      </p:sp>
      <p:cxnSp>
        <p:nvCxnSpPr>
          <p:cNvPr id="209" name="Straight Arrow Connector 208"/>
          <p:cNvCxnSpPr/>
          <p:nvPr/>
        </p:nvCxnSpPr>
        <p:spPr>
          <a:xfrm flipH="1">
            <a:off x="546617" y="3888758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544444" y="2479041"/>
            <a:ext cx="684000" cy="675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7603" y="2463672"/>
            <a:ext cx="0" cy="14400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618938" y="2215446"/>
            <a:ext cx="737018" cy="512417"/>
            <a:chOff x="3397891" y="2215446"/>
            <a:chExt cx="737018" cy="512417"/>
          </a:xfrm>
        </p:grpSpPr>
        <p:sp>
          <p:nvSpPr>
            <p:cNvPr id="28" name="Rounded Rectangle 27"/>
            <p:cNvSpPr/>
            <p:nvPr/>
          </p:nvSpPr>
          <p:spPr>
            <a:xfrm>
              <a:off x="3509361" y="2215446"/>
              <a:ext cx="508171" cy="51241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397891" y="2302007"/>
              <a:ext cx="737018" cy="38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00" b="1" dirty="0"/>
                <a:t>Master </a:t>
              </a:r>
              <a:br>
                <a:rPr lang="en-GB" sz="700" b="1" dirty="0"/>
              </a:br>
              <a:r>
                <a:rPr lang="en-GB" sz="700" b="1" dirty="0"/>
                <a:t>Instance</a:t>
              </a:r>
            </a:p>
          </p:txBody>
        </p:sp>
      </p:grpSp>
      <p:cxnSp>
        <p:nvCxnSpPr>
          <p:cNvPr id="213" name="Straight Arrow Connector 212"/>
          <p:cNvCxnSpPr/>
          <p:nvPr/>
        </p:nvCxnSpPr>
        <p:spPr>
          <a:xfrm flipH="1">
            <a:off x="544575" y="4611887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551268" y="5286085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551268" y="3861044"/>
            <a:ext cx="6370" cy="143655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359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David’s First Day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Setup Vagrant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/>
              <a:t>Setup Game of Life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sudo</a:t>
            </a:r>
            <a:r>
              <a:rPr lang="en-GB" dirty="0"/>
              <a:t> </a:t>
            </a:r>
            <a:r>
              <a:rPr lang="en-GB" dirty="0" err="1"/>
              <a:t>dpkg</a:t>
            </a:r>
            <a:r>
              <a:rPr lang="en-GB" dirty="0"/>
              <a:t> -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jenkins.deb</a:t>
            </a:r>
            <a:endParaRPr lang="en-GB" dirty="0"/>
          </a:p>
          <a:p>
            <a:r>
              <a:rPr lang="en-GB" dirty="0"/>
              <a:t>export PATH=/opt/apache-maven-3.3.9/bin:$PATH</a:t>
            </a:r>
          </a:p>
          <a:p>
            <a:r>
              <a:rPr lang="en-GB" dirty="0"/>
              <a:t>Requires </a:t>
            </a:r>
            <a:r>
              <a:rPr lang="en-GB" dirty="0" err="1"/>
              <a:t>jre</a:t>
            </a:r>
            <a:r>
              <a:rPr lang="en-GB" dirty="0"/>
              <a:t>:</a:t>
            </a:r>
          </a:p>
          <a:p>
            <a:r>
              <a:rPr lang="en-GB" dirty="0" err="1"/>
              <a:t>sudo</a:t>
            </a:r>
            <a:r>
              <a:rPr lang="en-GB" dirty="0"/>
              <a:t> apt install default-</a:t>
            </a:r>
            <a:r>
              <a:rPr lang="en-GB" dirty="0" err="1"/>
              <a:t>jre</a:t>
            </a:r>
            <a:endParaRPr lang="en-GB" dirty="0"/>
          </a:p>
          <a:p>
            <a:r>
              <a:rPr lang="en-GB" dirty="0" err="1"/>
              <a:t>sudo</a:t>
            </a:r>
            <a:r>
              <a:rPr lang="en-GB" dirty="0"/>
              <a:t> apt install default-</a:t>
            </a:r>
            <a:r>
              <a:rPr lang="en-GB" dirty="0" err="1"/>
              <a:t>jdk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/>
              <a:t>git clone https://github.com/wakaleo/game-of-life</a:t>
            </a:r>
          </a:p>
          <a:p>
            <a:r>
              <a:rPr lang="en-GB" dirty="0" err="1"/>
              <a:t>mvn</a:t>
            </a:r>
            <a:r>
              <a:rPr lang="en-GB" dirty="0"/>
              <a:t> install</a:t>
            </a:r>
          </a:p>
          <a:p>
            <a:r>
              <a:rPr lang="en-GB" dirty="0" err="1"/>
              <a:t>mvn</a:t>
            </a:r>
            <a:r>
              <a:rPr lang="en-GB" dirty="0"/>
              <a:t> </a:t>
            </a:r>
            <a:r>
              <a:rPr lang="en-GB" dirty="0" err="1"/>
              <a:t>jetty:run</a:t>
            </a:r>
            <a:r>
              <a:rPr lang="en-GB" dirty="0"/>
              <a:t> within </a:t>
            </a:r>
            <a:r>
              <a:rPr lang="en-GB" dirty="0" err="1"/>
              <a:t>gameoflife</a:t>
            </a:r>
            <a:r>
              <a:rPr lang="en-GB" dirty="0"/>
              <a:t>-web directory</a:t>
            </a:r>
          </a:p>
          <a:p>
            <a:r>
              <a:rPr lang="en-GB" u="sng" dirty="0">
                <a:hlinkClick r:id="rId2"/>
              </a:rPr>
              <a:t>http://localhost:9090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934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err="1"/>
              <a:t>wget</a:t>
            </a:r>
            <a:r>
              <a:rPr lang="en-GB" dirty="0"/>
              <a:t> -</a:t>
            </a:r>
            <a:r>
              <a:rPr lang="en-GB" dirty="0" err="1"/>
              <a:t>qO</a:t>
            </a:r>
            <a:r>
              <a:rPr lang="en-GB" dirty="0"/>
              <a:t>- https://get.docker.com/ | </a:t>
            </a:r>
            <a:r>
              <a:rPr lang="en-GB" dirty="0" err="1"/>
              <a:t>sh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/>
              <a:t>sudo</a:t>
            </a:r>
            <a:r>
              <a:rPr lang="en-GB" dirty="0"/>
              <a:t> </a:t>
            </a:r>
            <a:r>
              <a:rPr lang="en-GB" dirty="0" err="1"/>
              <a:t>usermod</a:t>
            </a:r>
            <a:r>
              <a:rPr lang="en-GB" dirty="0"/>
              <a:t> -</a:t>
            </a:r>
            <a:r>
              <a:rPr lang="en-GB" dirty="0" err="1"/>
              <a:t>aG</a:t>
            </a:r>
            <a:r>
              <a:rPr lang="en-GB" dirty="0"/>
              <a:t> </a:t>
            </a:r>
            <a:r>
              <a:rPr lang="en-GB" dirty="0" err="1"/>
              <a:t>docker</a:t>
            </a:r>
            <a:r>
              <a:rPr lang="en-GB" dirty="0"/>
              <a:t> </a:t>
            </a:r>
            <a:r>
              <a:rPr lang="en-GB" dirty="0" err="1"/>
              <a:t>ubuntu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/>
              <a:t>sudo</a:t>
            </a:r>
            <a:r>
              <a:rPr lang="en-GB" dirty="0"/>
              <a:t> service </a:t>
            </a:r>
            <a:r>
              <a:rPr lang="en-GB" dirty="0" err="1"/>
              <a:t>docker</a:t>
            </a:r>
            <a:r>
              <a:rPr lang="en-GB" dirty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/>
              <a:t>docker</a:t>
            </a:r>
            <a:r>
              <a:rPr lang="en-GB" dirty="0"/>
              <a:t> pull </a:t>
            </a:r>
            <a:r>
              <a:rPr lang="en-GB" dirty="0" err="1"/>
              <a:t>jenkins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78"/>
            <a:ext cx="4041775" cy="3605956"/>
          </a:xfrm>
        </p:spPr>
      </p:pic>
    </p:spTree>
    <p:extLst>
      <p:ext uri="{BB962C8B-B14F-4D97-AF65-F5344CB8AC3E}">
        <p14:creationId xmlns:p14="http://schemas.microsoft.com/office/powerpoint/2010/main" val="1615349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Links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https://maven.apache.org/install.html</a:t>
            </a:r>
            <a:endParaRPr lang="en-GB" dirty="0"/>
          </a:p>
          <a:p>
            <a:r>
              <a:rPr lang="en-GB" dirty="0">
                <a:hlinkClick r:id="rId3"/>
              </a:rPr>
              <a:t>https://github.com/wakaleo/game-of-life</a:t>
            </a:r>
            <a:endParaRPr lang="en-GB" dirty="0"/>
          </a:p>
          <a:p>
            <a:r>
              <a:rPr lang="en-GB" dirty="0"/>
              <a:t>https://github.com/ansible/ansible-examples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7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C1B6CA-2812-4B84-90C3-43A524282F74}"/>
              </a:ext>
            </a:extLst>
          </p:cNvPr>
          <p:cNvSpPr/>
          <p:nvPr/>
        </p:nvSpPr>
        <p:spPr>
          <a:xfrm>
            <a:off x="323528" y="5085184"/>
            <a:ext cx="8496944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Tools Used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/>
          <a:lstStyle/>
          <a:p>
            <a:r>
              <a:rPr lang="en-GB" u="sng" dirty="0">
                <a:latin typeface="+mj-lt"/>
              </a:rPr>
              <a:t>Deployment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3450352" y="1853332"/>
            <a:ext cx="4041775" cy="654843"/>
          </a:xfrm>
        </p:spPr>
        <p:txBody>
          <a:bodyPr/>
          <a:lstStyle/>
          <a:p>
            <a:r>
              <a:rPr lang="en-GB" u="sng" dirty="0">
                <a:latin typeface="+mj-lt"/>
              </a:rP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43979" y="2548012"/>
            <a:ext cx="4040188" cy="3845720"/>
          </a:xfrm>
        </p:spPr>
        <p:txBody>
          <a:bodyPr numCol="1">
            <a:normAutofit/>
          </a:bodyPr>
          <a:lstStyle/>
          <a:p>
            <a:r>
              <a:rPr lang="en-GB" sz="2400" dirty="0">
                <a:latin typeface="+mj-lt"/>
              </a:rPr>
              <a:t>Ansible</a:t>
            </a:r>
          </a:p>
          <a:p>
            <a:r>
              <a:rPr lang="en-GB" sz="2400" dirty="0">
                <a:latin typeface="+mj-lt"/>
              </a:rPr>
              <a:t>Docker</a:t>
            </a:r>
          </a:p>
          <a:p>
            <a:r>
              <a:rPr lang="en-GB" sz="2400" dirty="0">
                <a:latin typeface="+mj-lt"/>
              </a:rPr>
              <a:t>Apache Tomcat </a:t>
            </a:r>
          </a:p>
          <a:p>
            <a:r>
              <a:rPr lang="en-GB" sz="2400" dirty="0">
                <a:latin typeface="+mj-lt"/>
              </a:rPr>
              <a:t>Amazon AWS</a:t>
            </a:r>
          </a:p>
          <a:p>
            <a:endParaRPr lang="en-GB" sz="24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3441849" y="2514600"/>
            <a:ext cx="4041775" cy="384572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+mj-lt"/>
              </a:rPr>
              <a:t>Slack</a:t>
            </a:r>
          </a:p>
          <a:p>
            <a:r>
              <a:rPr lang="en-GB" sz="2400" dirty="0">
                <a:latin typeface="+mj-lt"/>
              </a:rPr>
              <a:t>Trello</a:t>
            </a:r>
          </a:p>
          <a:p>
            <a:r>
              <a:rPr lang="en-GB" sz="2400" dirty="0">
                <a:latin typeface="+mj-lt"/>
              </a:rPr>
              <a:t>GitHub</a:t>
            </a:r>
            <a:br>
              <a:rPr lang="en-GB" sz="2400" dirty="0">
                <a:latin typeface="+mj-lt"/>
              </a:rPr>
            </a:br>
            <a:endParaRPr lang="en-GB" sz="2400" dirty="0">
              <a:latin typeface="+mj-lt"/>
            </a:endParaRPr>
          </a:p>
        </p:txBody>
      </p:sp>
      <p:pic>
        <p:nvPicPr>
          <p:cNvPr id="1026" name="Picture 2" descr="https://upload.wikimedia.org/wikipedia/commons/thumb/2/24/Ansible_logo.svg/2000px-Ansible_logo.svg.png">
            <a:extLst>
              <a:ext uri="{FF2B5EF4-FFF2-40B4-BE49-F238E27FC236}">
                <a16:creationId xmlns:a16="http://schemas.microsoft.com/office/drawing/2014/main" id="{826143F4-395F-409E-B444-8F25A900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25" y="5396685"/>
            <a:ext cx="507035" cy="62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2DCF70-21E9-46B4-95DA-187C7588D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896" y="5467005"/>
            <a:ext cx="863179" cy="623866"/>
          </a:xfrm>
          <a:prstGeom prst="rect">
            <a:avLst/>
          </a:prstGeom>
        </p:spPr>
      </p:pic>
      <p:pic>
        <p:nvPicPr>
          <p:cNvPr id="1028" name="Picture 4" descr="http://dapperdeveloper.com/wp-content/uploads/large_v-trans.png">
            <a:extLst>
              <a:ext uri="{FF2B5EF4-FFF2-40B4-BE49-F238E27FC236}">
                <a16:creationId xmlns:a16="http://schemas.microsoft.com/office/drawing/2014/main" id="{F705DA3F-5896-4E45-B639-5E853DB64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22" y="5268052"/>
            <a:ext cx="983289" cy="87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cloudwards.net/wp-content/uploads/2016/09/AmazonWebservices_Logo.svg_.png">
            <a:extLst>
              <a:ext uri="{FF2B5EF4-FFF2-40B4-BE49-F238E27FC236}">
                <a16:creationId xmlns:a16="http://schemas.microsoft.com/office/drawing/2014/main" id="{D1506C13-8E93-47F2-8978-02DA9A3F2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261" y="5485586"/>
            <a:ext cx="1338371" cy="48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DAD2F4-7149-47D9-A179-85C368B33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5204" y="5624186"/>
            <a:ext cx="1244803" cy="400989"/>
          </a:xfrm>
          <a:prstGeom prst="rect">
            <a:avLst/>
          </a:prstGeom>
        </p:spPr>
      </p:pic>
      <p:pic>
        <p:nvPicPr>
          <p:cNvPr id="1034" name="Picture 10" descr="http://logos-download.com/wp-content/uploads/2016/06/Trello_logo.png">
            <a:extLst>
              <a:ext uri="{FF2B5EF4-FFF2-40B4-BE49-F238E27FC236}">
                <a16:creationId xmlns:a16="http://schemas.microsoft.com/office/drawing/2014/main" id="{08F61B89-963A-4D50-BBA9-1A0D20380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700" y="5584129"/>
            <a:ext cx="1303950" cy="36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dataversity.net/wp-content/uploads/2014/09/GitHub_LogoMark304x200.png">
            <a:extLst>
              <a:ext uri="{FF2B5EF4-FFF2-40B4-BE49-F238E27FC236}">
                <a16:creationId xmlns:a16="http://schemas.microsoft.com/office/drawing/2014/main" id="{EBDDC3CE-C2CE-4216-BDA7-CCA510E8D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232" y="5284697"/>
            <a:ext cx="1497233" cy="98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E80919-6194-4DD2-8992-3092249F6B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671076">
            <a:off x="2336782" y="1568761"/>
            <a:ext cx="4109832" cy="40150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0EFD0F1-842B-4400-99AD-C15827AC2070}"/>
              </a:ext>
            </a:extLst>
          </p:cNvPr>
          <p:cNvSpPr/>
          <p:nvPr/>
        </p:nvSpPr>
        <p:spPr>
          <a:xfrm>
            <a:off x="2771800" y="4653136"/>
            <a:ext cx="3528392" cy="1740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93C4D3-AA0F-459F-9D1D-59F8BAD6BF58}"/>
              </a:ext>
            </a:extLst>
          </p:cNvPr>
          <p:cNvSpPr/>
          <p:nvPr/>
        </p:nvSpPr>
        <p:spPr>
          <a:xfrm>
            <a:off x="4642878" y="2796753"/>
            <a:ext cx="3528392" cy="1740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04D3EA-0C8A-4888-A89D-8C99CB459F4E}"/>
              </a:ext>
            </a:extLst>
          </p:cNvPr>
          <p:cNvSpPr/>
          <p:nvPr/>
        </p:nvSpPr>
        <p:spPr>
          <a:xfrm>
            <a:off x="457200" y="2642964"/>
            <a:ext cx="3528392" cy="1740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54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Tools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50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Trello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47248" cy="1220883"/>
          </a:xfrm>
        </p:spPr>
        <p:txBody>
          <a:bodyPr/>
          <a:lstStyle/>
          <a:p>
            <a:r>
              <a:rPr lang="en-GB" dirty="0" err="1"/>
              <a:t>Atlassian</a:t>
            </a:r>
            <a:r>
              <a:rPr lang="en-GB" dirty="0"/>
              <a:t> Product</a:t>
            </a:r>
          </a:p>
          <a:p>
            <a:r>
              <a:rPr lang="en-GB" dirty="0"/>
              <a:t>Task Manager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068960"/>
            <a:ext cx="6126832" cy="3446342"/>
          </a:xfrm>
        </p:spPr>
      </p:pic>
    </p:spTree>
    <p:extLst>
      <p:ext uri="{BB962C8B-B14F-4D97-AF65-F5344CB8AC3E}">
        <p14:creationId xmlns:p14="http://schemas.microsoft.com/office/powerpoint/2010/main" val="337250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Slack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Messaging app</a:t>
            </a:r>
          </a:p>
          <a:p>
            <a:r>
              <a:rPr lang="en-GB" dirty="0"/>
              <a:t>Separate workforce into groups</a:t>
            </a:r>
          </a:p>
          <a:p>
            <a:r>
              <a:rPr lang="en-GB" dirty="0"/>
              <a:t>File and Image sharing</a:t>
            </a:r>
          </a:p>
          <a:p>
            <a:r>
              <a:rPr lang="en-GB" dirty="0"/>
              <a:t>Direct messaging between workers</a:t>
            </a:r>
          </a:p>
          <a:p>
            <a:r>
              <a:rPr lang="en-GB" dirty="0"/>
              <a:t>Integration of other Apps (including </a:t>
            </a:r>
            <a:r>
              <a:rPr lang="en-GB" dirty="0" err="1"/>
              <a:t>Trello</a:t>
            </a:r>
            <a:r>
              <a:rPr lang="en-GB" dirty="0"/>
              <a:t>)</a:t>
            </a:r>
          </a:p>
          <a:p>
            <a:r>
              <a:rPr lang="en-GB" dirty="0"/>
              <a:t>Notification Support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2439"/>
            <a:ext cx="4038600" cy="3610759"/>
          </a:xfrm>
        </p:spPr>
      </p:pic>
    </p:spTree>
    <p:extLst>
      <p:ext uri="{BB962C8B-B14F-4D97-AF65-F5344CB8AC3E}">
        <p14:creationId xmlns:p14="http://schemas.microsoft.com/office/powerpoint/2010/main" val="349525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Slack Polly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r="103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953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Git/GitHub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is a Version Control Tool</a:t>
            </a:r>
          </a:p>
          <a:p>
            <a:r>
              <a:rPr lang="en-GB" dirty="0"/>
              <a:t>GitHub is a Repository Tool integrated with Git</a:t>
            </a:r>
          </a:p>
          <a:p>
            <a:r>
              <a:rPr lang="en-GB" dirty="0" err="1"/>
              <a:t>sudo</a:t>
            </a:r>
            <a:r>
              <a:rPr lang="en-GB" dirty="0"/>
              <a:t> apt install git (for </a:t>
            </a:r>
            <a:r>
              <a:rPr lang="en-GB" dirty="0" err="1"/>
              <a:t>Debian</a:t>
            </a:r>
            <a:r>
              <a:rPr lang="en-GB" dirty="0"/>
              <a:t>-based </a:t>
            </a:r>
            <a:r>
              <a:rPr lang="en-GB" dirty="0" err="1"/>
              <a:t>distros</a:t>
            </a:r>
            <a:r>
              <a:rPr lang="en-GB" dirty="0"/>
              <a:t>)</a:t>
            </a:r>
          </a:p>
          <a:p>
            <a:r>
              <a:rPr lang="en-GB" dirty="0"/>
              <a:t>Merged Repository for this Project: https://github.com/JMurph9/Team2CIProject</a:t>
            </a:r>
          </a:p>
        </p:txBody>
      </p:sp>
    </p:spTree>
    <p:extLst>
      <p:ext uri="{BB962C8B-B14F-4D97-AF65-F5344CB8AC3E}">
        <p14:creationId xmlns:p14="http://schemas.microsoft.com/office/powerpoint/2010/main" val="3664326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1064</TotalTime>
  <Words>830</Words>
  <Application>Microsoft Office PowerPoint</Application>
  <PresentationFormat>On-screen Show (4:3)</PresentationFormat>
  <Paragraphs>229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(Headings)</vt:lpstr>
      <vt:lpstr>Constantia</vt:lpstr>
      <vt:lpstr>Wingdings 2</vt:lpstr>
      <vt:lpstr>Flow</vt:lpstr>
      <vt:lpstr>Team 2 - Deployment Project</vt:lpstr>
      <vt:lpstr>Project Aim &amp; Requirements</vt:lpstr>
      <vt:lpstr>Project Tools</vt:lpstr>
      <vt:lpstr>Other Tools Used</vt:lpstr>
      <vt:lpstr>Setup Tools</vt:lpstr>
      <vt:lpstr>Trello</vt:lpstr>
      <vt:lpstr>Slack</vt:lpstr>
      <vt:lpstr>Slack Polly</vt:lpstr>
      <vt:lpstr>Git/GitHub</vt:lpstr>
      <vt:lpstr>GitHub Page</vt:lpstr>
      <vt:lpstr>CI Pipeline</vt:lpstr>
      <vt:lpstr>CI Architecture</vt:lpstr>
      <vt:lpstr>Desired Result/Game of Life</vt:lpstr>
      <vt:lpstr>Automated Tools</vt:lpstr>
      <vt:lpstr>Maven</vt:lpstr>
      <vt:lpstr>Docker</vt:lpstr>
      <vt:lpstr>Docker Containers</vt:lpstr>
      <vt:lpstr>Cloud Computing</vt:lpstr>
      <vt:lpstr>Amazon AWS</vt:lpstr>
      <vt:lpstr>Java</vt:lpstr>
      <vt:lpstr>Ansible</vt:lpstr>
      <vt:lpstr>Jenkins</vt:lpstr>
      <vt:lpstr>PowerPoint Presentation</vt:lpstr>
      <vt:lpstr>PowerPoint Presentation</vt:lpstr>
      <vt:lpstr>Jira</vt:lpstr>
      <vt:lpstr>Tomcat</vt:lpstr>
      <vt:lpstr>Nexus</vt:lpstr>
      <vt:lpstr>Zabbix</vt:lpstr>
      <vt:lpstr>Project Method</vt:lpstr>
      <vt:lpstr>How we completed the project</vt:lpstr>
      <vt:lpstr>Gantt Chart</vt:lpstr>
      <vt:lpstr>Who contributed what </vt:lpstr>
      <vt:lpstr>Conclusion</vt:lpstr>
      <vt:lpstr>Any Questions?</vt:lpstr>
      <vt:lpstr>PowerPoint Presentation</vt:lpstr>
      <vt:lpstr>David’s First Day</vt:lpstr>
      <vt:lpstr>Docker</vt:lpstr>
      <vt:lpstr>Useful Links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David’s First</dc:title>
  <dc:creator>student</dc:creator>
  <cp:lastModifiedBy>Louy Heidar</cp:lastModifiedBy>
  <cp:revision>145</cp:revision>
  <dcterms:created xsi:type="dcterms:W3CDTF">2017-06-12T12:39:10Z</dcterms:created>
  <dcterms:modified xsi:type="dcterms:W3CDTF">2017-06-21T09:53:54Z</dcterms:modified>
</cp:coreProperties>
</file>