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f4802428c_0_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08" name="Google Shape;108;g5f4802428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f4802428c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f4802428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6049cef4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6049cef4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f4802428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f4802428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5f4802428c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5f4802428c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f4802428c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5f4802428c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5f4802428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5f4802428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5f4802428c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5f4802428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5f4802428c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5f4802428c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5f4802428c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5f4802428c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5f4802428c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5f4802428c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f4802428c_0_2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36" name="Google Shape;136;g5f4802428c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5f4802428c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5f4802428c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5f4802428c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5f4802428c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5f4802428c_0_1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5f4802428c_0_1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5f4802428c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5f4802428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5f4802428c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5f4802428c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5f4802428c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5f4802428c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5f4802428c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5f4802428c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5f4802428c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5f4802428c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5f4802428c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5f4802428c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5f4802428c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5f4802428c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f4802428c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5f4802428c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5f4802428c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5f4802428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5f4802428c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5f4802428c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5f4802428c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5f4802428c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5f4802428c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5f4802428c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5f4802428c_0_2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g5f4802428c_0_2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5f4802428c_0_2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g5f4802428c_0_2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5f4802428c_0_2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g5f4802428c_0_2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5f4802428c_0_2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g5f4802428c_0_2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f4802428c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5f4802428c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f4802428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f4802428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f4802428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f4802428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f4802428c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f4802428c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f4802428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f4802428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f4802428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f4802428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p:cSld name="Diapositiva de título">
    <p:spTree>
      <p:nvGrpSpPr>
        <p:cNvPr id="54" name="Shape 54"/>
        <p:cNvGrpSpPr/>
        <p:nvPr/>
      </p:nvGrpSpPr>
      <p:grpSpPr>
        <a:xfrm>
          <a:off x="0" y="0"/>
          <a:ext cx="0" cy="0"/>
          <a:chOff x="0" y="0"/>
          <a:chExt cx="0" cy="0"/>
        </a:xfrm>
      </p:grpSpPr>
      <p:sp>
        <p:nvSpPr>
          <p:cNvPr id="55" name="Google Shape;55;p14"/>
          <p:cNvSpPr txBox="1"/>
          <p:nvPr>
            <p:ph idx="1" type="subTitle"/>
          </p:nvPr>
        </p:nvSpPr>
        <p:spPr>
          <a:xfrm>
            <a:off x="1143000" y="2701528"/>
            <a:ext cx="6858000" cy="1241700"/>
          </a:xfrm>
          <a:prstGeom prst="rect">
            <a:avLst/>
          </a:prstGeom>
          <a:noFill/>
          <a:ln>
            <a:noFill/>
          </a:ln>
        </p:spPr>
        <p:txBody>
          <a:bodyPr anchorCtr="0" anchor="t" bIns="91425" lIns="91425" spcFirstLastPara="1" rIns="91425" wrap="square" tIns="91425">
            <a:noAutofit/>
          </a:bodyPr>
          <a:lstStyle>
            <a:lvl1pPr lvl="0" marR="0" rtl="0" algn="ctr">
              <a:lnSpc>
                <a:spcPct val="90000"/>
              </a:lnSpc>
              <a:spcBef>
                <a:spcPts val="750"/>
              </a:spcBef>
              <a:spcAft>
                <a:spcPts val="0"/>
              </a:spcAft>
              <a:buClr>
                <a:schemeClr val="dk1"/>
              </a:buClr>
              <a:buSzPts val="2400"/>
              <a:buFont typeface="Arial"/>
              <a:buNone/>
              <a:defRPr b="0" i="0" sz="1800" u="none" cap="none" strike="noStrike">
                <a:solidFill>
                  <a:schemeClr val="dk1"/>
                </a:solidFill>
                <a:latin typeface="Arial"/>
                <a:ea typeface="Arial"/>
                <a:cs typeface="Arial"/>
                <a:sym typeface="Arial"/>
              </a:defRPr>
            </a:lvl1pPr>
            <a:lvl2pPr lvl="1" marR="0" rtl="0" algn="ctr">
              <a:lnSpc>
                <a:spcPct val="90000"/>
              </a:lnSpc>
              <a:spcBef>
                <a:spcPts val="375"/>
              </a:spcBef>
              <a:spcAft>
                <a:spcPts val="0"/>
              </a:spcAft>
              <a:buClr>
                <a:schemeClr val="dk1"/>
              </a:buClr>
              <a:buSzPts val="2000"/>
              <a:buFont typeface="Arial"/>
              <a:buNone/>
              <a:defRPr b="0" i="0" sz="1500" u="none" cap="none" strike="noStrike">
                <a:solidFill>
                  <a:schemeClr val="dk1"/>
                </a:solidFill>
                <a:latin typeface="Arial"/>
                <a:ea typeface="Arial"/>
                <a:cs typeface="Arial"/>
                <a:sym typeface="Arial"/>
              </a:defRPr>
            </a:lvl2pPr>
            <a:lvl3pPr lvl="2" marR="0" rtl="0" algn="ctr">
              <a:lnSpc>
                <a:spcPct val="90000"/>
              </a:lnSpc>
              <a:spcBef>
                <a:spcPts val="375"/>
              </a:spcBef>
              <a:spcAft>
                <a:spcPts val="0"/>
              </a:spcAft>
              <a:buClr>
                <a:schemeClr val="dk1"/>
              </a:buClr>
              <a:buSzPts val="1800"/>
              <a:buFont typeface="Arial"/>
              <a:buNone/>
              <a:defRPr b="0" i="0" sz="1350" u="none" cap="none" strike="noStrike">
                <a:solidFill>
                  <a:schemeClr val="dk1"/>
                </a:solidFill>
                <a:latin typeface="Arial"/>
                <a:ea typeface="Arial"/>
                <a:cs typeface="Arial"/>
                <a:sym typeface="Arial"/>
              </a:defRPr>
            </a:lvl3pPr>
            <a:lvl4pPr lvl="3" marR="0" rtl="0" algn="ctr">
              <a:lnSpc>
                <a:spcPct val="90000"/>
              </a:lnSpc>
              <a:spcBef>
                <a:spcPts val="375"/>
              </a:spcBef>
              <a:spcAft>
                <a:spcPts val="0"/>
              </a:spcAft>
              <a:buClr>
                <a:schemeClr val="dk1"/>
              </a:buClr>
              <a:buSzPts val="1600"/>
              <a:buFont typeface="Arial"/>
              <a:buNone/>
              <a:defRPr b="0" i="0" sz="1200" u="none" cap="none" strike="noStrike">
                <a:solidFill>
                  <a:schemeClr val="dk1"/>
                </a:solidFill>
                <a:latin typeface="Arial"/>
                <a:ea typeface="Arial"/>
                <a:cs typeface="Arial"/>
                <a:sym typeface="Arial"/>
              </a:defRPr>
            </a:lvl4pPr>
            <a:lvl5pPr lvl="4" marR="0" rtl="0" algn="ctr">
              <a:lnSpc>
                <a:spcPct val="90000"/>
              </a:lnSpc>
              <a:spcBef>
                <a:spcPts val="375"/>
              </a:spcBef>
              <a:spcAft>
                <a:spcPts val="0"/>
              </a:spcAft>
              <a:buClr>
                <a:schemeClr val="dk1"/>
              </a:buClr>
              <a:buSzPts val="1600"/>
              <a:buFont typeface="Arial"/>
              <a:buNone/>
              <a:defRPr b="0" i="0" sz="1200" u="none" cap="none" strike="noStrike">
                <a:solidFill>
                  <a:schemeClr val="dk1"/>
                </a:solidFill>
                <a:latin typeface="Arial"/>
                <a:ea typeface="Arial"/>
                <a:cs typeface="Arial"/>
                <a:sym typeface="Arial"/>
              </a:defRPr>
            </a:lvl5pPr>
            <a:lvl6pPr lvl="5" marR="0" rtl="0" algn="ctr">
              <a:lnSpc>
                <a:spcPct val="90000"/>
              </a:lnSpc>
              <a:spcBef>
                <a:spcPts val="375"/>
              </a:spcBef>
              <a:spcAft>
                <a:spcPts val="0"/>
              </a:spcAft>
              <a:buClr>
                <a:schemeClr val="dk1"/>
              </a:buClr>
              <a:buSzPts val="16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375"/>
              </a:spcBef>
              <a:spcAft>
                <a:spcPts val="0"/>
              </a:spcAft>
              <a:buClr>
                <a:schemeClr val="dk1"/>
              </a:buClr>
              <a:buSzPts val="16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375"/>
              </a:spcBef>
              <a:spcAft>
                <a:spcPts val="0"/>
              </a:spcAft>
              <a:buClr>
                <a:schemeClr val="dk1"/>
              </a:buClr>
              <a:buSzPts val="16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375"/>
              </a:spcBef>
              <a:spcAft>
                <a:spcPts val="0"/>
              </a:spcAft>
              <a:buClr>
                <a:schemeClr val="dk1"/>
              </a:buClr>
              <a:buSzPts val="1600"/>
              <a:buFont typeface="Arial"/>
              <a:buNone/>
              <a:defRPr b="0" i="0" sz="1200" u="none" cap="none" strike="noStrike">
                <a:solidFill>
                  <a:schemeClr val="dk1"/>
                </a:solidFill>
                <a:latin typeface="Calibri"/>
                <a:ea typeface="Calibri"/>
                <a:cs typeface="Calibri"/>
                <a:sym typeface="Calibri"/>
              </a:defRPr>
            </a:lvl9pPr>
          </a:lstStyle>
          <a:p/>
        </p:txBody>
      </p:sp>
      <p:sp>
        <p:nvSpPr>
          <p:cNvPr id="56" name="Google Shape;56;p14"/>
          <p:cNvSpPr txBox="1"/>
          <p:nvPr>
            <p:ph idx="10" type="dt"/>
          </p:nvPr>
        </p:nvSpPr>
        <p:spPr>
          <a:xfrm>
            <a:off x="628650" y="4767264"/>
            <a:ext cx="2057400" cy="27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400"/>
              <a:buFont typeface="Calibri"/>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9pPr>
          </a:lstStyle>
          <a:p/>
        </p:txBody>
      </p:sp>
      <p:sp>
        <p:nvSpPr>
          <p:cNvPr id="57" name="Google Shape;57;p14"/>
          <p:cNvSpPr txBox="1"/>
          <p:nvPr>
            <p:ph idx="11" type="ftr"/>
          </p:nvPr>
        </p:nvSpPr>
        <p:spPr>
          <a:xfrm>
            <a:off x="3028950" y="4767264"/>
            <a:ext cx="3086100" cy="273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400"/>
              <a:buFont typeface="Calibri"/>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9pPr>
          </a:lstStyle>
          <a:p/>
        </p:txBody>
      </p:sp>
      <p:sp>
        <p:nvSpPr>
          <p:cNvPr id="58" name="Google Shape;58;p14"/>
          <p:cNvSpPr txBox="1"/>
          <p:nvPr>
            <p:ph idx="12" type="sldNum"/>
          </p:nvPr>
        </p:nvSpPr>
        <p:spPr>
          <a:xfrm>
            <a:off x="6457950" y="4767264"/>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4"/>
          <p:cNvSpPr txBox="1"/>
          <p:nvPr>
            <p:ph type="title"/>
          </p:nvPr>
        </p:nvSpPr>
        <p:spPr>
          <a:xfrm>
            <a:off x="628650" y="273845"/>
            <a:ext cx="7886700" cy="99420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3300" u="none" cap="none" strike="noStrike">
                <a:solidFill>
                  <a:schemeClr val="dk1"/>
                </a:solidFill>
                <a:latin typeface="Arial"/>
                <a:ea typeface="Arial"/>
                <a:cs typeface="Arial"/>
                <a:sym typeface="Arial"/>
              </a:defRPr>
            </a:lvl1pPr>
            <a:lvl2pPr lvl="1" rtl="0" algn="l">
              <a:lnSpc>
                <a:spcPct val="100000"/>
              </a:lnSpc>
              <a:spcBef>
                <a:spcPts val="0"/>
              </a:spcBef>
              <a:spcAft>
                <a:spcPts val="0"/>
              </a:spcAft>
              <a:buSzPts val="1400"/>
              <a:buNone/>
              <a:defRPr sz="1350"/>
            </a:lvl2pPr>
            <a:lvl3pPr lvl="2" rtl="0" algn="l">
              <a:lnSpc>
                <a:spcPct val="100000"/>
              </a:lnSpc>
              <a:spcBef>
                <a:spcPts val="0"/>
              </a:spcBef>
              <a:spcAft>
                <a:spcPts val="0"/>
              </a:spcAft>
              <a:buSzPts val="1400"/>
              <a:buNone/>
              <a:defRPr sz="1350"/>
            </a:lvl3pPr>
            <a:lvl4pPr lvl="3" rtl="0" algn="l">
              <a:lnSpc>
                <a:spcPct val="100000"/>
              </a:lnSpc>
              <a:spcBef>
                <a:spcPts val="0"/>
              </a:spcBef>
              <a:spcAft>
                <a:spcPts val="0"/>
              </a:spcAft>
              <a:buSzPts val="1400"/>
              <a:buNone/>
              <a:defRPr sz="1350"/>
            </a:lvl4pPr>
            <a:lvl5pPr lvl="4" rtl="0" algn="l">
              <a:lnSpc>
                <a:spcPct val="100000"/>
              </a:lnSpc>
              <a:spcBef>
                <a:spcPts val="0"/>
              </a:spcBef>
              <a:spcAft>
                <a:spcPts val="0"/>
              </a:spcAft>
              <a:buSzPts val="1400"/>
              <a:buNone/>
              <a:defRPr sz="1350"/>
            </a:lvl5pPr>
            <a:lvl6pPr lvl="5" rtl="0" algn="l">
              <a:lnSpc>
                <a:spcPct val="100000"/>
              </a:lnSpc>
              <a:spcBef>
                <a:spcPts val="0"/>
              </a:spcBef>
              <a:spcAft>
                <a:spcPts val="0"/>
              </a:spcAft>
              <a:buSzPts val="1400"/>
              <a:buNone/>
              <a:defRPr sz="1350"/>
            </a:lvl6pPr>
            <a:lvl7pPr lvl="6" rtl="0" algn="l">
              <a:lnSpc>
                <a:spcPct val="100000"/>
              </a:lnSpc>
              <a:spcBef>
                <a:spcPts val="0"/>
              </a:spcBef>
              <a:spcAft>
                <a:spcPts val="0"/>
              </a:spcAft>
              <a:buSzPts val="1400"/>
              <a:buNone/>
              <a:defRPr sz="1350"/>
            </a:lvl7pPr>
            <a:lvl8pPr lvl="7" rtl="0" algn="l">
              <a:lnSpc>
                <a:spcPct val="100000"/>
              </a:lnSpc>
              <a:spcBef>
                <a:spcPts val="0"/>
              </a:spcBef>
              <a:spcAft>
                <a:spcPts val="0"/>
              </a:spcAft>
              <a:buSzPts val="1400"/>
              <a:buNone/>
              <a:defRPr sz="1350"/>
            </a:lvl8pPr>
            <a:lvl9pPr lvl="8" rtl="0" algn="l">
              <a:lnSpc>
                <a:spcPct val="100000"/>
              </a:lnSpc>
              <a:spcBef>
                <a:spcPts val="0"/>
              </a:spcBef>
              <a:spcAft>
                <a:spcPts val="0"/>
              </a:spcAft>
              <a:buSzPts val="1400"/>
              <a:buNone/>
              <a:defRPr sz="135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0" name="Shape 60"/>
        <p:cNvGrpSpPr/>
        <p:nvPr/>
      </p:nvGrpSpPr>
      <p:grpSpPr>
        <a:xfrm>
          <a:off x="0" y="0"/>
          <a:ext cx="0" cy="0"/>
          <a:chOff x="0" y="0"/>
          <a:chExt cx="0" cy="0"/>
        </a:xfrm>
      </p:grpSpPr>
      <p:sp>
        <p:nvSpPr>
          <p:cNvPr id="61" name="Google Shape;61;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2" name="Google Shape;62;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63" name="Google Shape;6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5"/>
          <p:cNvSpPr/>
          <p:nvPr/>
        </p:nvSpPr>
        <p:spPr>
          <a:xfrm rot="10800000">
            <a:off x="-825194" y="3425"/>
            <a:ext cx="8613900" cy="441600"/>
          </a:xfrm>
          <a:prstGeom prst="trapezoid">
            <a:avLst>
              <a:gd fmla="val 74633" name="adj"/>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5" name="Google Shape;65;p15"/>
          <p:cNvSpPr txBox="1"/>
          <p:nvPr>
            <p:ph idx="11" type="ftr"/>
          </p:nvPr>
        </p:nvSpPr>
        <p:spPr>
          <a:xfrm>
            <a:off x="311700" y="4663217"/>
            <a:ext cx="5486400" cy="365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pic>
        <p:nvPicPr>
          <p:cNvPr descr="Resultado de imagen para logo pucp png" id="66" name="Google Shape;66;p15"/>
          <p:cNvPicPr preferRelativeResize="0"/>
          <p:nvPr/>
        </p:nvPicPr>
        <p:blipFill rotWithShape="1">
          <a:blip r:embed="rId2">
            <a:alphaModFix/>
          </a:blip>
          <a:srcRect b="0" l="0" r="0" t="0"/>
          <a:stretch/>
        </p:blipFill>
        <p:spPr>
          <a:xfrm>
            <a:off x="7788706" y="639"/>
            <a:ext cx="1355294" cy="50823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7" name="Shape 67"/>
        <p:cNvGrpSpPr/>
        <p:nvPr/>
      </p:nvGrpSpPr>
      <p:grpSpPr>
        <a:xfrm>
          <a:off x="0" y="0"/>
          <a:ext cx="0" cy="0"/>
          <a:chOff x="0" y="0"/>
          <a:chExt cx="0" cy="0"/>
        </a:xfrm>
      </p:grpSpPr>
      <p:sp>
        <p:nvSpPr>
          <p:cNvPr id="68" name="Google Shape;68;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69" name="Google Shape;69;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0" name="Google Shape;7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1" name="Google Shape;71;p16"/>
          <p:cNvSpPr/>
          <p:nvPr/>
        </p:nvSpPr>
        <p:spPr>
          <a:xfrm rot="10800000">
            <a:off x="-825194" y="3425"/>
            <a:ext cx="8613900" cy="441600"/>
          </a:xfrm>
          <a:prstGeom prst="trapezoid">
            <a:avLst>
              <a:gd fmla="val 74633" name="adj"/>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Resultado de imagen para logo pucp png" id="72" name="Google Shape;72;p16"/>
          <p:cNvPicPr preferRelativeResize="0"/>
          <p:nvPr/>
        </p:nvPicPr>
        <p:blipFill rotWithShape="1">
          <a:blip r:embed="rId2">
            <a:alphaModFix/>
          </a:blip>
          <a:srcRect b="0" l="0" r="0" t="0"/>
          <a:stretch/>
        </p:blipFill>
        <p:spPr>
          <a:xfrm>
            <a:off x="7788706" y="639"/>
            <a:ext cx="1355294" cy="50823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3" name="Shape 73"/>
        <p:cNvGrpSpPr/>
        <p:nvPr/>
      </p:nvGrpSpPr>
      <p:grpSpPr>
        <a:xfrm>
          <a:off x="0" y="0"/>
          <a:ext cx="0" cy="0"/>
          <a:chOff x="0" y="0"/>
          <a:chExt cx="0" cy="0"/>
        </a:xfrm>
      </p:grpSpPr>
      <p:sp>
        <p:nvSpPr>
          <p:cNvPr id="74" name="Google Shape;74;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75" name="Google Shape;7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6" name="Shape 76"/>
        <p:cNvGrpSpPr/>
        <p:nvPr/>
      </p:nvGrpSpPr>
      <p:grpSpPr>
        <a:xfrm>
          <a:off x="0" y="0"/>
          <a:ext cx="0" cy="0"/>
          <a:chOff x="0" y="0"/>
          <a:chExt cx="0" cy="0"/>
        </a:xfrm>
      </p:grpSpPr>
      <p:sp>
        <p:nvSpPr>
          <p:cNvPr id="77" name="Google Shape;77;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8" name="Google Shape;78;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9" name="Google Shape;79;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80" name="Google Shape;8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1" name="Shape 81"/>
        <p:cNvGrpSpPr/>
        <p:nvPr/>
      </p:nvGrpSpPr>
      <p:grpSpPr>
        <a:xfrm>
          <a:off x="0" y="0"/>
          <a:ext cx="0" cy="0"/>
          <a:chOff x="0" y="0"/>
          <a:chExt cx="0" cy="0"/>
        </a:xfrm>
      </p:grpSpPr>
      <p:sp>
        <p:nvSpPr>
          <p:cNvPr id="82" name="Google Shape;82;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83" name="Google Shape;8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4" name="Shape 84"/>
        <p:cNvGrpSpPr/>
        <p:nvPr/>
      </p:nvGrpSpPr>
      <p:grpSpPr>
        <a:xfrm>
          <a:off x="0" y="0"/>
          <a:ext cx="0" cy="0"/>
          <a:chOff x="0" y="0"/>
          <a:chExt cx="0" cy="0"/>
        </a:xfrm>
      </p:grpSpPr>
      <p:sp>
        <p:nvSpPr>
          <p:cNvPr id="85" name="Google Shape;85;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86" name="Google Shape;86;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87" name="Google Shape;8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88" name="Shape 88"/>
        <p:cNvGrpSpPr/>
        <p:nvPr/>
      </p:nvGrpSpPr>
      <p:grpSpPr>
        <a:xfrm>
          <a:off x="0" y="0"/>
          <a:ext cx="0" cy="0"/>
          <a:chOff x="0" y="0"/>
          <a:chExt cx="0" cy="0"/>
        </a:xfrm>
      </p:grpSpPr>
      <p:sp>
        <p:nvSpPr>
          <p:cNvPr id="89" name="Google Shape;89;p2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90" name="Google Shape;9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sp>
        <p:nvSpPr>
          <p:cNvPr id="92" name="Google Shape;92;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94" name="Google Shape;94;p2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5" name="Google Shape;95;p2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96" name="Google Shape;9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7" name="Shape 97"/>
        <p:cNvGrpSpPr/>
        <p:nvPr/>
      </p:nvGrpSpPr>
      <p:grpSpPr>
        <a:xfrm>
          <a:off x="0" y="0"/>
          <a:ext cx="0" cy="0"/>
          <a:chOff x="0" y="0"/>
          <a:chExt cx="0" cy="0"/>
        </a:xfrm>
      </p:grpSpPr>
      <p:sp>
        <p:nvSpPr>
          <p:cNvPr id="98" name="Google Shape;98;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99" name="Google Shape;9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0" name="Shape 100"/>
        <p:cNvGrpSpPr/>
        <p:nvPr/>
      </p:nvGrpSpPr>
      <p:grpSpPr>
        <a:xfrm>
          <a:off x="0" y="0"/>
          <a:ext cx="0" cy="0"/>
          <a:chOff x="0" y="0"/>
          <a:chExt cx="0" cy="0"/>
        </a:xfrm>
      </p:grpSpPr>
      <p:sp>
        <p:nvSpPr>
          <p:cNvPr id="101" name="Google Shape;101;p2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102" name="Google Shape;102;p2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103" name="Google Shape;103;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4" name="Shape 104"/>
        <p:cNvGrpSpPr/>
        <p:nvPr/>
      </p:nvGrpSpPr>
      <p:grpSpPr>
        <a:xfrm>
          <a:off x="0" y="0"/>
          <a:ext cx="0" cy="0"/>
          <a:chOff x="0" y="0"/>
          <a:chExt cx="0" cy="0"/>
        </a:xfrm>
      </p:grpSpPr>
      <p:sp>
        <p:nvSpPr>
          <p:cNvPr id="105" name="Google Shape;105;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9.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21.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5.gif"/><Relationship Id="rId4" Type="http://schemas.openxmlformats.org/officeDocument/2006/relationships/image" Target="../media/image31.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9.png"/><Relationship Id="rId4" Type="http://schemas.openxmlformats.org/officeDocument/2006/relationships/image" Target="../media/image28.png"/><Relationship Id="rId5" Type="http://schemas.openxmlformats.org/officeDocument/2006/relationships/image" Target="../media/image30.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32.gif"/><Relationship Id="rId4" Type="http://schemas.openxmlformats.org/officeDocument/2006/relationships/image" Target="../media/image36.gif"/><Relationship Id="rId5" Type="http://schemas.openxmlformats.org/officeDocument/2006/relationships/image" Target="../media/image35.gif"/><Relationship Id="rId6" Type="http://schemas.openxmlformats.org/officeDocument/2006/relationships/image" Target="../media/image33.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37.gif"/><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39.gif"/><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40.png"/><Relationship Id="rId4" Type="http://schemas.openxmlformats.org/officeDocument/2006/relationships/image" Target="../media/image41.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44.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4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46.png"/><Relationship Id="rId4" Type="http://schemas.openxmlformats.org/officeDocument/2006/relationships/image" Target="../media/image47.png"/><Relationship Id="rId5" Type="http://schemas.openxmlformats.org/officeDocument/2006/relationships/image" Target="../media/image4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hyperlink" Target="https://www.youtube.com/watch?v=ws38Jon_-_E" TargetMode="External"/><Relationship Id="rId4" Type="http://schemas.openxmlformats.org/officeDocument/2006/relationships/hyperlink" Target="https://www.youtube.com/watch?v=HVXime0nQeI" TargetMode="External"/><Relationship Id="rId5" Type="http://schemas.openxmlformats.org/officeDocument/2006/relationships/hyperlink" Target="http://scikit-learn.org/stable/modules/generated/sklearn.neighbors.KNeighborsClassifier.html" TargetMode="External"/><Relationship Id="rId6" Type="http://schemas.openxmlformats.org/officeDocument/2006/relationships/hyperlink" Target="https://www.sciencedirect.com/topics/computer-science/minkowski-distance"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4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0.gif"/><Relationship Id="rId5" Type="http://schemas.openxmlformats.org/officeDocument/2006/relationships/image" Target="../media/image6.gif"/><Relationship Id="rId6" Type="http://schemas.openxmlformats.org/officeDocument/2006/relationships/image" Target="../media/image8.gif"/><Relationship Id="rId7" Type="http://schemas.openxmlformats.org/officeDocument/2006/relationships/image" Target="../media/image9.gif"/><Relationship Id="rId8" Type="http://schemas.openxmlformats.org/officeDocument/2006/relationships/image" Target="../media/image12.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8.gif"/><Relationship Id="rId5" Type="http://schemas.openxmlformats.org/officeDocument/2006/relationships/image" Target="../media/image11.gif"/><Relationship Id="rId6" Type="http://schemas.openxmlformats.org/officeDocument/2006/relationships/image" Target="../media/image14.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grpSp>
        <p:nvGrpSpPr>
          <p:cNvPr id="110" name="Google Shape;110;p26"/>
          <p:cNvGrpSpPr/>
          <p:nvPr/>
        </p:nvGrpSpPr>
        <p:grpSpPr>
          <a:xfrm>
            <a:off x="-1155364" y="-212651"/>
            <a:ext cx="10299369" cy="4083077"/>
            <a:chOff x="-1157430" y="0"/>
            <a:chExt cx="10301430" cy="4751079"/>
          </a:xfrm>
        </p:grpSpPr>
        <p:sp>
          <p:nvSpPr>
            <p:cNvPr id="111" name="Google Shape;111;p26"/>
            <p:cNvSpPr/>
            <p:nvPr/>
          </p:nvSpPr>
          <p:spPr>
            <a:xfrm rot="5400000">
              <a:off x="580169" y="3305679"/>
              <a:ext cx="865200" cy="2025600"/>
            </a:xfrm>
            <a:prstGeom prst="rtTriangle">
              <a:avLst/>
            </a:prstGeom>
            <a:solidFill>
              <a:srgbClr val="2E75B5"/>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12" name="Google Shape;112;p26"/>
            <p:cNvSpPr/>
            <p:nvPr/>
          </p:nvSpPr>
          <p:spPr>
            <a:xfrm>
              <a:off x="0" y="0"/>
              <a:ext cx="9144000" cy="4028100"/>
            </a:xfrm>
            <a:prstGeom prst="rect">
              <a:avLst/>
            </a:prstGeom>
            <a:gradFill>
              <a:gsLst>
                <a:gs pos="0">
                  <a:srgbClr val="2E75B5"/>
                </a:gs>
                <a:gs pos="48000">
                  <a:srgbClr val="1E4E79"/>
                </a:gs>
                <a:gs pos="100000">
                  <a:srgbClr val="1E4E79"/>
                </a:gs>
              </a:gsLst>
              <a:lin ang="16200038" scaled="0"/>
            </a:gra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13" name="Google Shape;113;p26"/>
            <p:cNvSpPr/>
            <p:nvPr/>
          </p:nvSpPr>
          <p:spPr>
            <a:xfrm rot="10800000">
              <a:off x="-1157430" y="97"/>
              <a:ext cx="9444900" cy="239700"/>
            </a:xfrm>
            <a:prstGeom prst="trapezoid">
              <a:avLst>
                <a:gd fmla="val 190384" name="adj"/>
              </a:avLst>
            </a:prstGeom>
            <a:solidFill>
              <a:srgbClr val="D0CECE"/>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grpSp>
      <p:sp>
        <p:nvSpPr>
          <p:cNvPr id="114" name="Google Shape;114;p26"/>
          <p:cNvSpPr txBox="1"/>
          <p:nvPr>
            <p:ph idx="1" type="subTitle"/>
          </p:nvPr>
        </p:nvSpPr>
        <p:spPr>
          <a:xfrm>
            <a:off x="3094467" y="4218490"/>
            <a:ext cx="5143500" cy="708300"/>
          </a:xfrm>
          <a:prstGeom prst="rect">
            <a:avLst/>
          </a:prstGeom>
          <a:noFill/>
          <a:ln>
            <a:noFill/>
          </a:ln>
        </p:spPr>
        <p:txBody>
          <a:bodyPr anchorCtr="0" anchor="t" bIns="34275" lIns="68550" spcFirstLastPara="1" rIns="68550" wrap="square" tIns="34275">
            <a:noAutofit/>
          </a:bodyPr>
          <a:lstStyle/>
          <a:p>
            <a:pPr indent="0" lvl="0" marL="0" rtl="0" algn="ctr">
              <a:lnSpc>
                <a:spcPct val="90000"/>
              </a:lnSpc>
              <a:spcBef>
                <a:spcPts val="0"/>
              </a:spcBef>
              <a:spcAft>
                <a:spcPts val="0"/>
              </a:spcAft>
              <a:buSzPts val="2400"/>
              <a:buNone/>
            </a:pPr>
            <a:r>
              <a:t/>
            </a:r>
            <a:endParaRPr b="1" u="sng">
              <a:solidFill>
                <a:srgbClr val="1E4E79"/>
              </a:solidFill>
            </a:endParaRPr>
          </a:p>
          <a:p>
            <a:pPr indent="0" lvl="0" marL="0" rtl="0" algn="ctr">
              <a:lnSpc>
                <a:spcPct val="90000"/>
              </a:lnSpc>
              <a:spcBef>
                <a:spcPts val="750"/>
              </a:spcBef>
              <a:spcAft>
                <a:spcPts val="0"/>
              </a:spcAft>
              <a:buClr>
                <a:srgbClr val="1E4E79"/>
              </a:buClr>
              <a:buSzPts val="2000"/>
              <a:buNone/>
            </a:pPr>
            <a:r>
              <a:rPr b="1" lang="en" sz="800">
                <a:solidFill>
                  <a:srgbClr val="1E4E79"/>
                </a:solidFill>
              </a:rPr>
              <a:t>ia.inf.pucp.edu.pe</a:t>
            </a:r>
            <a:endParaRPr b="1" sz="800">
              <a:solidFill>
                <a:srgbClr val="1E4E79"/>
              </a:solidFill>
            </a:endParaRPr>
          </a:p>
        </p:txBody>
      </p:sp>
      <p:sp>
        <p:nvSpPr>
          <p:cNvPr id="115" name="Google Shape;115;p26"/>
          <p:cNvSpPr txBox="1"/>
          <p:nvPr>
            <p:ph type="title"/>
          </p:nvPr>
        </p:nvSpPr>
        <p:spPr>
          <a:xfrm>
            <a:off x="1247554" y="243329"/>
            <a:ext cx="6663000" cy="2216700"/>
          </a:xfrm>
          <a:prstGeom prst="rect">
            <a:avLst/>
          </a:prstGeom>
          <a:noFill/>
          <a:ln>
            <a:noFill/>
          </a:ln>
        </p:spPr>
        <p:txBody>
          <a:bodyPr anchorCtr="0" anchor="ctr" bIns="34275" lIns="68550" spcFirstLastPara="1" rIns="68550" wrap="square" tIns="34275">
            <a:noAutofit/>
          </a:bodyPr>
          <a:lstStyle/>
          <a:p>
            <a:pPr indent="0" lvl="0" marL="0" rtl="0" algn="ctr">
              <a:lnSpc>
                <a:spcPct val="100000"/>
              </a:lnSpc>
              <a:spcBef>
                <a:spcPts val="0"/>
              </a:spcBef>
              <a:spcAft>
                <a:spcPts val="0"/>
              </a:spcAft>
              <a:buSzPts val="2800"/>
              <a:buNone/>
            </a:pPr>
            <a:r>
              <a:rPr lang="en" sz="4400">
                <a:solidFill>
                  <a:schemeClr val="lt1"/>
                </a:solidFill>
              </a:rPr>
              <a:t>Fundamentos de aprendizaje de máquina</a:t>
            </a:r>
            <a:endParaRPr b="1" sz="3600">
              <a:solidFill>
                <a:schemeClr val="lt1"/>
              </a:solidFill>
              <a:latin typeface="Consolas"/>
              <a:ea typeface="Consolas"/>
              <a:cs typeface="Consolas"/>
              <a:sym typeface="Consolas"/>
            </a:endParaRPr>
          </a:p>
        </p:txBody>
      </p:sp>
      <p:grpSp>
        <p:nvGrpSpPr>
          <p:cNvPr id="116" name="Google Shape;116;p26"/>
          <p:cNvGrpSpPr/>
          <p:nvPr/>
        </p:nvGrpSpPr>
        <p:grpSpPr>
          <a:xfrm>
            <a:off x="5212560" y="3591491"/>
            <a:ext cx="904887" cy="952819"/>
            <a:chOff x="3762475" y="4182803"/>
            <a:chExt cx="1642263" cy="1926834"/>
          </a:xfrm>
        </p:grpSpPr>
        <p:grpSp>
          <p:nvGrpSpPr>
            <p:cNvPr id="117" name="Google Shape;117;p26"/>
            <p:cNvGrpSpPr/>
            <p:nvPr/>
          </p:nvGrpSpPr>
          <p:grpSpPr>
            <a:xfrm>
              <a:off x="3762475" y="4182803"/>
              <a:ext cx="1618439" cy="1402618"/>
              <a:chOff x="4060330" y="7062190"/>
              <a:chExt cx="6075223" cy="5265083"/>
            </a:xfrm>
          </p:grpSpPr>
          <p:sp>
            <p:nvSpPr>
              <p:cNvPr id="118" name="Google Shape;118;p26"/>
              <p:cNvSpPr/>
              <p:nvPr/>
            </p:nvSpPr>
            <p:spPr>
              <a:xfrm>
                <a:off x="4436519" y="7383988"/>
                <a:ext cx="5320800" cy="4525800"/>
              </a:xfrm>
              <a:prstGeom prst="triangle">
                <a:avLst>
                  <a:gd fmla="val 50427" name="adj"/>
                </a:avLst>
              </a:prstGeom>
              <a:noFill/>
              <a:ln cap="flat" cmpd="sng" w="38100">
                <a:solidFill>
                  <a:srgbClr val="2E75B5"/>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19" name="Google Shape;119;p26"/>
              <p:cNvSpPr/>
              <p:nvPr/>
            </p:nvSpPr>
            <p:spPr>
              <a:xfrm>
                <a:off x="6655660" y="8861095"/>
                <a:ext cx="930900" cy="3415800"/>
              </a:xfrm>
              <a:prstGeom prst="roundRect">
                <a:avLst>
                  <a:gd fmla="val 50000" name="adj"/>
                </a:avLst>
              </a:prstGeom>
              <a:solidFill>
                <a:srgbClr val="1E4E79"/>
              </a:solidFill>
              <a:ln cap="flat" cmpd="sng" w="9525">
                <a:solidFill>
                  <a:schemeClr val="lt1"/>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20" name="Google Shape;120;p26"/>
              <p:cNvSpPr/>
              <p:nvPr/>
            </p:nvSpPr>
            <p:spPr>
              <a:xfrm>
                <a:off x="6673698" y="7062190"/>
                <a:ext cx="954600" cy="915600"/>
              </a:xfrm>
              <a:prstGeom prst="ellipse">
                <a:avLst/>
              </a:prstGeom>
              <a:solidFill>
                <a:srgbClr val="1E4E79"/>
              </a:solidFill>
              <a:ln cap="flat" cmpd="sng" w="9525">
                <a:solidFill>
                  <a:schemeClr val="lt1"/>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21" name="Google Shape;121;p26"/>
              <p:cNvSpPr/>
              <p:nvPr/>
            </p:nvSpPr>
            <p:spPr>
              <a:xfrm>
                <a:off x="5292346" y="9280652"/>
                <a:ext cx="954600" cy="915600"/>
              </a:xfrm>
              <a:prstGeom prst="ellipse">
                <a:avLst/>
              </a:prstGeom>
              <a:solidFill>
                <a:srgbClr val="1E4E79"/>
              </a:solidFill>
              <a:ln cap="flat" cmpd="sng" w="9525">
                <a:solidFill>
                  <a:schemeClr val="lt1"/>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22" name="Google Shape;122;p26"/>
              <p:cNvSpPr/>
              <p:nvPr/>
            </p:nvSpPr>
            <p:spPr>
              <a:xfrm>
                <a:off x="9180953" y="11361726"/>
                <a:ext cx="954600" cy="915600"/>
              </a:xfrm>
              <a:prstGeom prst="ellipse">
                <a:avLst/>
              </a:prstGeom>
              <a:solidFill>
                <a:srgbClr val="1E4E79"/>
              </a:solidFill>
              <a:ln cap="flat" cmpd="sng" w="9525">
                <a:solidFill>
                  <a:schemeClr val="lt1"/>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23" name="Google Shape;123;p26"/>
              <p:cNvSpPr/>
              <p:nvPr/>
            </p:nvSpPr>
            <p:spPr>
              <a:xfrm>
                <a:off x="4060330" y="11361230"/>
                <a:ext cx="954600" cy="915600"/>
              </a:xfrm>
              <a:prstGeom prst="ellipse">
                <a:avLst/>
              </a:prstGeom>
              <a:solidFill>
                <a:srgbClr val="1E4E79"/>
              </a:solidFill>
              <a:ln cap="flat" cmpd="sng" w="9525">
                <a:solidFill>
                  <a:schemeClr val="lt1"/>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24" name="Google Shape;124;p26"/>
              <p:cNvSpPr/>
              <p:nvPr/>
            </p:nvSpPr>
            <p:spPr>
              <a:xfrm>
                <a:off x="8003987" y="9280652"/>
                <a:ext cx="954600" cy="915600"/>
              </a:xfrm>
              <a:prstGeom prst="ellipse">
                <a:avLst/>
              </a:prstGeom>
              <a:solidFill>
                <a:srgbClr val="1E4E79"/>
              </a:solidFill>
              <a:ln cap="flat" cmpd="sng" w="9525">
                <a:solidFill>
                  <a:schemeClr val="lt1"/>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25" name="Google Shape;125;p26"/>
              <p:cNvSpPr/>
              <p:nvPr/>
            </p:nvSpPr>
            <p:spPr>
              <a:xfrm>
                <a:off x="5892997" y="8130340"/>
                <a:ext cx="954600" cy="915600"/>
              </a:xfrm>
              <a:prstGeom prst="ellipse">
                <a:avLst/>
              </a:prstGeom>
              <a:solidFill>
                <a:srgbClr val="1E4E79"/>
              </a:solidFill>
              <a:ln cap="flat" cmpd="sng" w="9525">
                <a:solidFill>
                  <a:schemeClr val="lt1"/>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26" name="Google Shape;126;p26"/>
              <p:cNvSpPr/>
              <p:nvPr/>
            </p:nvSpPr>
            <p:spPr>
              <a:xfrm>
                <a:off x="7356750" y="8130340"/>
                <a:ext cx="954600" cy="915600"/>
              </a:xfrm>
              <a:prstGeom prst="ellipse">
                <a:avLst/>
              </a:prstGeom>
              <a:solidFill>
                <a:srgbClr val="1E4E79"/>
              </a:solidFill>
              <a:ln cap="flat" cmpd="sng" w="9525">
                <a:solidFill>
                  <a:schemeClr val="lt1"/>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27" name="Google Shape;127;p26"/>
              <p:cNvSpPr/>
              <p:nvPr/>
            </p:nvSpPr>
            <p:spPr>
              <a:xfrm>
                <a:off x="8590653" y="10354142"/>
                <a:ext cx="954600" cy="915600"/>
              </a:xfrm>
              <a:prstGeom prst="ellipse">
                <a:avLst/>
              </a:prstGeom>
              <a:solidFill>
                <a:srgbClr val="1E4E79"/>
              </a:solidFill>
              <a:ln cap="flat" cmpd="sng" w="9525">
                <a:solidFill>
                  <a:schemeClr val="lt1"/>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28" name="Google Shape;128;p26"/>
              <p:cNvSpPr/>
              <p:nvPr/>
            </p:nvSpPr>
            <p:spPr>
              <a:xfrm>
                <a:off x="4642367" y="10354142"/>
                <a:ext cx="954600" cy="915600"/>
              </a:xfrm>
              <a:prstGeom prst="ellipse">
                <a:avLst/>
              </a:prstGeom>
              <a:solidFill>
                <a:srgbClr val="1E4E79"/>
              </a:solidFill>
              <a:ln cap="flat" cmpd="sng" w="9525">
                <a:solidFill>
                  <a:schemeClr val="lt1"/>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29" name="Google Shape;129;p26"/>
              <p:cNvSpPr/>
              <p:nvPr/>
            </p:nvSpPr>
            <p:spPr>
              <a:xfrm>
                <a:off x="7946985" y="11411673"/>
                <a:ext cx="954600" cy="915600"/>
              </a:xfrm>
              <a:prstGeom prst="ellipse">
                <a:avLst/>
              </a:prstGeom>
              <a:solidFill>
                <a:srgbClr val="1E4E79"/>
              </a:solidFill>
              <a:ln cap="flat" cmpd="sng" w="9525">
                <a:solidFill>
                  <a:schemeClr val="lt1"/>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30" name="Google Shape;130;p26"/>
              <p:cNvSpPr/>
              <p:nvPr/>
            </p:nvSpPr>
            <p:spPr>
              <a:xfrm>
                <a:off x="5304627" y="11361230"/>
                <a:ext cx="954600" cy="915600"/>
              </a:xfrm>
              <a:prstGeom prst="ellipse">
                <a:avLst/>
              </a:prstGeom>
              <a:solidFill>
                <a:srgbClr val="1E4E79"/>
              </a:solidFill>
              <a:ln cap="flat" cmpd="sng" w="9525">
                <a:solidFill>
                  <a:schemeClr val="lt1"/>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grpSp>
        <p:pic>
          <p:nvPicPr>
            <p:cNvPr descr="https://lh3.googleusercontent.com/Ru49S6Fz9yTd4rSMHQ9NPSyNmDXXmLpxncWt6DtI3FBqawjWZ5qh-XuYw35G96E69zvrj0TIREyq4ii7uXbt8SoAyXnDgxSjxcWZ5812DIwV15sTCATJbUovGJoZIZU6zmoXKhOUqkY" id="131" name="Google Shape;131;p26"/>
            <p:cNvPicPr preferRelativeResize="0"/>
            <p:nvPr/>
          </p:nvPicPr>
          <p:blipFill rotWithShape="1">
            <a:blip r:embed="rId3">
              <a:alphaModFix/>
            </a:blip>
            <a:srcRect b="0" l="0" r="0" t="0"/>
            <a:stretch/>
          </p:blipFill>
          <p:spPr>
            <a:xfrm>
              <a:off x="3786020" y="5627991"/>
              <a:ext cx="1618719" cy="481646"/>
            </a:xfrm>
            <a:prstGeom prst="rect">
              <a:avLst/>
            </a:prstGeom>
            <a:noFill/>
            <a:ln>
              <a:noFill/>
            </a:ln>
          </p:spPr>
        </p:pic>
      </p:grpSp>
      <p:sp>
        <p:nvSpPr>
          <p:cNvPr id="132" name="Google Shape;132;p26"/>
          <p:cNvSpPr/>
          <p:nvPr/>
        </p:nvSpPr>
        <p:spPr>
          <a:xfrm>
            <a:off x="2286000" y="2308764"/>
            <a:ext cx="4572000" cy="73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Diplomado de especialización de </a:t>
            </a:r>
            <a:br>
              <a:rPr b="0" i="0" lang="en" sz="1400" u="none" cap="none" strike="noStrike">
                <a:solidFill>
                  <a:schemeClr val="lt1"/>
                </a:solidFill>
                <a:latin typeface="Arial"/>
                <a:ea typeface="Arial"/>
                <a:cs typeface="Arial"/>
                <a:sym typeface="Arial"/>
              </a:rPr>
            </a:br>
            <a:r>
              <a:rPr b="0" i="0" lang="en" sz="1400" u="none" cap="none" strike="noStrike">
                <a:solidFill>
                  <a:schemeClr val="lt1"/>
                </a:solidFill>
                <a:latin typeface="Arial"/>
                <a:ea typeface="Arial"/>
                <a:cs typeface="Arial"/>
                <a:sym typeface="Arial"/>
              </a:rPr>
              <a:t>desarrollo de aplicaciones con Inteligencia Artificial</a:t>
            </a:r>
            <a:br>
              <a:rPr b="0" i="0" lang="en" sz="2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pic>
        <p:nvPicPr>
          <p:cNvPr descr="Resultado de imagen para logo pucp" id="133" name="Google Shape;133;p26"/>
          <p:cNvPicPr preferRelativeResize="0"/>
          <p:nvPr/>
        </p:nvPicPr>
        <p:blipFill rotWithShape="1">
          <a:blip r:embed="rId4">
            <a:alphaModFix/>
          </a:blip>
          <a:srcRect b="0" l="0" r="0" t="0"/>
          <a:stretch/>
        </p:blipFill>
        <p:spPr>
          <a:xfrm>
            <a:off x="2362809" y="3498525"/>
            <a:ext cx="2762250" cy="1381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Vector Machine</a:t>
            </a:r>
            <a:endParaRPr/>
          </a:p>
        </p:txBody>
      </p:sp>
      <p:sp>
        <p:nvSpPr>
          <p:cNvPr id="221" name="Google Shape;221;p35"/>
          <p:cNvSpPr txBox="1"/>
          <p:nvPr/>
        </p:nvSpPr>
        <p:spPr>
          <a:xfrm>
            <a:off x="944400" y="1380250"/>
            <a:ext cx="7255200" cy="2135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800">
                <a:solidFill>
                  <a:schemeClr val="dk2"/>
                </a:solidFill>
              </a:rPr>
              <a:t>Modelo de clasificación no probabilístico que busca maximizar el margen o distancia entre la frontera de</a:t>
            </a:r>
            <a:endParaRPr sz="1800">
              <a:solidFill>
                <a:schemeClr val="dk2"/>
              </a:solidFill>
            </a:endParaRPr>
          </a:p>
          <a:p>
            <a:pPr indent="0" lvl="0" marL="0" rtl="0" algn="ctr">
              <a:lnSpc>
                <a:spcPct val="115000"/>
              </a:lnSpc>
              <a:spcBef>
                <a:spcPts val="0"/>
              </a:spcBef>
              <a:spcAft>
                <a:spcPts val="0"/>
              </a:spcAft>
              <a:buClr>
                <a:schemeClr val="dk1"/>
              </a:buClr>
              <a:buSzPts val="1100"/>
              <a:buFont typeface="Arial"/>
              <a:buNone/>
            </a:pPr>
            <a:r>
              <a:rPr lang="en" sz="1800">
                <a:solidFill>
                  <a:schemeClr val="dk2"/>
                </a:solidFill>
              </a:rPr>
              <a:t>decisión y las instancias de entrenamiento más cercanas a esta.</a:t>
            </a:r>
            <a:endParaRPr sz="1800">
              <a:solidFill>
                <a:schemeClr val="dk2"/>
              </a:solidFill>
            </a:endParaRPr>
          </a:p>
          <a:p>
            <a:pPr indent="0" lvl="0" marL="0" rtl="0" algn="ctr">
              <a:lnSpc>
                <a:spcPct val="115000"/>
              </a:lnSpc>
              <a:spcBef>
                <a:spcPts val="0"/>
              </a:spcBef>
              <a:spcAft>
                <a:spcPts val="0"/>
              </a:spcAft>
              <a:buNone/>
            </a:pPr>
            <a:r>
              <a:t/>
            </a:r>
            <a:endParaRPr sz="1800">
              <a:solidFill>
                <a:schemeClr val="dk2"/>
              </a:solidFill>
            </a:endParaRPr>
          </a:p>
        </p:txBody>
      </p:sp>
      <p:pic>
        <p:nvPicPr>
          <p:cNvPr id="222" name="Google Shape;222;p35"/>
          <p:cNvPicPr preferRelativeResize="0"/>
          <p:nvPr/>
        </p:nvPicPr>
        <p:blipFill>
          <a:blip r:embed="rId3">
            <a:alphaModFix/>
          </a:blip>
          <a:stretch>
            <a:fillRect/>
          </a:stretch>
        </p:blipFill>
        <p:spPr>
          <a:xfrm>
            <a:off x="944402" y="2826777"/>
            <a:ext cx="7255199" cy="16975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Márgenes</a:t>
            </a:r>
            <a:r>
              <a:rPr lang="en"/>
              <a:t> y frontera de decisión</a:t>
            </a:r>
            <a:endParaRPr/>
          </a:p>
        </p:txBody>
      </p:sp>
      <p:sp>
        <p:nvSpPr>
          <p:cNvPr id="228" name="Google Shape;228;p36"/>
          <p:cNvSpPr txBox="1"/>
          <p:nvPr>
            <p:ph idx="1" type="body"/>
          </p:nvPr>
        </p:nvSpPr>
        <p:spPr>
          <a:xfrm>
            <a:off x="460075" y="2103975"/>
            <a:ext cx="3781800" cy="266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En el modelo SVM se acostumbra escalar los parámetros de manera que m = 1,</a:t>
            </a:r>
            <a:endParaRPr/>
          </a:p>
          <a:p>
            <a:pPr indent="0" lvl="0" marL="0" rtl="0" algn="l">
              <a:spcBef>
                <a:spcPts val="0"/>
              </a:spcBef>
              <a:spcAft>
                <a:spcPts val="0"/>
              </a:spcAft>
              <a:buClr>
                <a:schemeClr val="dk1"/>
              </a:buClr>
              <a:buSzPts val="1100"/>
              <a:buFont typeface="Arial"/>
              <a:buNone/>
            </a:pPr>
            <a:r>
              <a:rPr lang="en"/>
              <a:t>con lo cual maximizar el margen de los vectores de soporte equivale a minimizar</a:t>
            </a:r>
            <a:endParaRPr/>
          </a:p>
          <a:p>
            <a:pPr indent="0" lvl="0" marL="0" rtl="0" algn="l">
              <a:spcBef>
                <a:spcPts val="0"/>
              </a:spcBef>
              <a:spcAft>
                <a:spcPts val="0"/>
              </a:spcAft>
              <a:buClr>
                <a:schemeClr val="dk1"/>
              </a:buClr>
              <a:buSzPts val="1100"/>
              <a:buFont typeface="Arial"/>
              <a:buNone/>
            </a:pPr>
            <a:r>
              <a:rPr lang="en"/>
              <a:t>||w|| (la norma del vector w).</a:t>
            </a:r>
            <a:endParaRPr/>
          </a:p>
          <a:p>
            <a:pPr indent="0" lvl="0" marL="0" rtl="0" algn="l">
              <a:spcBef>
                <a:spcPts val="0"/>
              </a:spcBef>
              <a:spcAft>
                <a:spcPts val="0"/>
              </a:spcAft>
              <a:buNone/>
            </a:pPr>
            <a:r>
              <a:t/>
            </a:r>
            <a:endParaRPr/>
          </a:p>
        </p:txBody>
      </p:sp>
      <p:pic>
        <p:nvPicPr>
          <p:cNvPr id="229" name="Google Shape;229;p36"/>
          <p:cNvPicPr preferRelativeResize="0"/>
          <p:nvPr/>
        </p:nvPicPr>
        <p:blipFill rotWithShape="1">
          <a:blip r:embed="rId3">
            <a:alphaModFix/>
          </a:blip>
          <a:srcRect b="0" l="12664" r="3075" t="0"/>
          <a:stretch/>
        </p:blipFill>
        <p:spPr>
          <a:xfrm>
            <a:off x="4312675" y="1978425"/>
            <a:ext cx="4428925" cy="3038750"/>
          </a:xfrm>
          <a:prstGeom prst="rect">
            <a:avLst/>
          </a:prstGeom>
          <a:noFill/>
          <a:ln>
            <a:noFill/>
          </a:ln>
        </p:spPr>
      </p:pic>
      <p:sp>
        <p:nvSpPr>
          <p:cNvPr id="230" name="Google Shape;230;p36"/>
          <p:cNvSpPr txBox="1"/>
          <p:nvPr/>
        </p:nvSpPr>
        <p:spPr>
          <a:xfrm>
            <a:off x="460075" y="1158925"/>
            <a:ext cx="80220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2"/>
                </a:solidFill>
              </a:rPr>
              <a:t>El margen de una instancia de entrenamiento se define como la distancia entre la frontera de decisión y dicha instancia, medida a lo largo del vector w.</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Objetivo del clasificador: Hard margin </a:t>
            </a:r>
            <a:endParaRPr/>
          </a:p>
        </p:txBody>
      </p:sp>
      <p:pic>
        <p:nvPicPr>
          <p:cNvPr id="236" name="Google Shape;236;p37"/>
          <p:cNvPicPr preferRelativeResize="0"/>
          <p:nvPr/>
        </p:nvPicPr>
        <p:blipFill>
          <a:blip r:embed="rId3">
            <a:alphaModFix/>
          </a:blip>
          <a:stretch>
            <a:fillRect/>
          </a:stretch>
        </p:blipFill>
        <p:spPr>
          <a:xfrm>
            <a:off x="1326254" y="2984779"/>
            <a:ext cx="6163750" cy="1845350"/>
          </a:xfrm>
          <a:prstGeom prst="rect">
            <a:avLst/>
          </a:prstGeom>
          <a:noFill/>
          <a:ln>
            <a:noFill/>
          </a:ln>
        </p:spPr>
      </p:pic>
      <p:pic>
        <p:nvPicPr>
          <p:cNvPr id="237" name="Google Shape;237;p37"/>
          <p:cNvPicPr preferRelativeResize="0"/>
          <p:nvPr/>
        </p:nvPicPr>
        <p:blipFill>
          <a:blip r:embed="rId4">
            <a:alphaModFix/>
          </a:blip>
          <a:stretch>
            <a:fillRect/>
          </a:stretch>
        </p:blipFill>
        <p:spPr>
          <a:xfrm>
            <a:off x="5708800" y="1337599"/>
            <a:ext cx="2667075" cy="962175"/>
          </a:xfrm>
          <a:prstGeom prst="rect">
            <a:avLst/>
          </a:prstGeom>
          <a:noFill/>
          <a:ln>
            <a:noFill/>
          </a:ln>
        </p:spPr>
      </p:pic>
      <p:sp>
        <p:nvSpPr>
          <p:cNvPr id="238" name="Google Shape;238;p37"/>
          <p:cNvSpPr txBox="1"/>
          <p:nvPr/>
        </p:nvSpPr>
        <p:spPr>
          <a:xfrm>
            <a:off x="424700" y="1285875"/>
            <a:ext cx="4742400" cy="169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El objetivo es minimizar la magnitud de w para obtener un margen amplio. Sin embargo, para evitar instancias de entrenamiento que rompan el margen se debe agregar una restricción.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Objetivo del clasificador: Soft Margin</a:t>
            </a:r>
            <a:endParaRPr/>
          </a:p>
        </p:txBody>
      </p:sp>
      <p:pic>
        <p:nvPicPr>
          <p:cNvPr id="244" name="Google Shape;244;p38"/>
          <p:cNvPicPr preferRelativeResize="0"/>
          <p:nvPr/>
        </p:nvPicPr>
        <p:blipFill>
          <a:blip r:embed="rId3">
            <a:alphaModFix/>
          </a:blip>
          <a:stretch>
            <a:fillRect/>
          </a:stretch>
        </p:blipFill>
        <p:spPr>
          <a:xfrm>
            <a:off x="518125" y="2916725"/>
            <a:ext cx="6303125" cy="1613950"/>
          </a:xfrm>
          <a:prstGeom prst="rect">
            <a:avLst/>
          </a:prstGeom>
          <a:noFill/>
          <a:ln>
            <a:noFill/>
          </a:ln>
        </p:spPr>
      </p:pic>
      <p:pic>
        <p:nvPicPr>
          <p:cNvPr id="245" name="Google Shape;245;p38"/>
          <p:cNvPicPr preferRelativeResize="0"/>
          <p:nvPr/>
        </p:nvPicPr>
        <p:blipFill>
          <a:blip r:embed="rId4">
            <a:alphaModFix/>
          </a:blip>
          <a:stretch>
            <a:fillRect/>
          </a:stretch>
        </p:blipFill>
        <p:spPr>
          <a:xfrm>
            <a:off x="6052050" y="952625"/>
            <a:ext cx="2780250" cy="1964112"/>
          </a:xfrm>
          <a:prstGeom prst="rect">
            <a:avLst/>
          </a:prstGeom>
          <a:noFill/>
          <a:ln>
            <a:noFill/>
          </a:ln>
        </p:spPr>
      </p:pic>
      <p:sp>
        <p:nvSpPr>
          <p:cNvPr id="246" name="Google Shape;246;p38"/>
          <p:cNvSpPr txBox="1"/>
          <p:nvPr/>
        </p:nvSpPr>
        <p:spPr>
          <a:xfrm>
            <a:off x="637050" y="1108925"/>
            <a:ext cx="4943100" cy="180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Se modifica el objetivo para incluir una variable de holgura que permita suavizar la restricción de ruptura de margen. Se desea minimizar esta holgura sujeta a un peso dado por el parámetro C.</a:t>
            </a:r>
            <a:endParaRPr/>
          </a:p>
        </p:txBody>
      </p:sp>
      <p:cxnSp>
        <p:nvCxnSpPr>
          <p:cNvPr id="247" name="Google Shape;247;p38"/>
          <p:cNvCxnSpPr/>
          <p:nvPr/>
        </p:nvCxnSpPr>
        <p:spPr>
          <a:xfrm rot="10800000">
            <a:off x="3438225" y="3656875"/>
            <a:ext cx="932100" cy="12000"/>
          </a:xfrm>
          <a:prstGeom prst="straightConnector1">
            <a:avLst/>
          </a:prstGeom>
          <a:noFill/>
          <a:ln cap="flat" cmpd="sng" w="9525">
            <a:solidFill>
              <a:schemeClr val="dk2"/>
            </a:solidFill>
            <a:prstDash val="solid"/>
            <a:round/>
            <a:headEnd len="med" w="med" type="none"/>
            <a:tailEnd len="med" w="med" type="triangle"/>
          </a:ln>
        </p:spPr>
      </p:cxnSp>
      <p:pic>
        <p:nvPicPr>
          <p:cNvPr id="248" name="Google Shape;248;p38"/>
          <p:cNvPicPr preferRelativeResize="0"/>
          <p:nvPr/>
        </p:nvPicPr>
        <p:blipFill>
          <a:blip r:embed="rId5">
            <a:alphaModFix/>
          </a:blip>
          <a:stretch>
            <a:fillRect/>
          </a:stretch>
        </p:blipFill>
        <p:spPr>
          <a:xfrm>
            <a:off x="4572000" y="3508862"/>
            <a:ext cx="3350558" cy="308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 de optimización cuadrática</a:t>
            </a:r>
            <a:endParaRPr/>
          </a:p>
        </p:txBody>
      </p:sp>
      <p:sp>
        <p:nvSpPr>
          <p:cNvPr id="254" name="Google Shape;254;p39"/>
          <p:cNvSpPr txBox="1"/>
          <p:nvPr>
            <p:ph idx="1" type="body"/>
          </p:nvPr>
        </p:nvSpPr>
        <p:spPr>
          <a:xfrm>
            <a:off x="311700" y="1152475"/>
            <a:ext cx="8571600" cy="10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 entrenamiento de una SVM implica resolver un problema complejo de optimización cuadrática. El problema de optimización es convexo, lo cual garantiza que la solución que se encuentre será el óptimo global. </a:t>
            </a:r>
            <a:endParaRPr/>
          </a:p>
        </p:txBody>
      </p:sp>
      <p:pic>
        <p:nvPicPr>
          <p:cNvPr id="255" name="Google Shape;255;p39"/>
          <p:cNvPicPr preferRelativeResize="0"/>
          <p:nvPr/>
        </p:nvPicPr>
        <p:blipFill>
          <a:blip r:embed="rId3">
            <a:alphaModFix/>
          </a:blip>
          <a:stretch>
            <a:fillRect/>
          </a:stretch>
        </p:blipFill>
        <p:spPr>
          <a:xfrm>
            <a:off x="6641550" y="2571738"/>
            <a:ext cx="2190750" cy="1323975"/>
          </a:xfrm>
          <a:prstGeom prst="rect">
            <a:avLst/>
          </a:prstGeom>
          <a:noFill/>
          <a:ln>
            <a:noFill/>
          </a:ln>
        </p:spPr>
      </p:pic>
      <p:sp>
        <p:nvSpPr>
          <p:cNvPr id="256" name="Google Shape;256;p39"/>
          <p:cNvSpPr txBox="1"/>
          <p:nvPr/>
        </p:nvSpPr>
        <p:spPr>
          <a:xfrm>
            <a:off x="311700" y="2285225"/>
            <a:ext cx="6507000" cy="176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La formulación primal del problema es convertida a una formulación dual mediante el uso de multiplicadores de Lagrange y aplicando condiciones de Karush–Kuhn–Tucker. Estas condiciones aseguran que la solución del problema Dual es la misma que la del problema primal.</a:t>
            </a:r>
            <a:endParaRPr/>
          </a:p>
        </p:txBody>
      </p:sp>
      <p:sp>
        <p:nvSpPr>
          <p:cNvPr id="257" name="Google Shape;257;p39"/>
          <p:cNvSpPr txBox="1"/>
          <p:nvPr/>
        </p:nvSpPr>
        <p:spPr>
          <a:xfrm>
            <a:off x="311700" y="4176150"/>
            <a:ext cx="8359200" cy="71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Se recomienda utilizar solucionadores numéricos especializados para este tipo de problemas.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Transformación primal a dual</a:t>
            </a:r>
            <a:endParaRPr/>
          </a:p>
        </p:txBody>
      </p:sp>
      <p:sp>
        <p:nvSpPr>
          <p:cNvPr id="263" name="Google Shape;263;p40"/>
          <p:cNvSpPr txBox="1"/>
          <p:nvPr>
            <p:ph idx="1" type="body"/>
          </p:nvPr>
        </p:nvSpPr>
        <p:spPr>
          <a:xfrm>
            <a:off x="311700" y="1152475"/>
            <a:ext cx="8520600" cy="149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lang="en"/>
              <a:t>Expresar la forma primal del problema de optimización.</a:t>
            </a:r>
            <a:endParaRPr/>
          </a:p>
          <a:p>
            <a:pPr indent="-342900" lvl="0" marL="457200" rtl="0" algn="l">
              <a:spcBef>
                <a:spcPts val="0"/>
              </a:spcBef>
              <a:spcAft>
                <a:spcPts val="0"/>
              </a:spcAft>
              <a:buSzPts val="1800"/>
              <a:buAutoNum type="arabicParenR"/>
            </a:pPr>
            <a:r>
              <a:rPr lang="en"/>
              <a:t>Agregar multiplicadores de Lagrange y formar el lagrangiano.</a:t>
            </a:r>
            <a:endParaRPr/>
          </a:p>
          <a:p>
            <a:pPr indent="-342900" lvl="0" marL="457200" rtl="0" algn="l">
              <a:spcBef>
                <a:spcPts val="0"/>
              </a:spcBef>
              <a:spcAft>
                <a:spcPts val="0"/>
              </a:spcAft>
              <a:buSzPts val="1800"/>
              <a:buAutoNum type="arabicParenR"/>
            </a:pPr>
            <a:r>
              <a:rPr lang="en"/>
              <a:t>Resolver las ecuaciones derivadas de la formulación lagrangiana y las condiciones de KKT.</a:t>
            </a:r>
            <a:endParaRPr/>
          </a:p>
        </p:txBody>
      </p:sp>
      <p:sp>
        <p:nvSpPr>
          <p:cNvPr id="264" name="Google Shape;264;p40"/>
          <p:cNvSpPr txBox="1"/>
          <p:nvPr/>
        </p:nvSpPr>
        <p:spPr>
          <a:xfrm>
            <a:off x="311700" y="2772300"/>
            <a:ext cx="6731100" cy="8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Ejemplo de optimización usando multiplicadores de lagrange:</a:t>
            </a:r>
            <a:endParaRPr sz="1800">
              <a:solidFill>
                <a:schemeClr val="dk2"/>
              </a:solidFill>
            </a:endParaRPr>
          </a:p>
        </p:txBody>
      </p:sp>
      <p:pic>
        <p:nvPicPr>
          <p:cNvPr id="265" name="Google Shape;265;p40"/>
          <p:cNvPicPr preferRelativeResize="0"/>
          <p:nvPr/>
        </p:nvPicPr>
        <p:blipFill>
          <a:blip r:embed="rId3">
            <a:alphaModFix/>
          </a:blip>
          <a:stretch>
            <a:fillRect/>
          </a:stretch>
        </p:blipFill>
        <p:spPr>
          <a:xfrm>
            <a:off x="3986450" y="3814650"/>
            <a:ext cx="4688825" cy="380850"/>
          </a:xfrm>
          <a:prstGeom prst="rect">
            <a:avLst/>
          </a:prstGeom>
          <a:noFill/>
          <a:ln>
            <a:noFill/>
          </a:ln>
        </p:spPr>
      </p:pic>
      <p:pic>
        <p:nvPicPr>
          <p:cNvPr id="266" name="Google Shape;266;p40"/>
          <p:cNvPicPr preferRelativeResize="0"/>
          <p:nvPr/>
        </p:nvPicPr>
        <p:blipFill>
          <a:blip r:embed="rId4">
            <a:alphaModFix/>
          </a:blip>
          <a:stretch>
            <a:fillRect/>
          </a:stretch>
        </p:blipFill>
        <p:spPr>
          <a:xfrm>
            <a:off x="577100" y="3372975"/>
            <a:ext cx="2844450" cy="1264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Formulación dual</a:t>
            </a:r>
            <a:endParaRPr/>
          </a:p>
        </p:txBody>
      </p:sp>
      <p:sp>
        <p:nvSpPr>
          <p:cNvPr id="272" name="Google Shape;272;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 formulación dual demuestra que:</a:t>
            </a:r>
            <a:endParaRPr/>
          </a:p>
          <a:p>
            <a:pPr indent="-330200" lvl="0" marL="457200" rtl="0" algn="l">
              <a:spcBef>
                <a:spcPts val="0"/>
              </a:spcBef>
              <a:spcAft>
                <a:spcPts val="0"/>
              </a:spcAft>
              <a:buSzPts val="1600"/>
              <a:buChar char="●"/>
            </a:pPr>
            <a:r>
              <a:rPr lang="en" sz="1600"/>
              <a:t>La frontera decisión es completamente determinada por los vectores de soporte, de modo tal que si se elimina alguna otra instancia de entrenamiento, la solución no varía. </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El problema de optimización es definido por el producto punto, por pares, de las instancias de entrenamiento.</a:t>
            </a:r>
            <a:endParaRPr sz="1600"/>
          </a:p>
          <a:p>
            <a:pPr indent="0" lvl="0" marL="0" rtl="0" algn="l">
              <a:spcBef>
                <a:spcPts val="0"/>
              </a:spcBef>
              <a:spcAft>
                <a:spcPts val="0"/>
              </a:spcAft>
              <a:buNone/>
            </a:pPr>
            <a:r>
              <a:t/>
            </a:r>
            <a:endParaRPr/>
          </a:p>
        </p:txBody>
      </p:sp>
      <p:pic>
        <p:nvPicPr>
          <p:cNvPr id="273" name="Google Shape;273;p41"/>
          <p:cNvPicPr preferRelativeResize="0"/>
          <p:nvPr/>
        </p:nvPicPr>
        <p:blipFill>
          <a:blip r:embed="rId3">
            <a:alphaModFix/>
          </a:blip>
          <a:stretch>
            <a:fillRect/>
          </a:stretch>
        </p:blipFill>
        <p:spPr>
          <a:xfrm>
            <a:off x="1678555" y="3079700"/>
            <a:ext cx="5786900" cy="1898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Problemas no lineales</a:t>
            </a:r>
            <a:endParaRPr/>
          </a:p>
        </p:txBody>
      </p:sp>
      <p:pic>
        <p:nvPicPr>
          <p:cNvPr id="279" name="Google Shape;279;p42"/>
          <p:cNvPicPr preferRelativeResize="0"/>
          <p:nvPr/>
        </p:nvPicPr>
        <p:blipFill>
          <a:blip r:embed="rId3">
            <a:alphaModFix/>
          </a:blip>
          <a:stretch>
            <a:fillRect/>
          </a:stretch>
        </p:blipFill>
        <p:spPr>
          <a:xfrm>
            <a:off x="1501313" y="2024225"/>
            <a:ext cx="6141375" cy="2888050"/>
          </a:xfrm>
          <a:prstGeom prst="rect">
            <a:avLst/>
          </a:prstGeom>
          <a:noFill/>
          <a:ln>
            <a:noFill/>
          </a:ln>
        </p:spPr>
      </p:pic>
      <p:sp>
        <p:nvSpPr>
          <p:cNvPr id="280" name="Google Shape;280;p42"/>
          <p:cNvSpPr txBox="1"/>
          <p:nvPr/>
        </p:nvSpPr>
        <p:spPr>
          <a:xfrm>
            <a:off x="448275" y="1017725"/>
            <a:ext cx="7962900" cy="10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Para modelar fronteras de decisión no lineal se sigue una idea simple: transformar la data no lineal a un espacio de características en el que se pueda aplicar una clasificación lineal.</a:t>
            </a:r>
            <a:endParaRPr sz="18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Kernel trick</a:t>
            </a:r>
            <a:endParaRPr/>
          </a:p>
        </p:txBody>
      </p:sp>
      <p:sp>
        <p:nvSpPr>
          <p:cNvPr id="286" name="Google Shape;286;p43"/>
          <p:cNvSpPr txBox="1"/>
          <p:nvPr>
            <p:ph idx="1" type="body"/>
          </p:nvPr>
        </p:nvSpPr>
        <p:spPr>
          <a:xfrm>
            <a:off x="371575" y="1152500"/>
            <a:ext cx="4053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Mapeo polinomial de segundo grado</a:t>
            </a:r>
            <a:endParaRPr/>
          </a:p>
        </p:txBody>
      </p:sp>
      <p:pic>
        <p:nvPicPr>
          <p:cNvPr id="287" name="Google Shape;287;p43"/>
          <p:cNvPicPr preferRelativeResize="0"/>
          <p:nvPr/>
        </p:nvPicPr>
        <p:blipFill rotWithShape="1">
          <a:blip r:embed="rId3">
            <a:alphaModFix/>
          </a:blip>
          <a:srcRect b="0" l="3010" r="5489" t="0"/>
          <a:stretch/>
        </p:blipFill>
        <p:spPr>
          <a:xfrm>
            <a:off x="530875" y="2772300"/>
            <a:ext cx="5117951" cy="2035900"/>
          </a:xfrm>
          <a:prstGeom prst="rect">
            <a:avLst/>
          </a:prstGeom>
          <a:noFill/>
          <a:ln>
            <a:noFill/>
          </a:ln>
        </p:spPr>
      </p:pic>
      <p:pic>
        <p:nvPicPr>
          <p:cNvPr id="288" name="Google Shape;288;p43"/>
          <p:cNvPicPr preferRelativeResize="0"/>
          <p:nvPr/>
        </p:nvPicPr>
        <p:blipFill>
          <a:blip r:embed="rId4">
            <a:alphaModFix/>
          </a:blip>
          <a:stretch>
            <a:fillRect/>
          </a:stretch>
        </p:blipFill>
        <p:spPr>
          <a:xfrm>
            <a:off x="4669638" y="778600"/>
            <a:ext cx="2162175" cy="1219200"/>
          </a:xfrm>
          <a:prstGeom prst="rect">
            <a:avLst/>
          </a:prstGeom>
          <a:noFill/>
          <a:ln>
            <a:noFill/>
          </a:ln>
        </p:spPr>
      </p:pic>
      <p:sp>
        <p:nvSpPr>
          <p:cNvPr id="289" name="Google Shape;289;p43"/>
          <p:cNvSpPr txBox="1"/>
          <p:nvPr>
            <p:ph idx="1" type="body"/>
          </p:nvPr>
        </p:nvSpPr>
        <p:spPr>
          <a:xfrm>
            <a:off x="371575" y="1962400"/>
            <a:ext cx="6706500" cy="72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Producto punto del mapeo polinomial de segundo grado para los vectores a y b:</a:t>
            </a:r>
            <a:endParaRPr/>
          </a:p>
        </p:txBody>
      </p:sp>
      <p:pic>
        <p:nvPicPr>
          <p:cNvPr id="290" name="Google Shape;290;p43"/>
          <p:cNvPicPr preferRelativeResize="0"/>
          <p:nvPr/>
        </p:nvPicPr>
        <p:blipFill>
          <a:blip r:embed="rId5">
            <a:alphaModFix/>
          </a:blip>
          <a:stretch>
            <a:fillRect/>
          </a:stretch>
        </p:blipFill>
        <p:spPr>
          <a:xfrm>
            <a:off x="5810350" y="3609525"/>
            <a:ext cx="2466975" cy="447675"/>
          </a:xfrm>
          <a:prstGeom prst="rect">
            <a:avLst/>
          </a:prstGeom>
          <a:noFill/>
          <a:ln>
            <a:noFill/>
          </a:ln>
        </p:spPr>
      </p:pic>
      <p:sp>
        <p:nvSpPr>
          <p:cNvPr id="291" name="Google Shape;291;p43"/>
          <p:cNvSpPr txBox="1"/>
          <p:nvPr>
            <p:ph idx="1" type="body"/>
          </p:nvPr>
        </p:nvSpPr>
        <p:spPr>
          <a:xfrm>
            <a:off x="5810350" y="3058575"/>
            <a:ext cx="3007200" cy="4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Función kernel: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Kernels más usados</a:t>
            </a:r>
            <a:endParaRPr/>
          </a:p>
        </p:txBody>
      </p:sp>
      <p:sp>
        <p:nvSpPr>
          <p:cNvPr id="297" name="Google Shape;297;p44"/>
          <p:cNvSpPr txBox="1"/>
          <p:nvPr>
            <p:ph idx="1" type="body"/>
          </p:nvPr>
        </p:nvSpPr>
        <p:spPr>
          <a:xfrm>
            <a:off x="1993700" y="1152475"/>
            <a:ext cx="986100" cy="51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Lineal</a:t>
            </a:r>
            <a:endParaRPr/>
          </a:p>
          <a:p>
            <a:pPr indent="0" lvl="0" marL="0" rtl="0" algn="ctr">
              <a:spcBef>
                <a:spcPts val="0"/>
              </a:spcBef>
              <a:spcAft>
                <a:spcPts val="0"/>
              </a:spcAft>
              <a:buNone/>
            </a:pPr>
            <a:r>
              <a:t/>
            </a:r>
            <a:endParaRPr/>
          </a:p>
        </p:txBody>
      </p:sp>
      <p:sp>
        <p:nvSpPr>
          <p:cNvPr id="298" name="Google Shape;298;p44"/>
          <p:cNvSpPr txBox="1"/>
          <p:nvPr/>
        </p:nvSpPr>
        <p:spPr>
          <a:xfrm>
            <a:off x="5520275" y="1017725"/>
            <a:ext cx="2466900" cy="51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800">
                <a:solidFill>
                  <a:schemeClr val="dk2"/>
                </a:solidFill>
              </a:rPr>
              <a:t>Polinomial de grado d</a:t>
            </a:r>
            <a:endParaRPr sz="1800">
              <a:solidFill>
                <a:schemeClr val="dk2"/>
              </a:solidFill>
            </a:endParaRPr>
          </a:p>
          <a:p>
            <a:pPr indent="0" lvl="0" marL="0" rtl="0" algn="ctr">
              <a:lnSpc>
                <a:spcPct val="115000"/>
              </a:lnSpc>
              <a:spcBef>
                <a:spcPts val="0"/>
              </a:spcBef>
              <a:spcAft>
                <a:spcPts val="0"/>
              </a:spcAft>
              <a:buClr>
                <a:schemeClr val="dk1"/>
              </a:buClr>
              <a:buSzPts val="1100"/>
              <a:buFont typeface="Arial"/>
              <a:buNone/>
            </a:pPr>
            <a:r>
              <a:t/>
            </a:r>
            <a:endParaRPr/>
          </a:p>
        </p:txBody>
      </p:sp>
      <p:sp>
        <p:nvSpPr>
          <p:cNvPr id="299" name="Google Shape;299;p44"/>
          <p:cNvSpPr txBox="1"/>
          <p:nvPr/>
        </p:nvSpPr>
        <p:spPr>
          <a:xfrm>
            <a:off x="622850" y="2725350"/>
            <a:ext cx="3727800" cy="85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chemeClr val="dk2"/>
                </a:solidFill>
              </a:rPr>
              <a:t>Gaussiano o RBF </a:t>
            </a:r>
            <a:endParaRPr sz="1800">
              <a:solidFill>
                <a:schemeClr val="dk2"/>
              </a:solidFill>
            </a:endParaRPr>
          </a:p>
          <a:p>
            <a:pPr indent="0" lvl="0" marL="0" rtl="0" algn="ctr">
              <a:lnSpc>
                <a:spcPct val="115000"/>
              </a:lnSpc>
              <a:spcBef>
                <a:spcPts val="0"/>
              </a:spcBef>
              <a:spcAft>
                <a:spcPts val="0"/>
              </a:spcAft>
              <a:buClr>
                <a:schemeClr val="dk1"/>
              </a:buClr>
              <a:buSzPts val="1100"/>
              <a:buFont typeface="Arial"/>
              <a:buNone/>
            </a:pPr>
            <a:r>
              <a:rPr lang="en" sz="1800">
                <a:solidFill>
                  <a:schemeClr val="dk2"/>
                </a:solidFill>
              </a:rPr>
              <a:t>(Radial Basis Function)</a:t>
            </a:r>
            <a:endParaRPr sz="1800">
              <a:solidFill>
                <a:schemeClr val="dk2"/>
              </a:solidFill>
            </a:endParaRPr>
          </a:p>
          <a:p>
            <a:pPr indent="0" lvl="0" marL="0" rtl="0" algn="ctr">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ctr">
              <a:spcBef>
                <a:spcPts val="0"/>
              </a:spcBef>
              <a:spcAft>
                <a:spcPts val="0"/>
              </a:spcAft>
              <a:buNone/>
            </a:pPr>
            <a:r>
              <a:t/>
            </a:r>
            <a:endParaRPr/>
          </a:p>
        </p:txBody>
      </p:sp>
      <p:sp>
        <p:nvSpPr>
          <p:cNvPr id="300" name="Google Shape;300;p44"/>
          <p:cNvSpPr txBox="1"/>
          <p:nvPr/>
        </p:nvSpPr>
        <p:spPr>
          <a:xfrm>
            <a:off x="5792225" y="2725350"/>
            <a:ext cx="1923000" cy="51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800">
                <a:solidFill>
                  <a:schemeClr val="dk2"/>
                </a:solidFill>
              </a:rPr>
              <a:t>Sigmoide</a:t>
            </a:r>
            <a:endParaRPr/>
          </a:p>
        </p:txBody>
      </p:sp>
      <p:pic>
        <p:nvPicPr>
          <p:cNvPr id="301" name="Google Shape;301;p44"/>
          <p:cNvPicPr preferRelativeResize="0"/>
          <p:nvPr/>
        </p:nvPicPr>
        <p:blipFill>
          <a:blip r:embed="rId3">
            <a:alphaModFix/>
          </a:blip>
          <a:stretch>
            <a:fillRect/>
          </a:stretch>
        </p:blipFill>
        <p:spPr>
          <a:xfrm>
            <a:off x="1334225" y="1728175"/>
            <a:ext cx="2305050" cy="447675"/>
          </a:xfrm>
          <a:prstGeom prst="rect">
            <a:avLst/>
          </a:prstGeom>
          <a:noFill/>
          <a:ln>
            <a:noFill/>
          </a:ln>
        </p:spPr>
      </p:pic>
      <p:pic>
        <p:nvPicPr>
          <p:cNvPr id="302" name="Google Shape;302;p44"/>
          <p:cNvPicPr preferRelativeResize="0"/>
          <p:nvPr/>
        </p:nvPicPr>
        <p:blipFill>
          <a:blip r:embed="rId4">
            <a:alphaModFix/>
          </a:blip>
          <a:stretch>
            <a:fillRect/>
          </a:stretch>
        </p:blipFill>
        <p:spPr>
          <a:xfrm>
            <a:off x="4615363" y="1723413"/>
            <a:ext cx="4276725" cy="457200"/>
          </a:xfrm>
          <a:prstGeom prst="rect">
            <a:avLst/>
          </a:prstGeom>
          <a:noFill/>
          <a:ln>
            <a:noFill/>
          </a:ln>
        </p:spPr>
      </p:pic>
      <p:pic>
        <p:nvPicPr>
          <p:cNvPr id="303" name="Google Shape;303;p44"/>
          <p:cNvPicPr preferRelativeResize="0"/>
          <p:nvPr/>
        </p:nvPicPr>
        <p:blipFill>
          <a:blip r:embed="rId5">
            <a:alphaModFix/>
          </a:blip>
          <a:stretch>
            <a:fillRect/>
          </a:stretch>
        </p:blipFill>
        <p:spPr>
          <a:xfrm>
            <a:off x="429350" y="3745450"/>
            <a:ext cx="4114800" cy="447675"/>
          </a:xfrm>
          <a:prstGeom prst="rect">
            <a:avLst/>
          </a:prstGeom>
          <a:noFill/>
          <a:ln>
            <a:noFill/>
          </a:ln>
        </p:spPr>
      </p:pic>
      <p:pic>
        <p:nvPicPr>
          <p:cNvPr id="304" name="Google Shape;304;p44"/>
          <p:cNvPicPr preferRelativeResize="0"/>
          <p:nvPr/>
        </p:nvPicPr>
        <p:blipFill>
          <a:blip r:embed="rId6">
            <a:alphaModFix/>
          </a:blip>
          <a:stretch>
            <a:fillRect/>
          </a:stretch>
        </p:blipFill>
        <p:spPr>
          <a:xfrm>
            <a:off x="4839200" y="3780975"/>
            <a:ext cx="3829050" cy="447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grpSp>
        <p:nvGrpSpPr>
          <p:cNvPr id="138" name="Google Shape;138;p27"/>
          <p:cNvGrpSpPr/>
          <p:nvPr/>
        </p:nvGrpSpPr>
        <p:grpSpPr>
          <a:xfrm>
            <a:off x="-1155364" y="-212651"/>
            <a:ext cx="10299369" cy="4083077"/>
            <a:chOff x="-1157430" y="0"/>
            <a:chExt cx="10301430" cy="4751079"/>
          </a:xfrm>
        </p:grpSpPr>
        <p:sp>
          <p:nvSpPr>
            <p:cNvPr id="139" name="Google Shape;139;p27"/>
            <p:cNvSpPr/>
            <p:nvPr/>
          </p:nvSpPr>
          <p:spPr>
            <a:xfrm rot="5400000">
              <a:off x="580169" y="3305679"/>
              <a:ext cx="865200" cy="2025600"/>
            </a:xfrm>
            <a:prstGeom prst="rtTriangle">
              <a:avLst/>
            </a:prstGeom>
            <a:solidFill>
              <a:srgbClr val="2E75B5"/>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40" name="Google Shape;140;p27"/>
            <p:cNvSpPr/>
            <p:nvPr/>
          </p:nvSpPr>
          <p:spPr>
            <a:xfrm>
              <a:off x="0" y="0"/>
              <a:ext cx="9144000" cy="4028100"/>
            </a:xfrm>
            <a:prstGeom prst="rect">
              <a:avLst/>
            </a:prstGeom>
            <a:gradFill>
              <a:gsLst>
                <a:gs pos="0">
                  <a:srgbClr val="2E75B5"/>
                </a:gs>
                <a:gs pos="48000">
                  <a:srgbClr val="1E4E79"/>
                </a:gs>
                <a:gs pos="100000">
                  <a:srgbClr val="1E4E79"/>
                </a:gs>
              </a:gsLst>
              <a:lin ang="16200038" scaled="0"/>
            </a:gra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41" name="Google Shape;141;p27"/>
            <p:cNvSpPr/>
            <p:nvPr/>
          </p:nvSpPr>
          <p:spPr>
            <a:xfrm rot="10800000">
              <a:off x="-1157430" y="97"/>
              <a:ext cx="9444900" cy="239700"/>
            </a:xfrm>
            <a:prstGeom prst="trapezoid">
              <a:avLst>
                <a:gd fmla="val 190384" name="adj"/>
              </a:avLst>
            </a:prstGeom>
            <a:solidFill>
              <a:srgbClr val="D0CECE"/>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grpSp>
      <p:sp>
        <p:nvSpPr>
          <p:cNvPr id="142" name="Google Shape;142;p27"/>
          <p:cNvSpPr txBox="1"/>
          <p:nvPr>
            <p:ph idx="1" type="subTitle"/>
          </p:nvPr>
        </p:nvSpPr>
        <p:spPr>
          <a:xfrm>
            <a:off x="3094467" y="4218490"/>
            <a:ext cx="5143500" cy="708300"/>
          </a:xfrm>
          <a:prstGeom prst="rect">
            <a:avLst/>
          </a:prstGeom>
          <a:noFill/>
          <a:ln>
            <a:noFill/>
          </a:ln>
        </p:spPr>
        <p:txBody>
          <a:bodyPr anchorCtr="0" anchor="t" bIns="34275" lIns="68550" spcFirstLastPara="1" rIns="68550" wrap="square" tIns="34275">
            <a:noAutofit/>
          </a:bodyPr>
          <a:lstStyle/>
          <a:p>
            <a:pPr indent="0" lvl="0" marL="0" rtl="0" algn="ctr">
              <a:lnSpc>
                <a:spcPct val="90000"/>
              </a:lnSpc>
              <a:spcBef>
                <a:spcPts val="0"/>
              </a:spcBef>
              <a:spcAft>
                <a:spcPts val="0"/>
              </a:spcAft>
              <a:buSzPts val="2400"/>
              <a:buNone/>
            </a:pPr>
            <a:r>
              <a:t/>
            </a:r>
            <a:endParaRPr b="1" u="sng">
              <a:solidFill>
                <a:srgbClr val="1E4E79"/>
              </a:solidFill>
            </a:endParaRPr>
          </a:p>
          <a:p>
            <a:pPr indent="0" lvl="0" marL="0" rtl="0" algn="ctr">
              <a:lnSpc>
                <a:spcPct val="90000"/>
              </a:lnSpc>
              <a:spcBef>
                <a:spcPts val="750"/>
              </a:spcBef>
              <a:spcAft>
                <a:spcPts val="0"/>
              </a:spcAft>
              <a:buClr>
                <a:srgbClr val="1E4E79"/>
              </a:buClr>
              <a:buSzPts val="2000"/>
              <a:buNone/>
            </a:pPr>
            <a:r>
              <a:rPr b="1" lang="en" sz="800">
                <a:solidFill>
                  <a:srgbClr val="1E4E79"/>
                </a:solidFill>
              </a:rPr>
              <a:t>ia.inf.pucp.edu.pe</a:t>
            </a:r>
            <a:endParaRPr b="1" sz="800">
              <a:solidFill>
                <a:srgbClr val="1E4E79"/>
              </a:solidFill>
            </a:endParaRPr>
          </a:p>
        </p:txBody>
      </p:sp>
      <p:sp>
        <p:nvSpPr>
          <p:cNvPr id="143" name="Google Shape;143;p27"/>
          <p:cNvSpPr txBox="1"/>
          <p:nvPr>
            <p:ph type="title"/>
          </p:nvPr>
        </p:nvSpPr>
        <p:spPr>
          <a:xfrm>
            <a:off x="1247554" y="243329"/>
            <a:ext cx="6663000" cy="2216700"/>
          </a:xfrm>
          <a:prstGeom prst="rect">
            <a:avLst/>
          </a:prstGeom>
          <a:noFill/>
          <a:ln>
            <a:noFill/>
          </a:ln>
        </p:spPr>
        <p:txBody>
          <a:bodyPr anchorCtr="0" anchor="ctr" bIns="34275" lIns="68550" spcFirstLastPara="1" rIns="68550" wrap="square" tIns="34275">
            <a:noAutofit/>
          </a:bodyPr>
          <a:lstStyle/>
          <a:p>
            <a:pPr indent="0" lvl="0" marL="0" rtl="0" algn="ctr">
              <a:lnSpc>
                <a:spcPct val="100000"/>
              </a:lnSpc>
              <a:spcBef>
                <a:spcPts val="0"/>
              </a:spcBef>
              <a:spcAft>
                <a:spcPts val="0"/>
              </a:spcAft>
              <a:buSzPts val="2800"/>
              <a:buNone/>
            </a:pPr>
            <a:r>
              <a:rPr lang="en" sz="4400">
                <a:solidFill>
                  <a:schemeClr val="lt1"/>
                </a:solidFill>
              </a:rPr>
              <a:t>SVM y kNN</a:t>
            </a:r>
            <a:endParaRPr b="1" sz="3600">
              <a:solidFill>
                <a:schemeClr val="lt1"/>
              </a:solidFill>
              <a:latin typeface="Consolas"/>
              <a:ea typeface="Consolas"/>
              <a:cs typeface="Consolas"/>
              <a:sym typeface="Consolas"/>
            </a:endParaRPr>
          </a:p>
        </p:txBody>
      </p:sp>
      <p:grpSp>
        <p:nvGrpSpPr>
          <p:cNvPr id="144" name="Google Shape;144;p27"/>
          <p:cNvGrpSpPr/>
          <p:nvPr/>
        </p:nvGrpSpPr>
        <p:grpSpPr>
          <a:xfrm>
            <a:off x="5212560" y="3591491"/>
            <a:ext cx="904887" cy="952819"/>
            <a:chOff x="3762475" y="4182803"/>
            <a:chExt cx="1642263" cy="1926834"/>
          </a:xfrm>
        </p:grpSpPr>
        <p:grpSp>
          <p:nvGrpSpPr>
            <p:cNvPr id="145" name="Google Shape;145;p27"/>
            <p:cNvGrpSpPr/>
            <p:nvPr/>
          </p:nvGrpSpPr>
          <p:grpSpPr>
            <a:xfrm>
              <a:off x="3762475" y="4182803"/>
              <a:ext cx="1618439" cy="1402618"/>
              <a:chOff x="4060330" y="7062190"/>
              <a:chExt cx="6075223" cy="5265083"/>
            </a:xfrm>
          </p:grpSpPr>
          <p:sp>
            <p:nvSpPr>
              <p:cNvPr id="146" name="Google Shape;146;p27"/>
              <p:cNvSpPr/>
              <p:nvPr/>
            </p:nvSpPr>
            <p:spPr>
              <a:xfrm>
                <a:off x="4436519" y="7383988"/>
                <a:ext cx="5320800" cy="4525800"/>
              </a:xfrm>
              <a:prstGeom prst="triangle">
                <a:avLst>
                  <a:gd fmla="val 50427" name="adj"/>
                </a:avLst>
              </a:prstGeom>
              <a:noFill/>
              <a:ln cap="flat" cmpd="sng" w="38100">
                <a:solidFill>
                  <a:srgbClr val="2E75B5"/>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47" name="Google Shape;147;p27"/>
              <p:cNvSpPr/>
              <p:nvPr/>
            </p:nvSpPr>
            <p:spPr>
              <a:xfrm>
                <a:off x="6655660" y="8861095"/>
                <a:ext cx="930900" cy="3415800"/>
              </a:xfrm>
              <a:prstGeom prst="roundRect">
                <a:avLst>
                  <a:gd fmla="val 50000" name="adj"/>
                </a:avLst>
              </a:prstGeom>
              <a:solidFill>
                <a:srgbClr val="1E4E79"/>
              </a:solidFill>
              <a:ln cap="flat" cmpd="sng" w="9525">
                <a:solidFill>
                  <a:schemeClr val="lt1"/>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48" name="Google Shape;148;p27"/>
              <p:cNvSpPr/>
              <p:nvPr/>
            </p:nvSpPr>
            <p:spPr>
              <a:xfrm>
                <a:off x="6673698" y="7062190"/>
                <a:ext cx="954600" cy="915600"/>
              </a:xfrm>
              <a:prstGeom prst="ellipse">
                <a:avLst/>
              </a:prstGeom>
              <a:solidFill>
                <a:srgbClr val="1E4E79"/>
              </a:solidFill>
              <a:ln cap="flat" cmpd="sng" w="9525">
                <a:solidFill>
                  <a:schemeClr val="lt1"/>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49" name="Google Shape;149;p27"/>
              <p:cNvSpPr/>
              <p:nvPr/>
            </p:nvSpPr>
            <p:spPr>
              <a:xfrm>
                <a:off x="5292346" y="9280652"/>
                <a:ext cx="954600" cy="915600"/>
              </a:xfrm>
              <a:prstGeom prst="ellipse">
                <a:avLst/>
              </a:prstGeom>
              <a:solidFill>
                <a:srgbClr val="1E4E79"/>
              </a:solidFill>
              <a:ln cap="flat" cmpd="sng" w="9525">
                <a:solidFill>
                  <a:schemeClr val="lt1"/>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50" name="Google Shape;150;p27"/>
              <p:cNvSpPr/>
              <p:nvPr/>
            </p:nvSpPr>
            <p:spPr>
              <a:xfrm>
                <a:off x="9180953" y="11361726"/>
                <a:ext cx="954600" cy="915600"/>
              </a:xfrm>
              <a:prstGeom prst="ellipse">
                <a:avLst/>
              </a:prstGeom>
              <a:solidFill>
                <a:srgbClr val="1E4E79"/>
              </a:solidFill>
              <a:ln cap="flat" cmpd="sng" w="9525">
                <a:solidFill>
                  <a:schemeClr val="lt1"/>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51" name="Google Shape;151;p27"/>
              <p:cNvSpPr/>
              <p:nvPr/>
            </p:nvSpPr>
            <p:spPr>
              <a:xfrm>
                <a:off x="4060330" y="11361230"/>
                <a:ext cx="954600" cy="915600"/>
              </a:xfrm>
              <a:prstGeom prst="ellipse">
                <a:avLst/>
              </a:prstGeom>
              <a:solidFill>
                <a:srgbClr val="1E4E79"/>
              </a:solidFill>
              <a:ln cap="flat" cmpd="sng" w="9525">
                <a:solidFill>
                  <a:schemeClr val="lt1"/>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52" name="Google Shape;152;p27"/>
              <p:cNvSpPr/>
              <p:nvPr/>
            </p:nvSpPr>
            <p:spPr>
              <a:xfrm>
                <a:off x="8003987" y="9280652"/>
                <a:ext cx="954600" cy="915600"/>
              </a:xfrm>
              <a:prstGeom prst="ellipse">
                <a:avLst/>
              </a:prstGeom>
              <a:solidFill>
                <a:srgbClr val="1E4E79"/>
              </a:solidFill>
              <a:ln cap="flat" cmpd="sng" w="9525">
                <a:solidFill>
                  <a:schemeClr val="lt1"/>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53" name="Google Shape;153;p27"/>
              <p:cNvSpPr/>
              <p:nvPr/>
            </p:nvSpPr>
            <p:spPr>
              <a:xfrm>
                <a:off x="5892997" y="8130340"/>
                <a:ext cx="954600" cy="915600"/>
              </a:xfrm>
              <a:prstGeom prst="ellipse">
                <a:avLst/>
              </a:prstGeom>
              <a:solidFill>
                <a:srgbClr val="1E4E79"/>
              </a:solidFill>
              <a:ln cap="flat" cmpd="sng" w="9525">
                <a:solidFill>
                  <a:schemeClr val="lt1"/>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54" name="Google Shape;154;p27"/>
              <p:cNvSpPr/>
              <p:nvPr/>
            </p:nvSpPr>
            <p:spPr>
              <a:xfrm>
                <a:off x="7356750" y="8130340"/>
                <a:ext cx="954600" cy="915600"/>
              </a:xfrm>
              <a:prstGeom prst="ellipse">
                <a:avLst/>
              </a:prstGeom>
              <a:solidFill>
                <a:srgbClr val="1E4E79"/>
              </a:solidFill>
              <a:ln cap="flat" cmpd="sng" w="9525">
                <a:solidFill>
                  <a:schemeClr val="lt1"/>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55" name="Google Shape;155;p27"/>
              <p:cNvSpPr/>
              <p:nvPr/>
            </p:nvSpPr>
            <p:spPr>
              <a:xfrm>
                <a:off x="8590653" y="10354142"/>
                <a:ext cx="954600" cy="915600"/>
              </a:xfrm>
              <a:prstGeom prst="ellipse">
                <a:avLst/>
              </a:prstGeom>
              <a:solidFill>
                <a:srgbClr val="1E4E79"/>
              </a:solidFill>
              <a:ln cap="flat" cmpd="sng" w="9525">
                <a:solidFill>
                  <a:schemeClr val="lt1"/>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56" name="Google Shape;156;p27"/>
              <p:cNvSpPr/>
              <p:nvPr/>
            </p:nvSpPr>
            <p:spPr>
              <a:xfrm>
                <a:off x="4642367" y="10354142"/>
                <a:ext cx="954600" cy="915600"/>
              </a:xfrm>
              <a:prstGeom prst="ellipse">
                <a:avLst/>
              </a:prstGeom>
              <a:solidFill>
                <a:srgbClr val="1E4E79"/>
              </a:solidFill>
              <a:ln cap="flat" cmpd="sng" w="9525">
                <a:solidFill>
                  <a:schemeClr val="lt1"/>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57" name="Google Shape;157;p27"/>
              <p:cNvSpPr/>
              <p:nvPr/>
            </p:nvSpPr>
            <p:spPr>
              <a:xfrm>
                <a:off x="7946985" y="11411673"/>
                <a:ext cx="954600" cy="915600"/>
              </a:xfrm>
              <a:prstGeom prst="ellipse">
                <a:avLst/>
              </a:prstGeom>
              <a:solidFill>
                <a:srgbClr val="1E4E79"/>
              </a:solidFill>
              <a:ln cap="flat" cmpd="sng" w="9525">
                <a:solidFill>
                  <a:schemeClr val="lt1"/>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58" name="Google Shape;158;p27"/>
              <p:cNvSpPr/>
              <p:nvPr/>
            </p:nvSpPr>
            <p:spPr>
              <a:xfrm>
                <a:off x="5304627" y="11361230"/>
                <a:ext cx="954600" cy="915600"/>
              </a:xfrm>
              <a:prstGeom prst="ellipse">
                <a:avLst/>
              </a:prstGeom>
              <a:solidFill>
                <a:srgbClr val="1E4E79"/>
              </a:solidFill>
              <a:ln cap="flat" cmpd="sng" w="9525">
                <a:solidFill>
                  <a:schemeClr val="lt1"/>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grpSp>
        <p:pic>
          <p:nvPicPr>
            <p:cNvPr descr="https://lh3.googleusercontent.com/Ru49S6Fz9yTd4rSMHQ9NPSyNmDXXmLpxncWt6DtI3FBqawjWZ5qh-XuYw35G96E69zvrj0TIREyq4ii7uXbt8SoAyXnDgxSjxcWZ5812DIwV15sTCATJbUovGJoZIZU6zmoXKhOUqkY" id="159" name="Google Shape;159;p27"/>
            <p:cNvPicPr preferRelativeResize="0"/>
            <p:nvPr/>
          </p:nvPicPr>
          <p:blipFill rotWithShape="1">
            <a:blip r:embed="rId3">
              <a:alphaModFix/>
            </a:blip>
            <a:srcRect b="0" l="0" r="0" t="0"/>
            <a:stretch/>
          </p:blipFill>
          <p:spPr>
            <a:xfrm>
              <a:off x="3786020" y="5627991"/>
              <a:ext cx="1618719" cy="481646"/>
            </a:xfrm>
            <a:prstGeom prst="rect">
              <a:avLst/>
            </a:prstGeom>
            <a:noFill/>
            <a:ln>
              <a:noFill/>
            </a:ln>
          </p:spPr>
        </p:pic>
      </p:grpSp>
      <p:sp>
        <p:nvSpPr>
          <p:cNvPr id="160" name="Google Shape;160;p27"/>
          <p:cNvSpPr/>
          <p:nvPr/>
        </p:nvSpPr>
        <p:spPr>
          <a:xfrm>
            <a:off x="2286000" y="2308764"/>
            <a:ext cx="4572000" cy="73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 sz="1800">
                <a:solidFill>
                  <a:schemeClr val="lt1"/>
                </a:solidFill>
              </a:rPr>
              <a:t>Diego Salas Guillén</a:t>
            </a:r>
            <a:endParaRPr sz="1800">
              <a:solidFill>
                <a:schemeClr val="lt1"/>
              </a:solidFill>
            </a:endParaRPr>
          </a:p>
          <a:p>
            <a:pPr indent="0" lvl="0" marL="0" marR="0" rtl="0" algn="ctr">
              <a:lnSpc>
                <a:spcPct val="100000"/>
              </a:lnSpc>
              <a:spcBef>
                <a:spcPts val="0"/>
              </a:spcBef>
              <a:spcAft>
                <a:spcPts val="0"/>
              </a:spcAft>
              <a:buNone/>
            </a:pPr>
            <a:r>
              <a:rPr lang="en" sz="1800">
                <a:solidFill>
                  <a:schemeClr val="lt1"/>
                </a:solidFill>
              </a:rPr>
              <a:t>salas.diego@pucp.pe</a:t>
            </a:r>
            <a:endParaRPr sz="1800">
              <a:solidFill>
                <a:schemeClr val="lt1"/>
              </a:solidFill>
            </a:endParaRPr>
          </a:p>
        </p:txBody>
      </p:sp>
      <p:pic>
        <p:nvPicPr>
          <p:cNvPr descr="Resultado de imagen para logo pucp" id="161" name="Google Shape;161;p27"/>
          <p:cNvPicPr preferRelativeResize="0"/>
          <p:nvPr/>
        </p:nvPicPr>
        <p:blipFill rotWithShape="1">
          <a:blip r:embed="rId4">
            <a:alphaModFix/>
          </a:blip>
          <a:srcRect b="0" l="0" r="0" t="0"/>
          <a:stretch/>
        </p:blipFill>
        <p:spPr>
          <a:xfrm>
            <a:off x="2362809" y="3498525"/>
            <a:ext cx="2762250" cy="1381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Ventajas y desventajas</a:t>
            </a:r>
            <a:endParaRPr/>
          </a:p>
        </p:txBody>
      </p:sp>
      <p:sp>
        <p:nvSpPr>
          <p:cNvPr id="310" name="Google Shape;310;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Ventajas</a:t>
            </a:r>
            <a:endParaRPr b="1"/>
          </a:p>
          <a:p>
            <a:pPr indent="0" lvl="0" marL="0" rtl="0" algn="l">
              <a:spcBef>
                <a:spcPts val="0"/>
              </a:spcBef>
              <a:spcAft>
                <a:spcPts val="0"/>
              </a:spcAft>
              <a:buNone/>
            </a:pPr>
            <a:r>
              <a:t/>
            </a:r>
            <a:endParaRPr b="1"/>
          </a:p>
          <a:p>
            <a:pPr indent="0" lvl="0" marL="0" rtl="0" algn="l">
              <a:spcBef>
                <a:spcPts val="0"/>
              </a:spcBef>
              <a:spcAft>
                <a:spcPts val="0"/>
              </a:spcAft>
              <a:buClr>
                <a:schemeClr val="dk1"/>
              </a:buClr>
              <a:buSzPts val="1100"/>
              <a:buFont typeface="Arial"/>
              <a:buNone/>
            </a:pPr>
            <a:r>
              <a:rPr lang="en"/>
              <a:t>Gozaron de gran popularidad y han sido muy estudiadas y optimizadas.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 prestan para un uso muy eficiente de diversos kernels. Son efectivas en espacios de dimensionalidad alta.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Las predicciones son muy rápidas porque dependen sólo de los vectores de soporte.</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Ventajas y desventajas</a:t>
            </a:r>
            <a:endParaRPr/>
          </a:p>
        </p:txBody>
      </p:sp>
      <p:sp>
        <p:nvSpPr>
          <p:cNvPr id="316" name="Google Shape;316;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Desventajas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Entrenamiento es muy pesado.</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No existe una regla de decisión absoluta para seleccionar el kernel.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k Nearest Neighbors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 Nearest Neighbors</a:t>
            </a:r>
            <a:endParaRPr/>
          </a:p>
        </p:txBody>
      </p:sp>
      <p:sp>
        <p:nvSpPr>
          <p:cNvPr id="327" name="Google Shape;327;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Algoritmo de clasificación básico y esencial basado en la proximidad de las instancias. No requiere asunciones sobre la distribución de los datos.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1951 - Fix and Hodges introducen un método de clasificación de patrones que pasó a ser conocido como la regla de los k vecinos más cercanos. Desde entonces ha sido ampliamente estudiado.</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Lazy Learner, no requiere de una etapa de entrenamiento. Realiza el aprendizaje durante la clasificación.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 intuitiva</a:t>
            </a:r>
            <a:endParaRPr/>
          </a:p>
        </p:txBody>
      </p:sp>
      <p:sp>
        <p:nvSpPr>
          <p:cNvPr id="333" name="Google Shape;333;p49"/>
          <p:cNvSpPr txBox="1"/>
          <p:nvPr/>
        </p:nvSpPr>
        <p:spPr>
          <a:xfrm>
            <a:off x="436500" y="1179700"/>
            <a:ext cx="2866800" cy="35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La clasificación se realiza contando las clases de las k instancias más cercanas (“vecinos”).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Se asume que la nueva instancia es de la clase de la mayoría de los k vecinos más cercanos.</a:t>
            </a:r>
            <a:endParaRPr/>
          </a:p>
        </p:txBody>
      </p:sp>
      <p:pic>
        <p:nvPicPr>
          <p:cNvPr id="334" name="Google Shape;334;p49"/>
          <p:cNvPicPr preferRelativeResize="0"/>
          <p:nvPr/>
        </p:nvPicPr>
        <p:blipFill/>
        <p:spPr>
          <a:xfrm>
            <a:off x="4284563" y="1210300"/>
            <a:ext cx="3888474" cy="2722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Distancia Euclidiana</a:t>
            </a:r>
            <a:endParaRPr/>
          </a:p>
        </p:txBody>
      </p:sp>
      <p:sp>
        <p:nvSpPr>
          <p:cNvPr id="340" name="Google Shape;340;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 X(i) y X(j) dos instancias con M dimensiones: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341" name="Google Shape;341;p50"/>
          <p:cNvPicPr preferRelativeResize="0"/>
          <p:nvPr/>
        </p:nvPicPr>
        <p:blipFill>
          <a:blip r:embed="rId3">
            <a:alphaModFix/>
          </a:blip>
          <a:stretch>
            <a:fillRect/>
          </a:stretch>
        </p:blipFill>
        <p:spPr>
          <a:xfrm>
            <a:off x="832687" y="1901125"/>
            <a:ext cx="7478625" cy="518098"/>
          </a:xfrm>
          <a:prstGeom prst="rect">
            <a:avLst/>
          </a:prstGeom>
          <a:noFill/>
          <a:ln>
            <a:noFill/>
          </a:ln>
        </p:spPr>
      </p:pic>
      <p:pic>
        <p:nvPicPr>
          <p:cNvPr id="342" name="Google Shape;342;p50"/>
          <p:cNvPicPr preferRelativeResize="0"/>
          <p:nvPr/>
        </p:nvPicPr>
        <p:blipFill>
          <a:blip r:embed="rId4">
            <a:alphaModFix/>
          </a:blip>
          <a:stretch>
            <a:fillRect/>
          </a:stretch>
        </p:blipFill>
        <p:spPr>
          <a:xfrm>
            <a:off x="3371850" y="2571738"/>
            <a:ext cx="2400300" cy="2409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Distancia Manhattan</a:t>
            </a:r>
            <a:endParaRPr/>
          </a:p>
        </p:txBody>
      </p:sp>
      <p:sp>
        <p:nvSpPr>
          <p:cNvPr id="348" name="Google Shape;348;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 X(i) y X(j) dos instancias con M dimensiones:</a:t>
            </a:r>
            <a:endParaRPr/>
          </a:p>
          <a:p>
            <a:pPr indent="0" lvl="0" marL="0" rtl="0" algn="l">
              <a:spcBef>
                <a:spcPts val="0"/>
              </a:spcBef>
              <a:spcAft>
                <a:spcPts val="0"/>
              </a:spcAft>
              <a:buNone/>
            </a:pPr>
            <a:r>
              <a:t/>
            </a:r>
            <a:endParaRPr/>
          </a:p>
        </p:txBody>
      </p:sp>
      <p:pic>
        <p:nvPicPr>
          <p:cNvPr id="349" name="Google Shape;349;p51"/>
          <p:cNvPicPr preferRelativeResize="0"/>
          <p:nvPr/>
        </p:nvPicPr>
        <p:blipFill>
          <a:blip r:embed="rId3">
            <a:alphaModFix/>
          </a:blip>
          <a:stretch>
            <a:fillRect/>
          </a:stretch>
        </p:blipFill>
        <p:spPr>
          <a:xfrm>
            <a:off x="838550" y="1972550"/>
            <a:ext cx="7466899" cy="339650"/>
          </a:xfrm>
          <a:prstGeom prst="rect">
            <a:avLst/>
          </a:prstGeom>
          <a:noFill/>
          <a:ln>
            <a:noFill/>
          </a:ln>
        </p:spPr>
      </p:pic>
      <p:pic>
        <p:nvPicPr>
          <p:cNvPr id="350" name="Google Shape;350;p51"/>
          <p:cNvPicPr preferRelativeResize="0"/>
          <p:nvPr/>
        </p:nvPicPr>
        <p:blipFill>
          <a:blip r:embed="rId4">
            <a:alphaModFix/>
          </a:blip>
          <a:stretch>
            <a:fillRect/>
          </a:stretch>
        </p:blipFill>
        <p:spPr>
          <a:xfrm>
            <a:off x="3164437" y="2500975"/>
            <a:ext cx="2815125" cy="2430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Distancia Minkowski</a:t>
            </a:r>
            <a:endParaRPr/>
          </a:p>
        </p:txBody>
      </p:sp>
      <p:sp>
        <p:nvSpPr>
          <p:cNvPr id="356" name="Google Shape;356;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 X(i) y X(j) </a:t>
            </a:r>
            <a:r>
              <a:rPr lang="en"/>
              <a:t>dos instancias con </a:t>
            </a:r>
            <a:r>
              <a:rPr lang="en"/>
              <a:t>M dimensiones, para un parámetro 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357" name="Google Shape;357;p52"/>
          <p:cNvPicPr preferRelativeResize="0"/>
          <p:nvPr/>
        </p:nvPicPr>
        <p:blipFill>
          <a:blip r:embed="rId3">
            <a:alphaModFix/>
          </a:blip>
          <a:stretch>
            <a:fillRect/>
          </a:stretch>
        </p:blipFill>
        <p:spPr>
          <a:xfrm>
            <a:off x="-12" y="2968725"/>
            <a:ext cx="9144000" cy="1219200"/>
          </a:xfrm>
          <a:prstGeom prst="rect">
            <a:avLst/>
          </a:prstGeom>
          <a:noFill/>
          <a:ln>
            <a:noFill/>
          </a:ln>
        </p:spPr>
      </p:pic>
      <p:pic>
        <p:nvPicPr>
          <p:cNvPr id="358" name="Google Shape;358;p52"/>
          <p:cNvPicPr preferRelativeResize="0"/>
          <p:nvPr/>
        </p:nvPicPr>
        <p:blipFill>
          <a:blip r:embed="rId4">
            <a:alphaModFix/>
          </a:blip>
          <a:stretch>
            <a:fillRect/>
          </a:stretch>
        </p:blipFill>
        <p:spPr>
          <a:xfrm>
            <a:off x="479006" y="1901537"/>
            <a:ext cx="8185970" cy="572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Implementación en Python: Fuerza bruta</a:t>
            </a:r>
            <a:endParaRPr/>
          </a:p>
        </p:txBody>
      </p:sp>
      <p:sp>
        <p:nvSpPr>
          <p:cNvPr id="364" name="Google Shape;364;p53"/>
          <p:cNvSpPr txBox="1"/>
          <p:nvPr>
            <p:ph idx="1" type="body"/>
          </p:nvPr>
        </p:nvSpPr>
        <p:spPr>
          <a:xfrm>
            <a:off x="311700" y="1152475"/>
            <a:ext cx="8520600" cy="386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#points = {0:[(1,12),(2,5),(3,6),(3,10),(3.5,8),(2,11),(2,9),(1,7)], </a:t>
            </a:r>
            <a:endParaRPr sz="1300"/>
          </a:p>
          <a:p>
            <a:pPr indent="0" lvl="0" marL="0" rtl="0" algn="l">
              <a:spcBef>
                <a:spcPts val="0"/>
              </a:spcBef>
              <a:spcAft>
                <a:spcPts val="0"/>
              </a:spcAft>
              <a:buClr>
                <a:schemeClr val="dk1"/>
              </a:buClr>
              <a:buSzPts val="1100"/>
              <a:buFont typeface="Arial"/>
              <a:buNone/>
            </a:pPr>
            <a:r>
              <a:rPr lang="en" sz="1300"/>
              <a:t>#              1:[(5,3),(3,2),(1.5,9),(7,2),(6,1),(3.8,1),(5.6,4),(4,2),(2,5)]}</a:t>
            </a:r>
            <a:endParaRPr sz="1300"/>
          </a:p>
          <a:p>
            <a:pPr indent="0" lvl="0" marL="0" rtl="0" algn="l">
              <a:spcBef>
                <a:spcPts val="0"/>
              </a:spcBef>
              <a:spcAft>
                <a:spcPts val="0"/>
              </a:spcAft>
              <a:buNone/>
            </a:pPr>
            <a:r>
              <a:rPr lang="en" sz="1300"/>
              <a:t>import math</a:t>
            </a:r>
            <a:endParaRPr sz="1300"/>
          </a:p>
          <a:p>
            <a:pPr indent="0" lvl="0" marL="0" rtl="0" algn="l">
              <a:spcBef>
                <a:spcPts val="0"/>
              </a:spcBef>
              <a:spcAft>
                <a:spcPts val="0"/>
              </a:spcAft>
              <a:buNone/>
            </a:pPr>
            <a:r>
              <a:rPr lang="en" sz="1300"/>
              <a:t>def classifyAPoint(points,p,k=6):       </a:t>
            </a:r>
            <a:endParaRPr sz="1300"/>
          </a:p>
          <a:p>
            <a:pPr indent="0" lvl="0" marL="0" rtl="0" algn="l">
              <a:spcBef>
                <a:spcPts val="0"/>
              </a:spcBef>
              <a:spcAft>
                <a:spcPts val="0"/>
              </a:spcAft>
              <a:buNone/>
            </a:pPr>
            <a:r>
              <a:rPr lang="en" sz="1300"/>
              <a:t>    distance=[] </a:t>
            </a:r>
            <a:endParaRPr sz="1300"/>
          </a:p>
          <a:p>
            <a:pPr indent="0" lvl="0" marL="0" rtl="0" algn="l">
              <a:spcBef>
                <a:spcPts val="0"/>
              </a:spcBef>
              <a:spcAft>
                <a:spcPts val="0"/>
              </a:spcAft>
              <a:buNone/>
            </a:pPr>
            <a:r>
              <a:rPr lang="en" sz="1300"/>
              <a:t>    for group in points: </a:t>
            </a:r>
            <a:endParaRPr sz="1300"/>
          </a:p>
          <a:p>
            <a:pPr indent="0" lvl="0" marL="0" rtl="0" algn="l">
              <a:spcBef>
                <a:spcPts val="0"/>
              </a:spcBef>
              <a:spcAft>
                <a:spcPts val="0"/>
              </a:spcAft>
              <a:buNone/>
            </a:pPr>
            <a:r>
              <a:rPr lang="en" sz="1300"/>
              <a:t>        for feature in points[group]: </a:t>
            </a:r>
            <a:endParaRPr sz="1300"/>
          </a:p>
          <a:p>
            <a:pPr indent="0" lvl="0" marL="0" rtl="0" algn="l">
              <a:spcBef>
                <a:spcPts val="0"/>
              </a:spcBef>
              <a:spcAft>
                <a:spcPts val="0"/>
              </a:spcAft>
              <a:buNone/>
            </a:pPr>
            <a:r>
              <a:rPr lang="en" sz="1300"/>
              <a:t>            euclidean_distance = math.sqrt((feature[0]-p[0])**2 +(feature[1]-p[1])**2) </a:t>
            </a:r>
            <a:endParaRPr sz="1300"/>
          </a:p>
          <a:p>
            <a:pPr indent="0" lvl="0" marL="0" rtl="0" algn="l">
              <a:spcBef>
                <a:spcPts val="0"/>
              </a:spcBef>
              <a:spcAft>
                <a:spcPts val="0"/>
              </a:spcAft>
              <a:buNone/>
            </a:pPr>
            <a:r>
              <a:rPr lang="en" sz="1300"/>
              <a:t>            distance.append((euclidean_distance,group)) </a:t>
            </a:r>
            <a:endParaRPr sz="1300"/>
          </a:p>
          <a:p>
            <a:pPr indent="0" lvl="0" marL="0" rtl="0" algn="l">
              <a:spcBef>
                <a:spcPts val="0"/>
              </a:spcBef>
              <a:spcAft>
                <a:spcPts val="0"/>
              </a:spcAft>
              <a:buNone/>
            </a:pPr>
            <a:r>
              <a:rPr lang="en" sz="1300"/>
              <a:t>    distance = sorted(distance)[:k] </a:t>
            </a:r>
            <a:endParaRPr sz="1300"/>
          </a:p>
          <a:p>
            <a:pPr indent="0" lvl="0" marL="0" rtl="0" algn="l">
              <a:spcBef>
                <a:spcPts val="0"/>
              </a:spcBef>
              <a:spcAft>
                <a:spcPts val="0"/>
              </a:spcAft>
              <a:buNone/>
            </a:pPr>
            <a:r>
              <a:rPr lang="en" sz="1300"/>
              <a:t>    freq1 = 0 #frequency of group 0 </a:t>
            </a:r>
            <a:endParaRPr sz="1300"/>
          </a:p>
          <a:p>
            <a:pPr indent="0" lvl="0" marL="0" rtl="0" algn="l">
              <a:spcBef>
                <a:spcPts val="0"/>
              </a:spcBef>
              <a:spcAft>
                <a:spcPts val="0"/>
              </a:spcAft>
              <a:buNone/>
            </a:pPr>
            <a:r>
              <a:rPr lang="en" sz="1300"/>
              <a:t>    freq2 = 0 #frequency of group 1 </a:t>
            </a:r>
            <a:endParaRPr sz="1300"/>
          </a:p>
          <a:p>
            <a:pPr indent="0" lvl="0" marL="0" rtl="0" algn="l">
              <a:spcBef>
                <a:spcPts val="0"/>
              </a:spcBef>
              <a:spcAft>
                <a:spcPts val="0"/>
              </a:spcAft>
              <a:buNone/>
            </a:pPr>
            <a:r>
              <a:rPr lang="en" sz="1300"/>
              <a:t>    for d in distance: </a:t>
            </a:r>
            <a:endParaRPr sz="1300"/>
          </a:p>
          <a:p>
            <a:pPr indent="0" lvl="0" marL="0" rtl="0" algn="l">
              <a:spcBef>
                <a:spcPts val="0"/>
              </a:spcBef>
              <a:spcAft>
                <a:spcPts val="0"/>
              </a:spcAft>
              <a:buNone/>
            </a:pPr>
            <a:r>
              <a:rPr lang="en" sz="1300"/>
              <a:t>        freq1 += 1-d[1] #+1 if 0</a:t>
            </a:r>
            <a:endParaRPr sz="1300"/>
          </a:p>
          <a:p>
            <a:pPr indent="0" lvl="0" marL="0" rtl="0" algn="l">
              <a:spcBef>
                <a:spcPts val="0"/>
              </a:spcBef>
              <a:spcAft>
                <a:spcPts val="0"/>
              </a:spcAft>
              <a:buNone/>
            </a:pPr>
            <a:r>
              <a:rPr lang="en" sz="1300"/>
              <a:t>        freq2 += 1*d[1] #+1 if 1</a:t>
            </a:r>
            <a:endParaRPr sz="1300"/>
          </a:p>
          <a:p>
            <a:pPr indent="0" lvl="0" marL="0" rtl="0" algn="l">
              <a:spcBef>
                <a:spcPts val="0"/>
              </a:spcBef>
              <a:spcAft>
                <a:spcPts val="0"/>
              </a:spcAft>
              <a:buNone/>
            </a:pPr>
            <a:r>
              <a:rPr lang="en" sz="1300"/>
              <a:t>    return 0 if freq1&gt;freq2 else 1</a:t>
            </a:r>
            <a:endParaRPr sz="1300"/>
          </a:p>
          <a:p>
            <a:pPr indent="0" lvl="0" marL="0" rtl="0" algn="l">
              <a:spcBef>
                <a:spcPts val="0"/>
              </a:spcBef>
              <a:spcAft>
                <a:spcPts val="0"/>
              </a:spcAft>
              <a:buClr>
                <a:schemeClr val="dk1"/>
              </a:buClr>
              <a:buSzPts val="1100"/>
              <a:buFont typeface="Arial"/>
              <a:buNone/>
            </a:pPr>
            <a:r>
              <a:t/>
            </a:r>
            <a:endParaRPr sz="1300"/>
          </a:p>
          <a:p>
            <a:pPr indent="0" lvl="0" marL="0" rtl="0" algn="l">
              <a:spcBef>
                <a:spcPts val="0"/>
              </a:spcBef>
              <a:spcAft>
                <a:spcPts val="0"/>
              </a:spcAft>
              <a:buNone/>
            </a:pPr>
            <a:r>
              <a:t/>
            </a:r>
            <a:endParaRPr sz="13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Algoritmo KD Tree</a:t>
            </a:r>
            <a:endParaRPr/>
          </a:p>
        </p:txBody>
      </p:sp>
      <p:sp>
        <p:nvSpPr>
          <p:cNvPr id="370" name="Google Shape;370;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Reducir el número de cálculos de distancia codificando de manera eficiente información sobre las distancias en la muestra.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 idea básica es que si un punto A es muy distante de un punto B y un punto C es muy cercano a un punto B, entonces C es muy distante de 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Un </a:t>
            </a:r>
            <a:r>
              <a:rPr lang="en"/>
              <a:t>árbol</a:t>
            </a:r>
            <a:r>
              <a:rPr lang="en"/>
              <a:t> k dimensional es un árbol binario </a:t>
            </a:r>
            <a:r>
              <a:rPr lang="en"/>
              <a:t>que particiona el espacio de parámetros respecto a los ejes de datos. Cada nodo es un punto de k dimensiones.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Se comporta bien para dimensiones menores a 20.</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Agenda</a:t>
            </a:r>
            <a:endParaRPr/>
          </a:p>
        </p:txBody>
      </p:sp>
      <p:sp>
        <p:nvSpPr>
          <p:cNvPr id="167" name="Google Shape;167;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
              <a:t>SVM: Conceptos generales</a:t>
            </a:r>
            <a:endParaRPr/>
          </a:p>
          <a:p>
            <a:pPr indent="-342900" lvl="0" marL="457200" rtl="0" algn="l">
              <a:lnSpc>
                <a:spcPct val="115000"/>
              </a:lnSpc>
              <a:spcBef>
                <a:spcPts val="0"/>
              </a:spcBef>
              <a:spcAft>
                <a:spcPts val="0"/>
              </a:spcAft>
              <a:buSzPts val="1800"/>
              <a:buAutoNum type="arabicPeriod"/>
            </a:pPr>
            <a:r>
              <a:rPr lang="en"/>
              <a:t>Árboles de decisión</a:t>
            </a:r>
            <a:endParaRPr>
              <a:solidFill>
                <a:srgbClr val="B7B7B7"/>
              </a:solidFill>
            </a:endParaRPr>
          </a:p>
          <a:p>
            <a:pPr indent="-342900" lvl="0" marL="457200" rtl="0" algn="l">
              <a:lnSpc>
                <a:spcPct val="115000"/>
              </a:lnSpc>
              <a:spcBef>
                <a:spcPts val="0"/>
              </a:spcBef>
              <a:spcAft>
                <a:spcPts val="0"/>
              </a:spcAft>
              <a:buSzPts val="1800"/>
              <a:buAutoNum type="arabicPeriod"/>
            </a:pPr>
            <a:r>
              <a:rPr lang="en"/>
              <a:t>Regresión Lineal y logística</a:t>
            </a:r>
            <a:endParaRPr/>
          </a:p>
          <a:p>
            <a:pPr indent="-342900" lvl="0" marL="457200" rtl="0" algn="l">
              <a:lnSpc>
                <a:spcPct val="115000"/>
              </a:lnSpc>
              <a:spcBef>
                <a:spcPts val="0"/>
              </a:spcBef>
              <a:spcAft>
                <a:spcPts val="0"/>
              </a:spcAft>
              <a:buClr>
                <a:srgbClr val="FF0000"/>
              </a:buClr>
              <a:buSzPts val="1800"/>
              <a:buAutoNum type="arabicPeriod"/>
            </a:pPr>
            <a:r>
              <a:rPr b="1" lang="en">
                <a:solidFill>
                  <a:srgbClr val="FF0000"/>
                </a:solidFill>
              </a:rPr>
              <a:t>SVM y kNN</a:t>
            </a:r>
            <a:endParaRPr b="1">
              <a:solidFill>
                <a:srgbClr val="FF0000"/>
              </a:solidFill>
            </a:endParaRPr>
          </a:p>
          <a:p>
            <a:pPr indent="-342900" lvl="0" marL="457200" rtl="0" algn="l">
              <a:lnSpc>
                <a:spcPct val="115000"/>
              </a:lnSpc>
              <a:spcBef>
                <a:spcPts val="0"/>
              </a:spcBef>
              <a:spcAft>
                <a:spcPts val="0"/>
              </a:spcAft>
              <a:buSzPts val="1800"/>
              <a:buAutoNum type="arabicPeriod"/>
            </a:pPr>
            <a:r>
              <a:rPr lang="en"/>
              <a:t>Naive Bayes y </a:t>
            </a:r>
            <a:r>
              <a:rPr lang="en"/>
              <a:t>Reducción de dimensionalidad</a:t>
            </a:r>
            <a:endParaRPr/>
          </a:p>
          <a:p>
            <a:pPr indent="-342900" lvl="0" marL="457200" rtl="0" algn="l">
              <a:lnSpc>
                <a:spcPct val="115000"/>
              </a:lnSpc>
              <a:spcBef>
                <a:spcPts val="0"/>
              </a:spcBef>
              <a:spcAft>
                <a:spcPts val="0"/>
              </a:spcAft>
              <a:buSzPts val="1800"/>
              <a:buAutoNum type="arabicPeriod"/>
            </a:pPr>
            <a:r>
              <a:rPr lang="en"/>
              <a:t>Métodos ensamblados</a:t>
            </a:r>
            <a:endParaRPr/>
          </a:p>
          <a:p>
            <a:pPr indent="-342900" lvl="0" marL="457200" rtl="0" algn="l">
              <a:lnSpc>
                <a:spcPct val="115000"/>
              </a:lnSpc>
              <a:spcBef>
                <a:spcPts val="0"/>
              </a:spcBef>
              <a:spcAft>
                <a:spcPts val="0"/>
              </a:spcAft>
              <a:buSzPts val="1800"/>
              <a:buAutoNum type="arabicPeriod"/>
            </a:pPr>
            <a:r>
              <a:rPr lang="en"/>
              <a:t>Aprendizaje no supervisado</a:t>
            </a:r>
            <a:endParaRPr/>
          </a:p>
          <a:p>
            <a:pPr indent="-342900" lvl="0" marL="457200" rtl="0" algn="l">
              <a:lnSpc>
                <a:spcPct val="115000"/>
              </a:lnSpc>
              <a:spcBef>
                <a:spcPts val="0"/>
              </a:spcBef>
              <a:spcAft>
                <a:spcPts val="0"/>
              </a:spcAft>
              <a:buSzPts val="1800"/>
              <a:buAutoNum type="arabicPeriod"/>
            </a:pPr>
            <a:r>
              <a:rPr lang="en"/>
              <a:t>Redes neuronales e introducción a Deep Learning</a:t>
            </a:r>
            <a:endParaRPr/>
          </a:p>
          <a:p>
            <a:pPr indent="-228600" lvl="0" marL="457200" rtl="0" algn="l">
              <a:lnSpc>
                <a:spcPct val="115000"/>
              </a:lnSpc>
              <a:spcBef>
                <a:spcPts val="0"/>
              </a:spcBef>
              <a:spcAft>
                <a:spcPts val="0"/>
              </a:spcAft>
              <a:buSzPts val="1800"/>
              <a:buFont typeface="Arial"/>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Algoritmo KD Tree</a:t>
            </a:r>
            <a:endParaRPr/>
          </a:p>
        </p:txBody>
      </p:sp>
      <p:pic>
        <p:nvPicPr>
          <p:cNvPr id="376" name="Google Shape;376;p55"/>
          <p:cNvPicPr preferRelativeResize="0"/>
          <p:nvPr/>
        </p:nvPicPr>
        <p:blipFill>
          <a:blip r:embed="rId3">
            <a:alphaModFix/>
          </a:blip>
          <a:stretch>
            <a:fillRect/>
          </a:stretch>
        </p:blipFill>
        <p:spPr>
          <a:xfrm>
            <a:off x="572859" y="1429724"/>
            <a:ext cx="7998279" cy="29938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Algoritmo Ball Tree</a:t>
            </a:r>
            <a:endParaRPr/>
          </a:p>
        </p:txBody>
      </p:sp>
      <p:sp>
        <p:nvSpPr>
          <p:cNvPr id="382" name="Google Shape;382;p56"/>
          <p:cNvSpPr txBox="1"/>
          <p:nvPr>
            <p:ph idx="1" type="body"/>
          </p:nvPr>
        </p:nvSpPr>
        <p:spPr>
          <a:xfrm>
            <a:off x="311700" y="1152475"/>
            <a:ext cx="8520600" cy="147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Ataca el problema de la alta dimensionalidad en los árboles k dimensionales.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Separa en espacio en híper-esferas anidadas definidas por un centroide C y un radio r. </a:t>
            </a:r>
            <a:endParaRPr/>
          </a:p>
          <a:p>
            <a:pPr indent="0" lvl="0" marL="0" rtl="0" algn="l">
              <a:spcBef>
                <a:spcPts val="0"/>
              </a:spcBef>
              <a:spcAft>
                <a:spcPts val="0"/>
              </a:spcAft>
              <a:buNone/>
            </a:pPr>
            <a:r>
              <a:t/>
            </a:r>
            <a:endParaRPr/>
          </a:p>
        </p:txBody>
      </p:sp>
      <p:pic>
        <p:nvPicPr>
          <p:cNvPr id="383" name="Google Shape;383;p56"/>
          <p:cNvPicPr preferRelativeResize="0"/>
          <p:nvPr/>
        </p:nvPicPr>
        <p:blipFill>
          <a:blip r:embed="rId3">
            <a:alphaModFix/>
          </a:blip>
          <a:stretch>
            <a:fillRect/>
          </a:stretch>
        </p:blipFill>
        <p:spPr>
          <a:xfrm>
            <a:off x="3985411" y="2571750"/>
            <a:ext cx="4846890" cy="2092975"/>
          </a:xfrm>
          <a:prstGeom prst="rect">
            <a:avLst/>
          </a:prstGeom>
          <a:noFill/>
          <a:ln>
            <a:noFill/>
          </a:ln>
        </p:spPr>
      </p:pic>
      <p:sp>
        <p:nvSpPr>
          <p:cNvPr id="384" name="Google Shape;384;p56"/>
          <p:cNvSpPr txBox="1"/>
          <p:nvPr/>
        </p:nvSpPr>
        <p:spPr>
          <a:xfrm>
            <a:off x="311700" y="2628775"/>
            <a:ext cx="3786900" cy="213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Para una nueva instancia, basta calcular la distancia hacia un centroide para tener una cota superior e inferior de la distancia a todos los nodos de la híper-esfera correspondiente.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Ventajas</a:t>
            </a:r>
            <a:endParaRPr/>
          </a:p>
        </p:txBody>
      </p:sp>
      <p:sp>
        <p:nvSpPr>
          <p:cNvPr id="390" name="Google Shape;390;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y directo. Los parámetros del modelo son fáciles de entender y utilizar.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 paramétrico. No requiere asunciones sobre la distribución de los datos.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 tiene una etapa de entrenamiento, s</a:t>
            </a:r>
            <a:r>
              <a:rPr lang="en"/>
              <a:t>e adapta rápidamente a nuevos conjuntos de entrenamiento.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Permite trabajar con distintos tipos de distancias.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Desventajas</a:t>
            </a:r>
            <a:endParaRPr/>
          </a:p>
        </p:txBody>
      </p:sp>
      <p:sp>
        <p:nvSpPr>
          <p:cNvPr id="396" name="Google Shape;396;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hay una regla para determinar el mejor valor de k, depende mucho de la muestra. Esto implica mucha experimentación.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 ve fuertemente afectado por dimensionalidad alta y el número de muestras.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Necesita características </a:t>
            </a:r>
            <a:r>
              <a:rPr lang="en"/>
              <a:t>homogéneas</a:t>
            </a:r>
            <a:r>
              <a:rPr lang="en"/>
              <a:t> y se ve afectado por clases desbalanceadas.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Sensible a outliers.</a:t>
            </a:r>
            <a:endParaRPr/>
          </a:p>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59"/>
          <p:cNvSpPr txBox="1"/>
          <p:nvPr>
            <p:ph type="title"/>
          </p:nvPr>
        </p:nvSpPr>
        <p:spPr>
          <a:xfrm>
            <a:off x="2851021" y="2153540"/>
            <a:ext cx="3441900" cy="83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400"/>
              <a:t>¿Preguntas?</a:t>
            </a:r>
            <a:endParaRPr sz="4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60"/>
          <p:cNvSpPr txBox="1"/>
          <p:nvPr>
            <p:ph type="ctrTitle"/>
          </p:nvPr>
        </p:nvSpPr>
        <p:spPr>
          <a:xfrm>
            <a:off x="-1051767" y="86652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Let’s code</a:t>
            </a:r>
            <a:endParaRPr/>
          </a:p>
        </p:txBody>
      </p:sp>
      <p:pic>
        <p:nvPicPr>
          <p:cNvPr id="407" name="Google Shape;407;p60"/>
          <p:cNvPicPr preferRelativeResize="0"/>
          <p:nvPr/>
        </p:nvPicPr>
        <p:blipFill>
          <a:blip r:embed="rId3">
            <a:alphaModFix/>
          </a:blip>
          <a:stretch>
            <a:fillRect/>
          </a:stretch>
        </p:blipFill>
        <p:spPr>
          <a:xfrm>
            <a:off x="4829650" y="809287"/>
            <a:ext cx="1919575" cy="1919575"/>
          </a:xfrm>
          <a:prstGeom prst="rect">
            <a:avLst/>
          </a:prstGeom>
          <a:noFill/>
          <a:ln>
            <a:noFill/>
          </a:ln>
        </p:spPr>
      </p:pic>
      <p:pic>
        <p:nvPicPr>
          <p:cNvPr id="408" name="Google Shape;408;p60"/>
          <p:cNvPicPr preferRelativeResize="0"/>
          <p:nvPr/>
        </p:nvPicPr>
        <p:blipFill>
          <a:blip r:embed="rId4">
            <a:alphaModFix/>
          </a:blip>
          <a:stretch>
            <a:fillRect/>
          </a:stretch>
        </p:blipFill>
        <p:spPr>
          <a:xfrm>
            <a:off x="5543625" y="2571750"/>
            <a:ext cx="2333625" cy="1257300"/>
          </a:xfrm>
          <a:prstGeom prst="rect">
            <a:avLst/>
          </a:prstGeom>
          <a:noFill/>
          <a:ln>
            <a:noFill/>
          </a:ln>
        </p:spPr>
      </p:pic>
      <p:pic>
        <p:nvPicPr>
          <p:cNvPr id="409" name="Google Shape;409;p60"/>
          <p:cNvPicPr preferRelativeResize="0"/>
          <p:nvPr/>
        </p:nvPicPr>
        <p:blipFill>
          <a:blip r:embed="rId5">
            <a:alphaModFix/>
          </a:blip>
          <a:stretch>
            <a:fillRect/>
          </a:stretch>
        </p:blipFill>
        <p:spPr>
          <a:xfrm>
            <a:off x="6843600" y="1196425"/>
            <a:ext cx="1145275" cy="11452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Referencias</a:t>
            </a:r>
            <a:endParaRPr/>
          </a:p>
        </p:txBody>
      </p:sp>
      <p:sp>
        <p:nvSpPr>
          <p:cNvPr id="415" name="Google Shape;415;p61"/>
          <p:cNvSpPr/>
          <p:nvPr/>
        </p:nvSpPr>
        <p:spPr>
          <a:xfrm>
            <a:off x="311700" y="1246200"/>
            <a:ext cx="8722500" cy="3213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Hands on Machine Learning with Sckit-Learn, Teras &amp; Tensorflow - Aurélien Géron (O’Really)</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SzPts val="1400"/>
              <a:buChar char="●"/>
            </a:pPr>
            <a:r>
              <a:rPr lang="en"/>
              <a:t>Burges, C. J. C. (1998). A Tutorial on Support Vector Machines for Pattern</a:t>
            </a:r>
            <a:endParaRPr/>
          </a:p>
          <a:p>
            <a:pPr indent="0" lvl="0" marL="457200" marR="0" rtl="0" algn="l">
              <a:lnSpc>
                <a:spcPct val="100000"/>
              </a:lnSpc>
              <a:spcBef>
                <a:spcPts val="0"/>
              </a:spcBef>
              <a:spcAft>
                <a:spcPts val="0"/>
              </a:spcAft>
              <a:buNone/>
            </a:pPr>
            <a:r>
              <a:rPr lang="en"/>
              <a:t>Recognition. Data Mining and Knowledge Discovery, 2(2), 121–167.</a:t>
            </a:r>
            <a:endParaRPr/>
          </a:p>
          <a:p>
            <a:pPr indent="-317500" lvl="0" marL="457200" marR="0" rtl="0" algn="l">
              <a:lnSpc>
                <a:spcPct val="100000"/>
              </a:lnSpc>
              <a:spcBef>
                <a:spcPts val="0"/>
              </a:spcBef>
              <a:spcAft>
                <a:spcPts val="0"/>
              </a:spcAft>
              <a:buSzPts val="1400"/>
              <a:buChar char="●"/>
            </a:pPr>
            <a:r>
              <a:rPr lang="en"/>
              <a:t>Flach, Peter. (2012). Machine Learning: The Art and Science of Algorithms That Make Sense of Data. 10.1017/CBO9780511973000. </a:t>
            </a:r>
            <a:endParaRPr/>
          </a:p>
          <a:p>
            <a:pPr indent="-317500" lvl="0" marL="457200" rtl="0" algn="l">
              <a:spcBef>
                <a:spcPts val="0"/>
              </a:spcBef>
              <a:spcAft>
                <a:spcPts val="0"/>
              </a:spcAft>
              <a:buSzPts val="1400"/>
              <a:buChar char="●"/>
            </a:pPr>
            <a:r>
              <a:rPr lang="en">
                <a:solidFill>
                  <a:schemeClr val="dk1"/>
                </a:solidFill>
              </a:rPr>
              <a:t>Karush Kuhn Tucker Optimality Conditions - </a:t>
            </a:r>
            <a:r>
              <a:rPr lang="en" u="sng">
                <a:solidFill>
                  <a:schemeClr val="accent5"/>
                </a:solidFill>
                <a:hlinkClick r:id="rId3"/>
              </a:rPr>
              <a:t>https://www.youtube.com/watch?v=ws38Jon_-_E</a:t>
            </a:r>
            <a:endParaRPr/>
          </a:p>
          <a:p>
            <a:pPr indent="-317500" lvl="0" marL="457200" rtl="0" algn="l">
              <a:spcBef>
                <a:spcPts val="0"/>
              </a:spcBef>
              <a:spcAft>
                <a:spcPts val="0"/>
              </a:spcAft>
              <a:buClr>
                <a:schemeClr val="dk1"/>
              </a:buClr>
              <a:buSzPts val="1400"/>
              <a:buChar char="●"/>
            </a:pPr>
            <a:r>
              <a:rPr lang="en">
                <a:solidFill>
                  <a:schemeClr val="dk1"/>
                </a:solidFill>
              </a:rPr>
              <a:t>StatQuest: K-nearest neighbors, Clearly Explained -</a:t>
            </a:r>
            <a:r>
              <a:rPr lang="en" u="sng">
                <a:solidFill>
                  <a:schemeClr val="accent5"/>
                </a:solidFill>
              </a:rPr>
              <a:t> </a:t>
            </a:r>
            <a:r>
              <a:rPr lang="en" u="sng">
                <a:solidFill>
                  <a:schemeClr val="accent5"/>
                </a:solidFill>
                <a:hlinkClick r:id="rId4"/>
              </a:rPr>
              <a:t>https://www.youtube.com/watch?v=HVXime0nQeI</a:t>
            </a:r>
            <a:endParaRPr/>
          </a:p>
          <a:p>
            <a:pPr indent="-317500" lvl="0" marL="457200" marR="0" rtl="0" algn="l">
              <a:lnSpc>
                <a:spcPct val="100000"/>
              </a:lnSpc>
              <a:spcBef>
                <a:spcPts val="0"/>
              </a:spcBef>
              <a:spcAft>
                <a:spcPts val="0"/>
              </a:spcAft>
              <a:buSzPts val="1400"/>
              <a:buChar char="●"/>
            </a:pPr>
            <a:r>
              <a:rPr lang="en" u="sng">
                <a:solidFill>
                  <a:schemeClr val="hlink"/>
                </a:solidFill>
                <a:hlinkClick r:id="rId5"/>
              </a:rPr>
              <a:t>http://scikit-learn.org/stable/modules/generated/sklearn.neighbors.KNeighborsClassifier.html</a:t>
            </a:r>
            <a:endParaRPr/>
          </a:p>
          <a:p>
            <a:pPr indent="-317500" lvl="0" marL="457200" marR="0" rtl="0" algn="l">
              <a:lnSpc>
                <a:spcPct val="100000"/>
              </a:lnSpc>
              <a:spcBef>
                <a:spcPts val="0"/>
              </a:spcBef>
              <a:spcAft>
                <a:spcPts val="0"/>
              </a:spcAft>
              <a:buSzPts val="1400"/>
              <a:buChar char="●"/>
            </a:pPr>
            <a:r>
              <a:rPr lang="en" u="sng">
                <a:solidFill>
                  <a:schemeClr val="hlink"/>
                </a:solidFill>
                <a:hlinkClick r:id="rId6"/>
              </a:rPr>
              <a:t>https://www.sciencedirect.com/topics/computer-science/minkowski-distance</a:t>
            </a:r>
            <a:endParaRPr/>
          </a:p>
          <a:p>
            <a:pPr indent="-317500" lvl="0" marL="457200" marR="0" rtl="0" algn="l">
              <a:lnSpc>
                <a:spcPct val="100000"/>
              </a:lnSpc>
              <a:spcBef>
                <a:spcPts val="0"/>
              </a:spcBef>
              <a:spcAft>
                <a:spcPts val="0"/>
              </a:spcAft>
              <a:buSzPts val="1400"/>
              <a:buChar char="●"/>
            </a:pPr>
            <a:r>
              <a:rPr lang="en"/>
              <a:t>“Multidimensional binary search trees used for associative searching”, Bentley, J.L., Communications of the ACM (1975)</a:t>
            </a:r>
            <a:endParaRPr/>
          </a:p>
          <a:p>
            <a:pPr indent="-317500" lvl="0" marL="457200" marR="0" rtl="0" algn="l">
              <a:lnSpc>
                <a:spcPct val="100000"/>
              </a:lnSpc>
              <a:spcBef>
                <a:spcPts val="0"/>
              </a:spcBef>
              <a:spcAft>
                <a:spcPts val="0"/>
              </a:spcAft>
              <a:buSzPts val="1400"/>
              <a:buChar char="●"/>
            </a:pPr>
            <a:r>
              <a:rPr lang="en"/>
              <a:t>“Five balltree construction algorithms”, Omohundro, S.M., International Computer Science Institute Technical Report (1989)</a:t>
            </a:r>
            <a:endParaRPr/>
          </a:p>
          <a:p>
            <a:pPr indent="0" lvl="0" marL="457200" marR="0" rtl="0" algn="l">
              <a:lnSpc>
                <a:spcPct val="100000"/>
              </a:lnSpc>
              <a:spcBef>
                <a:spcPts val="0"/>
              </a:spcBef>
              <a:spcAft>
                <a:spcPts val="0"/>
              </a:spcAft>
              <a:buNone/>
            </a:pPr>
            <a:r>
              <a:t/>
            </a:r>
            <a:endParaRPr/>
          </a:p>
          <a:p>
            <a:pPr indent="0" lvl="0" marL="457200" marR="0" rtl="0" algn="l">
              <a:lnSpc>
                <a:spcPct val="100000"/>
              </a:lnSpc>
              <a:spcBef>
                <a:spcPts val="0"/>
              </a:spcBef>
              <a:spcAft>
                <a:spcPts val="0"/>
              </a:spcAft>
              <a:buNone/>
            </a:pPr>
            <a:r>
              <a:t/>
            </a:r>
            <a:endParaRPr/>
          </a:p>
          <a:p>
            <a:pPr indent="0" lvl="0" marL="457200" marR="0" rtl="0" algn="l">
              <a:lnSpc>
                <a:spcPct val="100000"/>
              </a:lnSpc>
              <a:spcBef>
                <a:spcPts val="0"/>
              </a:spcBef>
              <a:spcAft>
                <a:spcPts val="0"/>
              </a:spcAft>
              <a:buNone/>
            </a:pPr>
            <a:r>
              <a:t/>
            </a:r>
            <a:endParaRPr/>
          </a:p>
          <a:p>
            <a:pPr indent="-22860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62"/>
          <p:cNvSpPr txBox="1"/>
          <p:nvPr>
            <p:ph type="title"/>
          </p:nvPr>
        </p:nvSpPr>
        <p:spPr>
          <a:xfrm>
            <a:off x="3128962" y="2153540"/>
            <a:ext cx="2886000" cy="83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400"/>
              <a:t>GRACIAS!</a:t>
            </a:r>
            <a:endParaRPr sz="4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9"/>
          <p:cNvSpPr txBox="1"/>
          <p:nvPr>
            <p:ph type="ctrTitle"/>
          </p:nvPr>
        </p:nvSpPr>
        <p:spPr>
          <a:xfrm>
            <a:off x="311700" y="1068607"/>
            <a:ext cx="8520600" cy="1671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Support Vector Machine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Revisando regresión logística</a:t>
            </a:r>
            <a:endParaRPr/>
          </a:p>
        </p:txBody>
      </p:sp>
      <p:pic>
        <p:nvPicPr>
          <p:cNvPr id="178" name="Google Shape;178;p30"/>
          <p:cNvPicPr preferRelativeResize="0"/>
          <p:nvPr/>
        </p:nvPicPr>
        <p:blipFill>
          <a:blip r:embed="rId3">
            <a:alphaModFix/>
          </a:blip>
          <a:stretch>
            <a:fillRect/>
          </a:stretch>
        </p:blipFill>
        <p:spPr>
          <a:xfrm>
            <a:off x="410250" y="1299925"/>
            <a:ext cx="3038475" cy="3028950"/>
          </a:xfrm>
          <a:prstGeom prst="rect">
            <a:avLst/>
          </a:prstGeom>
          <a:noFill/>
          <a:ln>
            <a:noFill/>
          </a:ln>
        </p:spPr>
      </p:pic>
      <p:pic>
        <p:nvPicPr>
          <p:cNvPr id="179" name="Google Shape;179;p30"/>
          <p:cNvPicPr preferRelativeResize="0"/>
          <p:nvPr/>
        </p:nvPicPr>
        <p:blipFill>
          <a:blip r:embed="rId4">
            <a:alphaModFix/>
          </a:blip>
          <a:stretch>
            <a:fillRect/>
          </a:stretch>
        </p:blipFill>
        <p:spPr>
          <a:xfrm>
            <a:off x="3343525" y="1535850"/>
            <a:ext cx="2800350" cy="771525"/>
          </a:xfrm>
          <a:prstGeom prst="rect">
            <a:avLst/>
          </a:prstGeom>
          <a:noFill/>
          <a:ln>
            <a:noFill/>
          </a:ln>
        </p:spPr>
      </p:pic>
      <p:pic>
        <p:nvPicPr>
          <p:cNvPr id="180" name="Google Shape;180;p30"/>
          <p:cNvPicPr preferRelativeResize="0"/>
          <p:nvPr/>
        </p:nvPicPr>
        <p:blipFill>
          <a:blip r:embed="rId5">
            <a:alphaModFix/>
          </a:blip>
          <a:stretch>
            <a:fillRect/>
          </a:stretch>
        </p:blipFill>
        <p:spPr>
          <a:xfrm>
            <a:off x="3695950" y="2571738"/>
            <a:ext cx="2095500" cy="923925"/>
          </a:xfrm>
          <a:prstGeom prst="rect">
            <a:avLst/>
          </a:prstGeom>
          <a:noFill/>
          <a:ln>
            <a:noFill/>
          </a:ln>
        </p:spPr>
      </p:pic>
      <p:pic>
        <p:nvPicPr>
          <p:cNvPr id="181" name="Google Shape;181;p30"/>
          <p:cNvPicPr preferRelativeResize="0"/>
          <p:nvPr/>
        </p:nvPicPr>
        <p:blipFill>
          <a:blip r:embed="rId6">
            <a:alphaModFix/>
          </a:blip>
          <a:stretch>
            <a:fillRect/>
          </a:stretch>
        </p:blipFill>
        <p:spPr>
          <a:xfrm>
            <a:off x="6143875" y="1865163"/>
            <a:ext cx="2847699" cy="189846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Probabilidad de predicción</a:t>
            </a:r>
            <a:endParaRPr/>
          </a:p>
        </p:txBody>
      </p:sp>
      <p:pic>
        <p:nvPicPr>
          <p:cNvPr id="187" name="Google Shape;187;p31"/>
          <p:cNvPicPr preferRelativeResize="0"/>
          <p:nvPr/>
        </p:nvPicPr>
        <p:blipFill>
          <a:blip r:embed="rId3">
            <a:alphaModFix/>
          </a:blip>
          <a:stretch>
            <a:fillRect/>
          </a:stretch>
        </p:blipFill>
        <p:spPr>
          <a:xfrm>
            <a:off x="798700" y="1385200"/>
            <a:ext cx="3200500" cy="3205975"/>
          </a:xfrm>
          <a:prstGeom prst="rect">
            <a:avLst/>
          </a:prstGeom>
          <a:noFill/>
          <a:ln>
            <a:noFill/>
          </a:ln>
        </p:spPr>
      </p:pic>
      <p:pic>
        <p:nvPicPr>
          <p:cNvPr id="188" name="Google Shape;188;p31"/>
          <p:cNvPicPr preferRelativeResize="0"/>
          <p:nvPr/>
        </p:nvPicPr>
        <p:blipFill>
          <a:blip r:embed="rId4">
            <a:alphaModFix/>
          </a:blip>
          <a:stretch>
            <a:fillRect/>
          </a:stretch>
        </p:blipFill>
        <p:spPr>
          <a:xfrm>
            <a:off x="4706062" y="1358888"/>
            <a:ext cx="1895475" cy="419100"/>
          </a:xfrm>
          <a:prstGeom prst="rect">
            <a:avLst/>
          </a:prstGeom>
          <a:noFill/>
          <a:ln>
            <a:noFill/>
          </a:ln>
        </p:spPr>
      </p:pic>
      <p:pic>
        <p:nvPicPr>
          <p:cNvPr id="189" name="Google Shape;189;p31"/>
          <p:cNvPicPr preferRelativeResize="0"/>
          <p:nvPr/>
        </p:nvPicPr>
        <p:blipFill>
          <a:blip r:embed="rId5">
            <a:alphaModFix/>
          </a:blip>
          <a:stretch>
            <a:fillRect/>
          </a:stretch>
        </p:blipFill>
        <p:spPr>
          <a:xfrm>
            <a:off x="4725475" y="2922175"/>
            <a:ext cx="2276475" cy="762000"/>
          </a:xfrm>
          <a:prstGeom prst="rect">
            <a:avLst/>
          </a:prstGeom>
          <a:noFill/>
          <a:ln>
            <a:noFill/>
          </a:ln>
        </p:spPr>
      </p:pic>
      <p:pic>
        <p:nvPicPr>
          <p:cNvPr id="190" name="Google Shape;190;p31"/>
          <p:cNvPicPr preferRelativeResize="0"/>
          <p:nvPr/>
        </p:nvPicPr>
        <p:blipFill>
          <a:blip r:embed="rId6">
            <a:alphaModFix/>
          </a:blip>
          <a:stretch>
            <a:fillRect/>
          </a:stretch>
        </p:blipFill>
        <p:spPr>
          <a:xfrm>
            <a:off x="6998737" y="3952763"/>
            <a:ext cx="1952625" cy="371475"/>
          </a:xfrm>
          <a:prstGeom prst="rect">
            <a:avLst/>
          </a:prstGeom>
          <a:noFill/>
          <a:ln>
            <a:noFill/>
          </a:ln>
        </p:spPr>
      </p:pic>
      <p:pic>
        <p:nvPicPr>
          <p:cNvPr id="191" name="Google Shape;191;p31"/>
          <p:cNvPicPr preferRelativeResize="0"/>
          <p:nvPr/>
        </p:nvPicPr>
        <p:blipFill>
          <a:blip r:embed="rId7">
            <a:alphaModFix/>
          </a:blip>
          <a:stretch>
            <a:fillRect/>
          </a:stretch>
        </p:blipFill>
        <p:spPr>
          <a:xfrm>
            <a:off x="4725487" y="3961025"/>
            <a:ext cx="1856650" cy="354948"/>
          </a:xfrm>
          <a:prstGeom prst="rect">
            <a:avLst/>
          </a:prstGeom>
          <a:noFill/>
          <a:ln>
            <a:noFill/>
          </a:ln>
        </p:spPr>
      </p:pic>
      <p:pic>
        <p:nvPicPr>
          <p:cNvPr id="192" name="Google Shape;192;p31"/>
          <p:cNvPicPr preferRelativeResize="0"/>
          <p:nvPr/>
        </p:nvPicPr>
        <p:blipFill>
          <a:blip r:embed="rId8">
            <a:alphaModFix/>
          </a:blip>
          <a:stretch>
            <a:fillRect/>
          </a:stretch>
        </p:blipFill>
        <p:spPr>
          <a:xfrm>
            <a:off x="4706050" y="2012963"/>
            <a:ext cx="3876675" cy="371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Probabilidad de predicción</a:t>
            </a:r>
            <a:endParaRPr/>
          </a:p>
          <a:p>
            <a:pPr indent="0" lvl="0" marL="0" rtl="0" algn="l">
              <a:spcBef>
                <a:spcPts val="0"/>
              </a:spcBef>
              <a:spcAft>
                <a:spcPts val="0"/>
              </a:spcAft>
              <a:buNone/>
            </a:pPr>
            <a:r>
              <a:t/>
            </a:r>
            <a:endParaRPr/>
          </a:p>
        </p:txBody>
      </p:sp>
      <p:pic>
        <p:nvPicPr>
          <p:cNvPr id="198" name="Google Shape;198;p32"/>
          <p:cNvPicPr preferRelativeResize="0"/>
          <p:nvPr/>
        </p:nvPicPr>
        <p:blipFill>
          <a:blip r:embed="rId3">
            <a:alphaModFix/>
          </a:blip>
          <a:stretch>
            <a:fillRect/>
          </a:stretch>
        </p:blipFill>
        <p:spPr>
          <a:xfrm>
            <a:off x="459100" y="1122950"/>
            <a:ext cx="3828171" cy="3820975"/>
          </a:xfrm>
          <a:prstGeom prst="rect">
            <a:avLst/>
          </a:prstGeom>
          <a:noFill/>
          <a:ln>
            <a:noFill/>
          </a:ln>
        </p:spPr>
      </p:pic>
      <p:pic>
        <p:nvPicPr>
          <p:cNvPr id="199" name="Google Shape;199;p32"/>
          <p:cNvPicPr preferRelativeResize="0"/>
          <p:nvPr/>
        </p:nvPicPr>
        <p:blipFill>
          <a:blip r:embed="rId4">
            <a:alphaModFix/>
          </a:blip>
          <a:stretch>
            <a:fillRect/>
          </a:stretch>
        </p:blipFill>
        <p:spPr>
          <a:xfrm>
            <a:off x="5465137" y="1251238"/>
            <a:ext cx="1952625" cy="371475"/>
          </a:xfrm>
          <a:prstGeom prst="rect">
            <a:avLst/>
          </a:prstGeom>
          <a:noFill/>
          <a:ln>
            <a:noFill/>
          </a:ln>
        </p:spPr>
      </p:pic>
      <p:pic>
        <p:nvPicPr>
          <p:cNvPr id="200" name="Google Shape;200;p32"/>
          <p:cNvPicPr preferRelativeResize="0"/>
          <p:nvPr/>
        </p:nvPicPr>
        <p:blipFill>
          <a:blip r:embed="rId5">
            <a:alphaModFix/>
          </a:blip>
          <a:stretch>
            <a:fillRect/>
          </a:stretch>
        </p:blipFill>
        <p:spPr>
          <a:xfrm>
            <a:off x="5465121" y="2282388"/>
            <a:ext cx="1952625" cy="371475"/>
          </a:xfrm>
          <a:prstGeom prst="rect">
            <a:avLst/>
          </a:prstGeom>
          <a:noFill/>
          <a:ln>
            <a:noFill/>
          </a:ln>
        </p:spPr>
      </p:pic>
      <p:pic>
        <p:nvPicPr>
          <p:cNvPr id="201" name="Google Shape;201;p32"/>
          <p:cNvPicPr preferRelativeResize="0"/>
          <p:nvPr/>
        </p:nvPicPr>
        <p:blipFill>
          <a:blip r:embed="rId6">
            <a:alphaModFix/>
          </a:blip>
          <a:stretch>
            <a:fillRect/>
          </a:stretch>
        </p:blipFill>
        <p:spPr>
          <a:xfrm>
            <a:off x="5465121" y="3313538"/>
            <a:ext cx="2124075" cy="371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¿Cuál es la mejor frontera de decisión?</a:t>
            </a:r>
            <a:endParaRPr/>
          </a:p>
        </p:txBody>
      </p:sp>
      <p:pic>
        <p:nvPicPr>
          <p:cNvPr id="207" name="Google Shape;207;p33"/>
          <p:cNvPicPr preferRelativeResize="0"/>
          <p:nvPr/>
        </p:nvPicPr>
        <p:blipFill>
          <a:blip r:embed="rId3">
            <a:alphaModFix/>
          </a:blip>
          <a:stretch>
            <a:fillRect/>
          </a:stretch>
        </p:blipFill>
        <p:spPr>
          <a:xfrm>
            <a:off x="2190875" y="1099375"/>
            <a:ext cx="4762239"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Frontera de decisión y márgenes</a:t>
            </a:r>
            <a:endParaRPr/>
          </a:p>
        </p:txBody>
      </p:sp>
      <p:sp>
        <p:nvSpPr>
          <p:cNvPr id="213" name="Google Shape;213;p34"/>
          <p:cNvSpPr txBox="1"/>
          <p:nvPr>
            <p:ph idx="1" type="body"/>
          </p:nvPr>
        </p:nvSpPr>
        <p:spPr>
          <a:xfrm>
            <a:off x="311700" y="1152475"/>
            <a:ext cx="8520600" cy="9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El margen de una instancia de entrenamiento se define como la distancia entre la</a:t>
            </a:r>
            <a:endParaRPr/>
          </a:p>
          <a:p>
            <a:pPr indent="0" lvl="0" marL="0" rtl="0" algn="l">
              <a:spcBef>
                <a:spcPts val="0"/>
              </a:spcBef>
              <a:spcAft>
                <a:spcPts val="0"/>
              </a:spcAft>
              <a:buClr>
                <a:schemeClr val="dk1"/>
              </a:buClr>
              <a:buSzPts val="1100"/>
              <a:buFont typeface="Arial"/>
              <a:buNone/>
            </a:pPr>
            <a:r>
              <a:rPr lang="en"/>
              <a:t>frontera de decisión y dicha instancia, medida a lo largo del vector 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14" name="Google Shape;214;p34"/>
          <p:cNvPicPr preferRelativeResize="0"/>
          <p:nvPr/>
        </p:nvPicPr>
        <p:blipFill>
          <a:blip r:embed="rId3">
            <a:alphaModFix/>
          </a:blip>
          <a:stretch>
            <a:fillRect/>
          </a:stretch>
        </p:blipFill>
        <p:spPr>
          <a:xfrm>
            <a:off x="5698876" y="2064476"/>
            <a:ext cx="3074500" cy="2630750"/>
          </a:xfrm>
          <a:prstGeom prst="rect">
            <a:avLst/>
          </a:prstGeom>
          <a:noFill/>
          <a:ln>
            <a:noFill/>
          </a:ln>
        </p:spPr>
      </p:pic>
      <p:sp>
        <p:nvSpPr>
          <p:cNvPr id="215" name="Google Shape;215;p34"/>
          <p:cNvSpPr txBox="1"/>
          <p:nvPr/>
        </p:nvSpPr>
        <p:spPr>
          <a:xfrm>
            <a:off x="330325" y="2064475"/>
            <a:ext cx="5261400" cy="270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Se llama vectores de soporte a los ejemplos de entrenamiento más cercanos a la frontera de decisión. </a:t>
            </a:r>
            <a:endParaRPr sz="1800">
              <a:solidFill>
                <a:schemeClr val="dk2"/>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La frontera de decisión se ajusta de manera tal que el margen de los vectores de soporte de las instancias positivas sea igual al de las instancias negativas.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